
<file path=[Content_Types].xml><?xml version="1.0" encoding="utf-8"?>
<Types xmlns="http://schemas.openxmlformats.org/package/2006/content-types">
  <Default Extension="xml" ContentType="application/xml"/>
  <Default Extension="jpeg" ContentType="image/jpeg"/>
  <Default Extension="wdp" ContentType="image/vnd.ms-photo"/>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40"/>
  </p:notesMasterIdLst>
  <p:sldIdLst>
    <p:sldId id="256" r:id="rId2"/>
    <p:sldId id="257" r:id="rId3"/>
    <p:sldId id="259" r:id="rId4"/>
    <p:sldId id="271" r:id="rId5"/>
    <p:sldId id="272" r:id="rId6"/>
    <p:sldId id="273" r:id="rId7"/>
    <p:sldId id="274" r:id="rId8"/>
    <p:sldId id="275" r:id="rId9"/>
    <p:sldId id="276" r:id="rId10"/>
    <p:sldId id="278" r:id="rId11"/>
    <p:sldId id="284" r:id="rId12"/>
    <p:sldId id="283" r:id="rId13"/>
    <p:sldId id="285" r:id="rId14"/>
    <p:sldId id="282" r:id="rId15"/>
    <p:sldId id="260" r:id="rId16"/>
    <p:sldId id="292" r:id="rId17"/>
    <p:sldId id="286" r:id="rId18"/>
    <p:sldId id="288" r:id="rId19"/>
    <p:sldId id="289" r:id="rId20"/>
    <p:sldId id="293" r:id="rId21"/>
    <p:sldId id="290" r:id="rId22"/>
    <p:sldId id="291" r:id="rId23"/>
    <p:sldId id="294" r:id="rId24"/>
    <p:sldId id="296" r:id="rId25"/>
    <p:sldId id="295" r:id="rId26"/>
    <p:sldId id="297" r:id="rId27"/>
    <p:sldId id="298" r:id="rId28"/>
    <p:sldId id="277" r:id="rId29"/>
    <p:sldId id="261" r:id="rId30"/>
    <p:sldId id="262" r:id="rId31"/>
    <p:sldId id="263" r:id="rId32"/>
    <p:sldId id="264" r:id="rId33"/>
    <p:sldId id="265" r:id="rId34"/>
    <p:sldId id="266" r:id="rId35"/>
    <p:sldId id="267" r:id="rId36"/>
    <p:sldId id="268" r:id="rId37"/>
    <p:sldId id="269" r:id="rId38"/>
    <p:sldId id="270"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11"/>
    <p:restoredTop sz="94648"/>
  </p:normalViewPr>
  <p:slideViewPr>
    <p:cSldViewPr snapToGrid="0" snapToObjects="1">
      <p:cViewPr varScale="1">
        <p:scale>
          <a:sx n="42" d="100"/>
          <a:sy n="42" d="100"/>
        </p:scale>
        <p:origin x="176" y="15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notesMaster" Target="notesMasters/notesMaster1.xml"/><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26E377-41AB-2047-802E-EBEA0781D1EF}" type="datetimeFigureOut">
              <a:rPr lang="en-US" smtClean="0"/>
              <a:t>8/16/17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DB5477-278A-5641-84DB-2F3BE0CC74C8}" type="slidenum">
              <a:rPr lang="en-US" smtClean="0"/>
              <a:t>‹#›</a:t>
            </a:fld>
            <a:endParaRPr lang="en-US"/>
          </a:p>
        </p:txBody>
      </p:sp>
    </p:spTree>
    <p:extLst>
      <p:ext uri="{BB962C8B-B14F-4D97-AF65-F5344CB8AC3E}">
        <p14:creationId xmlns:p14="http://schemas.microsoft.com/office/powerpoint/2010/main" val="14042802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DB5477-278A-5641-84DB-2F3BE0CC74C8}" type="slidenum">
              <a:rPr lang="en-US" smtClean="0"/>
              <a:t>5</a:t>
            </a:fld>
            <a:endParaRPr lang="en-US"/>
          </a:p>
        </p:txBody>
      </p:sp>
    </p:spTree>
    <p:extLst>
      <p:ext uri="{BB962C8B-B14F-4D97-AF65-F5344CB8AC3E}">
        <p14:creationId xmlns:p14="http://schemas.microsoft.com/office/powerpoint/2010/main" val="5585222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goal is to receive input from the council members on the strategies LAUNCH covers as well as how these strategies will be implemented in the community. </a:t>
            </a:r>
          </a:p>
          <a:p>
            <a:r>
              <a:rPr lang="en-US" dirty="0" smtClean="0"/>
              <a:t>This is also a time for networking and sharing of information, creating partnerships. </a:t>
            </a:r>
          </a:p>
          <a:p>
            <a:r>
              <a:rPr lang="en-US" dirty="0" smtClean="0"/>
              <a:t>Community members  and family members are also invited to voice their concerns, thoughts and ideas. </a:t>
            </a:r>
          </a:p>
          <a:p>
            <a:endParaRPr lang="en-US" dirty="0"/>
          </a:p>
        </p:txBody>
      </p:sp>
      <p:sp>
        <p:nvSpPr>
          <p:cNvPr id="4" name="Slide Number Placeholder 3"/>
          <p:cNvSpPr>
            <a:spLocks noGrp="1"/>
          </p:cNvSpPr>
          <p:nvPr>
            <p:ph type="sldNum" sz="quarter" idx="10"/>
          </p:nvPr>
        </p:nvSpPr>
        <p:spPr/>
        <p:txBody>
          <a:bodyPr/>
          <a:lstStyle/>
          <a:p>
            <a:fld id="{A1DB5477-278A-5641-84DB-2F3BE0CC74C8}" type="slidenum">
              <a:rPr lang="en-US" smtClean="0"/>
              <a:t>11</a:t>
            </a:fld>
            <a:endParaRPr lang="en-US"/>
          </a:p>
        </p:txBody>
      </p:sp>
    </p:spTree>
    <p:extLst>
      <p:ext uri="{BB962C8B-B14F-4D97-AF65-F5344CB8AC3E}">
        <p14:creationId xmlns:p14="http://schemas.microsoft.com/office/powerpoint/2010/main" val="3760917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 Id="rId3" Type="http://schemas.microsoft.com/office/2007/relationships/hdphoto" Target="../media/hdphoto1.wdp"/></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59C1727-408B-8347-A4F3-111EB831E34D}" type="datetimeFigureOut">
              <a:rPr lang="en-US" smtClean="0"/>
              <a:t>8/16/17</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US" dirty="0" smtClean="0"/>
              <a:t>Passamaquoddy LAUNCH</a:t>
            </a:r>
            <a:endParaRPr lang="en-US" dirty="0"/>
          </a:p>
        </p:txBody>
      </p:sp>
      <p:sp>
        <p:nvSpPr>
          <p:cNvPr id="6" name="Slide Number Placeholder 5"/>
          <p:cNvSpPr>
            <a:spLocks noGrp="1"/>
          </p:cNvSpPr>
          <p:nvPr>
            <p:ph type="sldNum" sz="quarter" idx="12"/>
          </p:nvPr>
        </p:nvSpPr>
        <p:spPr/>
        <p:txBody>
          <a:bodyPr/>
          <a:lstStyle/>
          <a:p>
            <a:fld id="{EB0BF46D-FA72-0D49-A8F6-DCEE9EE6CE7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159C1727-408B-8347-A4F3-111EB831E34D}" type="datetimeFigureOut">
              <a:rPr lang="en-US" smtClean="0"/>
              <a:t>8/16/17</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EB0BF46D-FA72-0D49-A8F6-DCEE9EE6CE7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59C1727-408B-8347-A4F3-111EB831E34D}" type="datetimeFigureOut">
              <a:rPr lang="en-US" smtClean="0"/>
              <a:t>8/16/17</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EB0BF46D-FA72-0D49-A8F6-DCEE9EE6CE78}"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59C1727-408B-8347-A4F3-111EB831E34D}" type="datetimeFigureOut">
              <a:rPr lang="en-US" smtClean="0"/>
              <a:t>8/16/17</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EB0BF46D-FA72-0D49-A8F6-DCEE9EE6CE78}"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CC0048-C062-41BB-A6C3-D04100B7EF6A}" type="datetimeFigureOut">
              <a:rPr lang="en-US" smtClean="0"/>
              <a:t>8/16/17</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8AD77D12-A34B-4B8E-B0A1-55F452627493}" type="slidenum">
              <a:rPr lang="en-US" smtClean="0"/>
              <a:t>‹#›</a:t>
            </a:fld>
            <a:endParaRPr lang="en-US"/>
          </a:p>
        </p:txBody>
      </p:sp>
    </p:spTree>
    <p:extLst>
      <p:ext uri="{BB962C8B-B14F-4D97-AF65-F5344CB8AC3E}">
        <p14:creationId xmlns:p14="http://schemas.microsoft.com/office/powerpoint/2010/main" val="9595520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ontent - 2">
    <p:spTree>
      <p:nvGrpSpPr>
        <p:cNvPr id="1" name=""/>
        <p:cNvGrpSpPr/>
        <p:nvPr/>
      </p:nvGrpSpPr>
      <p:grpSpPr>
        <a:xfrm>
          <a:off x="0" y="0"/>
          <a:ext cx="0" cy="0"/>
          <a:chOff x="0" y="0"/>
          <a:chExt cx="0" cy="0"/>
        </a:xfrm>
      </p:grpSpPr>
      <p:sp>
        <p:nvSpPr>
          <p:cNvPr id="10" name="Title Placeholder 6"/>
          <p:cNvSpPr>
            <a:spLocks noGrp="1"/>
          </p:cNvSpPr>
          <p:nvPr>
            <p:ph type="title"/>
          </p:nvPr>
        </p:nvSpPr>
        <p:spPr>
          <a:xfrm>
            <a:off x="475367" y="139386"/>
            <a:ext cx="8714453" cy="959606"/>
          </a:xfrm>
          <a:prstGeom prst="rect">
            <a:avLst/>
          </a:prstGeom>
        </p:spPr>
        <p:txBody>
          <a:bodyPr vert="horz" lIns="91440" tIns="45720" rIns="91440" bIns="45720" rtlCol="0" anchor="b">
            <a:normAutofit/>
          </a:bodyPr>
          <a:lstStyle>
            <a:lvl1pPr>
              <a:defRPr>
                <a:solidFill>
                  <a:srgbClr val="1F93CC"/>
                </a:solidFill>
              </a:defRPr>
            </a:lvl1pPr>
          </a:lstStyle>
          <a:p>
            <a:r>
              <a:rPr lang="en-US" dirty="0" smtClean="0"/>
              <a:t>Click to edit Master title style</a:t>
            </a:r>
            <a:endParaRPr lang="en-US" dirty="0"/>
          </a:p>
        </p:txBody>
      </p:sp>
      <p:sp>
        <p:nvSpPr>
          <p:cNvPr id="5" name="Text Placeholder 7"/>
          <p:cNvSpPr>
            <a:spLocks noGrp="1"/>
          </p:cNvSpPr>
          <p:nvPr>
            <p:ph type="body" sz="quarter" idx="10"/>
          </p:nvPr>
        </p:nvSpPr>
        <p:spPr>
          <a:xfrm>
            <a:off x="961557" y="1804057"/>
            <a:ext cx="9580033" cy="4224211"/>
          </a:xfrm>
          <a:prstGeom prst="rect">
            <a:avLst/>
          </a:prstGeom>
        </p:spPr>
        <p:txBody>
          <a:bodyPr vert="horz"/>
          <a:lstStyle>
            <a:lvl1pPr>
              <a:defRPr sz="2000">
                <a:solidFill>
                  <a:schemeClr val="accent1">
                    <a:lumMod val="50000"/>
                  </a:schemeClr>
                </a:solidFill>
              </a:defRPr>
            </a:lvl1pPr>
            <a:lvl2pPr>
              <a:defRPr sz="2000">
                <a:solidFill>
                  <a:schemeClr val="accent1">
                    <a:lumMod val="50000"/>
                  </a:schemeClr>
                </a:solidFill>
              </a:defRPr>
            </a:lvl2pPr>
            <a:lvl3pPr>
              <a:defRPr sz="2000">
                <a:solidFill>
                  <a:schemeClr val="accent1">
                    <a:lumMod val="50000"/>
                  </a:schemeClr>
                </a:solidFill>
              </a:defRPr>
            </a:lvl3pPr>
            <a:lvl4pPr>
              <a:defRPr sz="2000">
                <a:solidFill>
                  <a:schemeClr val="accent1">
                    <a:lumMod val="50000"/>
                  </a:schemeClr>
                </a:solidFill>
              </a:defRPr>
            </a:lvl4pPr>
            <a:lvl5pPr>
              <a:defRPr sz="2000">
                <a:solidFill>
                  <a:schemeClr val="accent1">
                    <a:lumMod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7" name="Straight Connector 6"/>
          <p:cNvCxnSpPr/>
          <p:nvPr userDrawn="1"/>
        </p:nvCxnSpPr>
        <p:spPr>
          <a:xfrm>
            <a:off x="0" y="1219200"/>
            <a:ext cx="6843776" cy="0"/>
          </a:xfrm>
          <a:prstGeom prst="line">
            <a:avLst/>
          </a:prstGeom>
          <a:ln w="28575">
            <a:solidFill>
              <a:schemeClr val="accent4"/>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userDrawn="1"/>
        </p:nvPicPr>
        <p:blipFill>
          <a:blip r:embed="rId2"/>
          <a:stretch>
            <a:fillRect/>
          </a:stretch>
        </p:blipFill>
        <p:spPr>
          <a:xfrm>
            <a:off x="722490" y="6374461"/>
            <a:ext cx="2460977" cy="205081"/>
          </a:xfrm>
          <a:prstGeom prst="rect">
            <a:avLst/>
          </a:prstGeom>
        </p:spPr>
      </p:pic>
    </p:spTree>
    <p:extLst>
      <p:ext uri="{BB962C8B-B14F-4D97-AF65-F5344CB8AC3E}">
        <p14:creationId xmlns:p14="http://schemas.microsoft.com/office/powerpoint/2010/main" val="480627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6532" y="186267"/>
            <a:ext cx="5873118" cy="4648200"/>
          </a:xfrm>
          <a:prstGeom prst="rect">
            <a:avLst/>
          </a:prstGeom>
          <a:effectLst>
            <a:reflection endPos="0" dist="50800" dir="5400000" sy="-100000" algn="bl" rotWithShape="0"/>
            <a:softEdge rad="0"/>
          </a:effectLst>
        </p:spPr>
      </p:pic>
      <p:sp>
        <p:nvSpPr>
          <p:cNvPr id="2" name="Title 1"/>
          <p:cNvSpPr>
            <a:spLocks noGrp="1"/>
          </p:cNvSpPr>
          <p:nvPr>
            <p:ph type="title" hasCustomPrompt="1"/>
          </p:nvPr>
        </p:nvSpPr>
        <p:spPr>
          <a:xfrm>
            <a:off x="6434666" y="1709738"/>
            <a:ext cx="4912783" cy="2388129"/>
          </a:xfrm>
        </p:spPr>
        <p:txBody>
          <a:bodyPr anchor="b">
            <a:normAutofit/>
          </a:bodyPr>
          <a:lstStyle>
            <a:lvl1pPr algn="ctr">
              <a:defRPr sz="6600" b="0" baseline="0">
                <a:solidFill>
                  <a:schemeClr val="tx1"/>
                </a:solidFill>
                <a:effectLst>
                  <a:outerShdw blurRad="63500" sx="102000" sy="102000" algn="ctr" rotWithShape="0">
                    <a:prstClr val="black">
                      <a:alpha val="40000"/>
                    </a:prstClr>
                  </a:outerShdw>
                </a:effectLst>
              </a:defRPr>
            </a:lvl1pPr>
          </a:lstStyle>
          <a:p>
            <a:r>
              <a:rPr lang="en-US" dirty="0" smtClean="0"/>
              <a:t>Project</a:t>
            </a:r>
            <a:br>
              <a:rPr lang="en-US" dirty="0" smtClean="0"/>
            </a:br>
            <a:r>
              <a:rPr lang="en-US" dirty="0" smtClean="0"/>
              <a:t>LAUNCH</a:t>
            </a:r>
            <a:endParaRPr lang="en-US" dirty="0"/>
          </a:p>
        </p:txBody>
      </p:sp>
      <p:sp>
        <p:nvSpPr>
          <p:cNvPr id="3" name="Text Placeholder 2"/>
          <p:cNvSpPr>
            <a:spLocks noGrp="1"/>
          </p:cNvSpPr>
          <p:nvPr>
            <p:ph type="body" idx="1" hasCustomPrompt="1"/>
          </p:nvPr>
        </p:nvSpPr>
        <p:spPr>
          <a:xfrm>
            <a:off x="831849" y="4856163"/>
            <a:ext cx="10515600" cy="1500187"/>
          </a:xfrm>
        </p:spPr>
        <p:txBody>
          <a:bodyPr>
            <a:noAutofit/>
          </a:bodyPr>
          <a:lstStyle>
            <a:lvl1pPr marL="0" indent="0">
              <a:buNone/>
              <a:defRPr sz="3600" b="1" baseline="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Ensuring the Future of the Passamaquoddy Tribe by Preserving Heritage, Embracing Resiliency, and Enhancing Strengths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59C1727-408B-8347-A4F3-111EB831E34D}" type="datetimeFigureOut">
              <a:rPr lang="en-US" smtClean="0"/>
              <a:t>8/16/17</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US" dirty="0" smtClean="0"/>
              <a:t>Passamaquoddy LAUNCH</a:t>
            </a:r>
            <a:endParaRPr lang="en-US" dirty="0"/>
          </a:p>
        </p:txBody>
      </p:sp>
      <p:sp>
        <p:nvSpPr>
          <p:cNvPr id="6" name="Slide Number Placeholder 5"/>
          <p:cNvSpPr>
            <a:spLocks noGrp="1"/>
          </p:cNvSpPr>
          <p:nvPr>
            <p:ph type="sldNum" sz="quarter" idx="12"/>
          </p:nvPr>
        </p:nvSpPr>
        <p:spPr/>
        <p:txBody>
          <a:bodyPr/>
          <a:lstStyle/>
          <a:p>
            <a:fld id="{EB0BF46D-FA72-0D49-A8F6-DCEE9EE6CE7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496" y="162890"/>
            <a:ext cx="3052262" cy="2142987"/>
          </a:xfrm>
          <a:prstGeom prst="rect">
            <a:avLst/>
          </a:prstGeom>
        </p:spPr>
      </p:pic>
      <p:sp>
        <p:nvSpPr>
          <p:cNvPr id="2" name="Title 1"/>
          <p:cNvSpPr>
            <a:spLocks noGrp="1"/>
          </p:cNvSpPr>
          <p:nvPr>
            <p:ph type="title"/>
          </p:nvPr>
        </p:nvSpPr>
        <p:spPr>
          <a:xfrm>
            <a:off x="3750365" y="571601"/>
            <a:ext cx="7603435" cy="1325563"/>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2584173"/>
            <a:ext cx="5181600" cy="35927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2584173"/>
            <a:ext cx="5181600" cy="3592790"/>
          </a:xfrm>
        </p:spPr>
        <p:txBody>
          <a:bodyPr/>
          <a:lstStyle/>
          <a:p>
            <a:pPr lvl="0"/>
            <a:r>
              <a:rPr lang="en-US"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7"/>
          <p:cNvSpPr>
            <a:spLocks noGrp="1"/>
          </p:cNvSpPr>
          <p:nvPr>
            <p:ph type="dt" sz="half" idx="10"/>
          </p:nvPr>
        </p:nvSpPr>
        <p:spPr>
          <a:xfrm>
            <a:off x="838200" y="6356350"/>
            <a:ext cx="2743200" cy="365125"/>
          </a:xfrm>
          <a:prstGeom prst="rect">
            <a:avLst/>
          </a:prstGeom>
        </p:spPr>
        <p:txBody>
          <a:bodyPr/>
          <a:lstStyle/>
          <a:p>
            <a:fld id="{159C1727-408B-8347-A4F3-111EB831E34D}" type="datetimeFigureOut">
              <a:rPr lang="en-US" smtClean="0"/>
              <a:t>8/16/17</a:t>
            </a:fld>
            <a:endParaRPr lang="en-US"/>
          </a:p>
        </p:txBody>
      </p:sp>
      <p:sp>
        <p:nvSpPr>
          <p:cNvPr id="9" name="Footer Placeholder 8"/>
          <p:cNvSpPr>
            <a:spLocks noGrp="1"/>
          </p:cNvSpPr>
          <p:nvPr>
            <p:ph type="ftr" sz="quarter" idx="11"/>
          </p:nvPr>
        </p:nvSpPr>
        <p:spPr>
          <a:xfrm>
            <a:off x="4038600" y="6356350"/>
            <a:ext cx="4114800" cy="365125"/>
          </a:xfrm>
          <a:prstGeom prst="rect">
            <a:avLst/>
          </a:prstGeom>
        </p:spPr>
        <p:txBody>
          <a:bodyPr/>
          <a:lstStyle/>
          <a:p>
            <a:r>
              <a:rPr lang="en-US" dirty="0" smtClean="0"/>
              <a:t>Passamaquoddy LAUNCH</a:t>
            </a:r>
            <a:endParaRPr lang="en-US" dirty="0"/>
          </a:p>
        </p:txBody>
      </p:sp>
      <p:sp>
        <p:nvSpPr>
          <p:cNvPr id="10" name="Slide Number Placeholder 9"/>
          <p:cNvSpPr>
            <a:spLocks noGrp="1"/>
          </p:cNvSpPr>
          <p:nvPr>
            <p:ph type="sldNum" sz="quarter" idx="12"/>
          </p:nvPr>
        </p:nvSpPr>
        <p:spPr/>
        <p:txBody>
          <a:bodyPr/>
          <a:lstStyle>
            <a:lvl1pPr>
              <a:defRPr/>
            </a:lvl1pPr>
          </a:lstStyle>
          <a:p>
            <a:fld id="{818A2AD8-B16B-A942-AA02-1AD7DC3773B6}"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159C1727-408B-8347-A4F3-111EB831E34D}" type="datetimeFigureOut">
              <a:rPr lang="en-US" smtClean="0"/>
              <a:t>8/16/17</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EB0BF46D-FA72-0D49-A8F6-DCEE9EE6CE78}"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403496" y="226282"/>
            <a:ext cx="655320" cy="1603248"/>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41396" y="0"/>
            <a:ext cx="2206752" cy="1746504"/>
          </a:xfrm>
          <a:prstGeom prst="rect">
            <a:avLst/>
          </a:prstGeom>
        </p:spPr>
      </p:pic>
      <p:sp>
        <p:nvSpPr>
          <p:cNvPr id="2" name="Title 1"/>
          <p:cNvSpPr>
            <a:spLocks noGrp="1"/>
          </p:cNvSpPr>
          <p:nvPr>
            <p:ph type="title"/>
          </p:nvPr>
        </p:nvSpPr>
        <p:spPr>
          <a:xfrm>
            <a:off x="429172" y="420942"/>
            <a:ext cx="9191906" cy="1195824"/>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159C1727-408B-8347-A4F3-111EB831E34D}" type="datetimeFigureOut">
              <a:rPr lang="en-US" smtClean="0"/>
              <a:t>8/16/17</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r>
              <a:rPr lang="en-US" smtClean="0"/>
              <a:t>Passamaquoddy LAUNCH</a:t>
            </a:r>
            <a:endParaRPr lang="en-US" dirty="0"/>
          </a:p>
        </p:txBody>
      </p:sp>
      <p:sp>
        <p:nvSpPr>
          <p:cNvPr id="5" name="Slide Number Placeholder 4"/>
          <p:cNvSpPr>
            <a:spLocks noGrp="1"/>
          </p:cNvSpPr>
          <p:nvPr>
            <p:ph type="sldNum" sz="quarter" idx="12"/>
          </p:nvPr>
        </p:nvSpPr>
        <p:spPr/>
        <p:txBody>
          <a:bodyPr/>
          <a:lstStyle/>
          <a:p>
            <a:fld id="{EB0BF46D-FA72-0D49-A8F6-DCEE9EE6CE78}" type="slidenum">
              <a:rPr lang="en-US" smtClean="0"/>
              <a:t>‹#›</a:t>
            </a:fld>
            <a:endParaRPr lang="en-US"/>
          </a:p>
        </p:txBody>
      </p:sp>
      <p:sp>
        <p:nvSpPr>
          <p:cNvPr id="8" name="Content Placeholder 7"/>
          <p:cNvSpPr>
            <a:spLocks noGrp="1"/>
          </p:cNvSpPr>
          <p:nvPr>
            <p:ph sz="quarter" idx="13"/>
          </p:nvPr>
        </p:nvSpPr>
        <p:spPr>
          <a:xfrm>
            <a:off x="539716" y="1887319"/>
            <a:ext cx="11175206" cy="419847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05815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alphaModFix amt="23000"/>
            <a:extLst>
              <a:ext uri="{BEBA8EAE-BF5A-486C-A8C5-ECC9F3942E4B}">
                <a14:imgProps xmlns:a14="http://schemas.microsoft.com/office/drawing/2010/main">
                  <a14:imgLayer r:embed="rId3">
                    <a14:imgEffect>
                      <a14:sharpenSoften amount="1000"/>
                    </a14:imgEffect>
                    <a14:imgEffect>
                      <a14:brightnessContrast bright="79000" contrast="49000"/>
                    </a14:imgEffect>
                  </a14:imgLayer>
                </a14:imgProps>
              </a:ext>
              <a:ext uri="{28A0092B-C50C-407E-A947-70E740481C1C}">
                <a14:useLocalDpi xmlns:a14="http://schemas.microsoft.com/office/drawing/2010/main" val="0"/>
              </a:ext>
            </a:extLst>
          </a:blip>
          <a:stretch>
            <a:fillRect/>
          </a:stretch>
        </p:blipFill>
        <p:spPr>
          <a:xfrm>
            <a:off x="0" y="512328"/>
            <a:ext cx="5844209" cy="5450850"/>
          </a:xfrm>
          <a:prstGeom prst="rect">
            <a:avLst/>
          </a:prstGeom>
          <a:effectLst>
            <a:outerShdw dist="50800" dir="5400000" algn="ctr" rotWithShape="0">
              <a:srgbClr val="000000">
                <a:alpha val="25000"/>
              </a:srgbClr>
            </a:outerShdw>
          </a:effectLst>
        </p:spPr>
      </p:pic>
      <p:sp>
        <p:nvSpPr>
          <p:cNvPr id="2" name="Title 1"/>
          <p:cNvSpPr>
            <a:spLocks noGrp="1"/>
          </p:cNvSpPr>
          <p:nvPr>
            <p:ph type="title"/>
          </p:nvPr>
        </p:nvSpPr>
        <p:spPr>
          <a:xfrm>
            <a:off x="6011332" y="365125"/>
            <a:ext cx="5342467" cy="1325563"/>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159C1727-408B-8347-A4F3-111EB831E34D}" type="datetimeFigureOut">
              <a:rPr lang="en-US" smtClean="0"/>
              <a:t>8/16/17</a:t>
            </a:fld>
            <a:endParaRPr lang="en-US"/>
          </a:p>
        </p:txBody>
      </p:sp>
      <p:sp>
        <p:nvSpPr>
          <p:cNvPr id="5" name="Slide Number Placeholder 4"/>
          <p:cNvSpPr>
            <a:spLocks noGrp="1"/>
          </p:cNvSpPr>
          <p:nvPr>
            <p:ph type="sldNum" sz="quarter" idx="12"/>
          </p:nvPr>
        </p:nvSpPr>
        <p:spPr/>
        <p:txBody>
          <a:bodyPr/>
          <a:lstStyle/>
          <a:p>
            <a:fld id="{EB0BF46D-FA72-0D49-A8F6-DCEE9EE6CE78}" type="slidenum">
              <a:rPr lang="en-US" smtClean="0"/>
              <a:t>‹#›</a:t>
            </a:fld>
            <a:endParaRPr lang="en-US"/>
          </a:p>
        </p:txBody>
      </p:sp>
      <p:sp>
        <p:nvSpPr>
          <p:cNvPr id="8" name="Content Placeholder 7"/>
          <p:cNvSpPr>
            <a:spLocks noGrp="1"/>
          </p:cNvSpPr>
          <p:nvPr>
            <p:ph sz="quarter" idx="13"/>
          </p:nvPr>
        </p:nvSpPr>
        <p:spPr>
          <a:xfrm>
            <a:off x="6011332" y="2201333"/>
            <a:ext cx="5774267" cy="3268133"/>
          </a:xfrm>
        </p:spPr>
        <p:txBody>
          <a:bodyPr/>
          <a:lstStyle/>
          <a:p>
            <a:pPr lvl="0"/>
            <a:r>
              <a:rPr lang="en-US"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159C1727-408B-8347-A4F3-111EB831E34D}" type="datetimeFigureOut">
              <a:rPr lang="en-US" smtClean="0"/>
              <a:t>8/16/17</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EB0BF46D-FA72-0D49-A8F6-DCEE9EE6CE7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159C1727-408B-8347-A4F3-111EB831E34D}" type="datetimeFigureOut">
              <a:rPr lang="en-US" smtClean="0"/>
              <a:t>8/16/17</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US" dirty="0" smtClean="0"/>
              <a:t>Passamaquoddy  LAUNCH</a:t>
            </a:r>
            <a:endParaRPr lang="en-US" dirty="0"/>
          </a:p>
        </p:txBody>
      </p:sp>
      <p:sp>
        <p:nvSpPr>
          <p:cNvPr id="7" name="Slide Number Placeholder 6"/>
          <p:cNvSpPr>
            <a:spLocks noGrp="1"/>
          </p:cNvSpPr>
          <p:nvPr>
            <p:ph type="sldNum" sz="quarter" idx="12"/>
          </p:nvPr>
        </p:nvSpPr>
        <p:spPr/>
        <p:txBody>
          <a:bodyPr/>
          <a:lstStyle/>
          <a:p>
            <a:fld id="{EB0BF46D-FA72-0D49-A8F6-DCEE9EE6CE78}"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159C1727-408B-8347-A4F3-111EB831E34D}" type="datetimeFigureOut">
              <a:rPr lang="en-US" smtClean="0"/>
              <a:t>8/16/17</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EB0BF46D-FA72-0D49-A8F6-DCEE9EE6CE78}" type="slidenum">
              <a:rPr lang="en-US" smtClean="0"/>
              <a:t>‹#›</a:t>
            </a:fld>
            <a:endParaRPr lang="en-US"/>
          </a:p>
        </p:txBody>
      </p:sp>
    </p:spTree>
    <p:extLst>
      <p:ext uri="{BB962C8B-B14F-4D97-AF65-F5344CB8AC3E}">
        <p14:creationId xmlns:p14="http://schemas.microsoft.com/office/powerpoint/2010/main" val="79866997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0BF46D-FA72-0D49-A8F6-DCEE9EE6CE78}" type="slidenum">
              <a:rPr lang="en-US" smtClean="0"/>
              <a:t>‹#›</a:t>
            </a:fld>
            <a:endParaRPr lang="en-US"/>
          </a:p>
        </p:txBody>
      </p:sp>
      <p:sp>
        <p:nvSpPr>
          <p:cNvPr id="7" name="Date Placeholder 6"/>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B149BA-DBEC-3842-889A-B17C6B959B3C}" type="datetimeFigureOut">
              <a:rPr lang="en-US" smtClean="0"/>
              <a:t>8/16/17</a:t>
            </a:fld>
            <a:endParaRPr lang="en-US"/>
          </a:p>
        </p:txBody>
      </p:sp>
    </p:spTree>
    <p:extLst>
      <p:ext uri="{BB962C8B-B14F-4D97-AF65-F5344CB8AC3E}">
        <p14:creationId xmlns:p14="http://schemas.microsoft.com/office/powerpoint/2010/main" val="197493099"/>
      </p:ext>
    </p:extLst>
  </p:cSld>
  <p:clrMap bg1="lt1" tx1="dk1" bg2="lt2" tx2="dk2" accent1="accent1" accent2="accent2" accent3="accent3" accent4="accent4" accent5="accent5" accent6="accent6" hlink="hlink" folHlink="folHlink"/>
  <p:sldLayoutIdLst>
    <p:sldLayoutId id="2147483673" r:id="rId1"/>
    <p:sldLayoutId id="2147483675" r:id="rId2"/>
    <p:sldLayoutId id="2147483676" r:id="rId3"/>
    <p:sldLayoutId id="2147483677" r:id="rId4"/>
    <p:sldLayoutId id="2147483685" r:id="rId5"/>
    <p:sldLayoutId id="2147483678" r:id="rId6"/>
    <p:sldLayoutId id="2147483679" r:id="rId7"/>
    <p:sldLayoutId id="2147483680" r:id="rId8"/>
    <p:sldLayoutId id="2147483684" r:id="rId9"/>
    <p:sldLayoutId id="2147483681" r:id="rId10"/>
    <p:sldLayoutId id="2147483682" r:id="rId11"/>
    <p:sldLayoutId id="2147483683" r:id="rId12"/>
    <p:sldLayoutId id="2147483686" r:id="rId13"/>
    <p:sldLayoutId id="2147483687"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4" Type="http://schemas.openxmlformats.org/officeDocument/2006/relationships/image" Target="../media/image9.JPG"/><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0.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g"/><Relationship Id="rId4" Type="http://schemas.openxmlformats.org/officeDocument/2006/relationships/image" Target="../media/image13.jpg"/><Relationship Id="rId5" Type="http://schemas.openxmlformats.org/officeDocument/2006/relationships/image" Target="../media/image14.JPG"/><Relationship Id="rId1" Type="http://schemas.openxmlformats.org/officeDocument/2006/relationships/slideLayout" Target="../slideLayouts/slideLayout9.xml"/><Relationship Id="rId2" Type="http://schemas.openxmlformats.org/officeDocument/2006/relationships/image" Target="../media/image11.jpg"/></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4" Type="http://schemas.openxmlformats.org/officeDocument/2006/relationships/image" Target="../media/image17.JPG"/><Relationship Id="rId1" Type="http://schemas.openxmlformats.org/officeDocument/2006/relationships/slideLayout" Target="../slideLayouts/slideLayout9.xml"/><Relationship Id="rId2" Type="http://schemas.openxmlformats.org/officeDocument/2006/relationships/image" Target="../media/image15.JPG"/></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4" Type="http://schemas.openxmlformats.org/officeDocument/2006/relationships/image" Target="../media/image20.jpg"/><Relationship Id="rId1" Type="http://schemas.openxmlformats.org/officeDocument/2006/relationships/slideLayout" Target="../slideLayouts/slideLayout9.xml"/><Relationship Id="rId2" Type="http://schemas.openxmlformats.org/officeDocument/2006/relationships/image" Target="../media/image18.jpg"/></Relationships>
</file>

<file path=ppt/slides/_rels/slide26.xml.rels><?xml version="1.0" encoding="UTF-8" standalone="yes"?>
<Relationships xmlns="http://schemas.openxmlformats.org/package/2006/relationships"><Relationship Id="rId3" Type="http://schemas.openxmlformats.org/officeDocument/2006/relationships/image" Target="../media/image22.jpg"/><Relationship Id="rId4" Type="http://schemas.openxmlformats.org/officeDocument/2006/relationships/image" Target="../media/image23.jpg"/><Relationship Id="rId5" Type="http://schemas.openxmlformats.org/officeDocument/2006/relationships/image" Target="../media/image24.jpg"/><Relationship Id="rId6" Type="http://schemas.openxmlformats.org/officeDocument/2006/relationships/image" Target="../media/image25.JPG"/><Relationship Id="rId1" Type="http://schemas.openxmlformats.org/officeDocument/2006/relationships/slideLayout" Target="../slideLayouts/slideLayout9.xml"/><Relationship Id="rId2" Type="http://schemas.openxmlformats.org/officeDocument/2006/relationships/image" Target="../media/image21.JPG"/></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4" Type="http://schemas.openxmlformats.org/officeDocument/2006/relationships/image" Target="../media/image28.jpg"/><Relationship Id="rId5" Type="http://schemas.openxmlformats.org/officeDocument/2006/relationships/image" Target="../media/image29.jpg"/><Relationship Id="rId6" Type="http://schemas.openxmlformats.org/officeDocument/2006/relationships/image" Target="../media/image30.jpg"/><Relationship Id="rId7" Type="http://schemas.openxmlformats.org/officeDocument/2006/relationships/image" Target="../media/image31.jpg"/><Relationship Id="rId1" Type="http://schemas.openxmlformats.org/officeDocument/2006/relationships/slideLayout" Target="../slideLayouts/slideLayout9.xml"/><Relationship Id="rId2" Type="http://schemas.openxmlformats.org/officeDocument/2006/relationships/image" Target="../media/image26.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g"/></Relationships>
</file>

<file path=ppt/slides/_rels/slide38.xml.rels><?xml version="1.0" encoding="UTF-8" standalone="yes"?>
<Relationships xmlns="http://schemas.openxmlformats.org/package/2006/relationships"><Relationship Id="rId3" Type="http://schemas.openxmlformats.org/officeDocument/2006/relationships/hyperlink" Target="mailto:olly.Barnes@ihs.gov" TargetMode="External"/><Relationship Id="rId4" Type="http://schemas.openxmlformats.org/officeDocument/2006/relationships/hyperlink" Target="mailto:Gdoughty@wabanaki.com" TargetMode="External"/><Relationship Id="rId5" Type="http://schemas.openxmlformats.org/officeDocument/2006/relationships/hyperlink" Target="mailto:Elizabeth@NeptuneAdvantage.com" TargetMode="External"/><Relationship Id="rId6" Type="http://schemas.openxmlformats.org/officeDocument/2006/relationships/hyperlink" Target="mailto:cbuterbaugh@q2evaluation.com" TargetMode="External"/><Relationship Id="rId1" Type="http://schemas.openxmlformats.org/officeDocument/2006/relationships/slideLayout" Target="../slideLayouts/slideLayout4.xml"/><Relationship Id="rId2" Type="http://schemas.openxmlformats.org/officeDocument/2006/relationships/image" Target="../media/image3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4" Type="http://schemas.openxmlformats.org/officeDocument/2006/relationships/image" Target="../media/image7.jpg"/><Relationship Id="rId1" Type="http://schemas.openxmlformats.org/officeDocument/2006/relationships/slideLayout" Target="../slideLayouts/slideLayout5.xml"/><Relationship Id="rId2"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Project </a:t>
            </a:r>
            <a:br>
              <a:rPr lang="en-US" dirty="0" smtClean="0"/>
            </a:br>
            <a:r>
              <a:rPr lang="en-US" dirty="0" smtClean="0"/>
              <a:t>LAUNCH</a:t>
            </a:r>
            <a:endParaRPr lang="en-US" dirty="0"/>
          </a:p>
        </p:txBody>
      </p:sp>
      <p:sp>
        <p:nvSpPr>
          <p:cNvPr id="5" name="Text Placeholder 4"/>
          <p:cNvSpPr>
            <a:spLocks noGrp="1"/>
          </p:cNvSpPr>
          <p:nvPr>
            <p:ph type="body" idx="1"/>
          </p:nvPr>
        </p:nvSpPr>
        <p:spPr/>
        <p:txBody>
          <a:bodyPr/>
          <a:lstStyle/>
          <a:p>
            <a:r>
              <a:rPr lang="en-US" dirty="0" smtClean="0"/>
              <a:t>Ensuring the Future of the Passamaquoddy Tribe by Preserving Heritage, Embracing Resiliency and Enhancing Strengths</a:t>
            </a:r>
          </a:p>
          <a:p>
            <a:endParaRPr lang="en-US" dirty="0"/>
          </a:p>
        </p:txBody>
      </p:sp>
    </p:spTree>
    <p:extLst>
      <p:ext uri="{BB962C8B-B14F-4D97-AF65-F5344CB8AC3E}">
        <p14:creationId xmlns:p14="http://schemas.microsoft.com/office/powerpoint/2010/main" val="8933518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665163"/>
            <a:ext cx="9971314" cy="2387600"/>
          </a:xfrm>
        </p:spPr>
        <p:txBody>
          <a:bodyPr/>
          <a:lstStyle/>
          <a:p>
            <a:r>
              <a:rPr lang="en-US" b="1" dirty="0" smtClean="0"/>
              <a:t>Local Child Wellness Councils</a:t>
            </a:r>
            <a:endParaRPr lang="en-US" b="1" dirty="0"/>
          </a:p>
        </p:txBody>
      </p:sp>
      <p:sp>
        <p:nvSpPr>
          <p:cNvPr id="3" name="Subtitle 2"/>
          <p:cNvSpPr>
            <a:spLocks noGrp="1"/>
          </p:cNvSpPr>
          <p:nvPr>
            <p:ph type="subTitle" idx="1"/>
          </p:nvPr>
        </p:nvSpPr>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92624" y="3603371"/>
            <a:ext cx="2206752" cy="1746504"/>
          </a:xfrm>
          <a:prstGeom prst="rect">
            <a:avLst/>
          </a:prstGeom>
        </p:spPr>
      </p:pic>
    </p:spTree>
    <p:extLst>
      <p:ext uri="{BB962C8B-B14F-4D97-AF65-F5344CB8AC3E}">
        <p14:creationId xmlns:p14="http://schemas.microsoft.com/office/powerpoint/2010/main" val="4133519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solidFill>
                  <a:schemeClr val="tx1"/>
                </a:solidFill>
              </a:rPr>
              <a:t>Local Child Wellness Council</a:t>
            </a:r>
            <a:endParaRPr lang="en-US" dirty="0">
              <a:solidFill>
                <a:schemeClr val="tx1"/>
              </a:solidFill>
            </a:endParaRPr>
          </a:p>
        </p:txBody>
      </p:sp>
      <p:sp>
        <p:nvSpPr>
          <p:cNvPr id="15" name="Rectangle 14"/>
          <p:cNvSpPr/>
          <p:nvPr/>
        </p:nvSpPr>
        <p:spPr>
          <a:xfrm>
            <a:off x="8682478" y="2079767"/>
            <a:ext cx="2972129" cy="2232278"/>
          </a:xfrm>
          <a:prstGeom prst="rect">
            <a:avLst/>
          </a:prstGeom>
          <a:solidFill>
            <a:schemeClr val="bg1"/>
          </a:solidFill>
          <a:ln>
            <a:solidFill>
              <a:schemeClr val="bg1">
                <a:lumMod val="85000"/>
              </a:schemeClr>
            </a:solidFill>
          </a:ln>
          <a:effectLst>
            <a:outerShdw blurRad="234950" dist="22987" dir="5400000" algn="tl" rotWithShape="0">
              <a:srgbClr val="000000">
                <a:alpha val="19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u="sng" dirty="0">
                <a:solidFill>
                  <a:schemeClr val="tx1"/>
                </a:solidFill>
                <a:cs typeface="Arial"/>
              </a:rPr>
              <a:t>Three Councils</a:t>
            </a:r>
          </a:p>
          <a:p>
            <a:pPr algn="ctr"/>
            <a:endParaRPr lang="en-US" sz="2000" b="1" dirty="0">
              <a:solidFill>
                <a:schemeClr val="accent2"/>
              </a:solidFill>
              <a:cs typeface="Arial"/>
            </a:endParaRPr>
          </a:p>
          <a:p>
            <a:pPr algn="ctr"/>
            <a:r>
              <a:rPr lang="en-US" sz="2000" b="1" dirty="0">
                <a:solidFill>
                  <a:schemeClr val="tx1"/>
                </a:solidFill>
                <a:cs typeface="Arial"/>
              </a:rPr>
              <a:t>Indian Township</a:t>
            </a:r>
          </a:p>
          <a:p>
            <a:pPr algn="ctr"/>
            <a:r>
              <a:rPr lang="en-US" sz="2000" b="1" dirty="0">
                <a:solidFill>
                  <a:schemeClr val="tx1"/>
                </a:solidFill>
                <a:cs typeface="Arial"/>
              </a:rPr>
              <a:t>Pleasant Point</a:t>
            </a:r>
          </a:p>
          <a:p>
            <a:pPr algn="ctr"/>
            <a:r>
              <a:rPr lang="en-US" sz="2000" b="1" dirty="0">
                <a:solidFill>
                  <a:schemeClr val="tx1"/>
                </a:solidFill>
                <a:cs typeface="Arial"/>
              </a:rPr>
              <a:t>Combined IT and PP</a:t>
            </a:r>
          </a:p>
          <a:p>
            <a:pPr algn="ctr"/>
            <a:endParaRPr lang="en-US" sz="2400" b="1" dirty="0">
              <a:solidFill>
                <a:schemeClr val="tx1"/>
              </a:solidFill>
              <a:cs typeface="Arial"/>
            </a:endParaRPr>
          </a:p>
          <a:p>
            <a:pPr algn="ctr"/>
            <a:endParaRPr lang="en-US" sz="2400" b="1" dirty="0">
              <a:solidFill>
                <a:schemeClr val="accent2"/>
              </a:solidFill>
              <a:cs typeface="Arial"/>
            </a:endParaRPr>
          </a:p>
        </p:txBody>
      </p:sp>
      <p:sp>
        <p:nvSpPr>
          <p:cNvPr id="6" name="TextBox 5"/>
          <p:cNvSpPr txBox="1"/>
          <p:nvPr/>
        </p:nvSpPr>
        <p:spPr>
          <a:xfrm>
            <a:off x="1880526" y="1885891"/>
            <a:ext cx="4511295" cy="3693319"/>
          </a:xfrm>
          <a:prstGeom prst="rect">
            <a:avLst/>
          </a:prstGeom>
          <a:noFill/>
        </p:spPr>
        <p:txBody>
          <a:bodyPr wrap="square" rtlCol="0">
            <a:spAutoFit/>
          </a:bodyPr>
          <a:lstStyle/>
          <a:p>
            <a:pPr marL="285750" indent="-285750">
              <a:buFont typeface="Wingdings" charset="2"/>
              <a:buChar char="²"/>
            </a:pPr>
            <a:r>
              <a:rPr lang="en-US" dirty="0"/>
              <a:t>Representative of Key Stakeholders</a:t>
            </a:r>
          </a:p>
          <a:p>
            <a:r>
              <a:rPr lang="en-US" b="1" dirty="0"/>
              <a:t>		Parents &amp; Caregivers</a:t>
            </a:r>
          </a:p>
          <a:p>
            <a:r>
              <a:rPr lang="en-US" b="1" dirty="0"/>
              <a:t>		Child Serving Agencies </a:t>
            </a:r>
          </a:p>
          <a:p>
            <a:r>
              <a:rPr lang="en-US" b="1" dirty="0"/>
              <a:t> 	</a:t>
            </a:r>
          </a:p>
          <a:p>
            <a:pPr marL="285750" indent="-285750">
              <a:buFont typeface="Wingdings" charset="2"/>
              <a:buChar char="²"/>
            </a:pPr>
            <a:r>
              <a:rPr lang="en-US" b="1" dirty="0"/>
              <a:t>Intended to Advise and Guide the work</a:t>
            </a:r>
          </a:p>
          <a:p>
            <a:pPr marL="285750" indent="-285750">
              <a:buFont typeface="Wingdings" charset="2"/>
              <a:buChar char="²"/>
            </a:pPr>
            <a:endParaRPr lang="en-US" b="1" dirty="0"/>
          </a:p>
          <a:p>
            <a:pPr marL="285750" indent="-285750">
              <a:buFont typeface="Wingdings" charset="2"/>
              <a:buChar char="²"/>
            </a:pPr>
            <a:r>
              <a:rPr lang="en-US" b="1" dirty="0"/>
              <a:t>Local Child Wellness Councils will meet monthly.</a:t>
            </a:r>
          </a:p>
          <a:p>
            <a:pPr marL="285750" indent="-285750">
              <a:buFont typeface="Wingdings" charset="2"/>
              <a:buChar char="²"/>
            </a:pPr>
            <a:endParaRPr lang="en-US" b="1" dirty="0"/>
          </a:p>
          <a:p>
            <a:pPr marL="285750" indent="-285750">
              <a:buFont typeface="Wingdings" charset="2"/>
              <a:buChar char="²"/>
            </a:pPr>
            <a:r>
              <a:rPr lang="en-US" b="1" dirty="0"/>
              <a:t>Combined IT and PP Child Wellness Council will meet every </a:t>
            </a:r>
            <a:r>
              <a:rPr lang="en-US" b="1" dirty="0" smtClean="0"/>
              <a:t>third </a:t>
            </a:r>
            <a:r>
              <a:rPr lang="en-US" b="1" dirty="0"/>
              <a:t>month.</a:t>
            </a:r>
          </a:p>
          <a:p>
            <a:pPr marL="285750" indent="-285750">
              <a:buFont typeface="Wingdings" charset="2"/>
              <a:buChar char="²"/>
            </a:pPr>
            <a:endParaRPr lang="en-US" b="1" dirty="0"/>
          </a:p>
          <a:p>
            <a:endParaRPr lang="en-US" b="1"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94935" y="160867"/>
            <a:ext cx="655320" cy="1603248"/>
          </a:xfrm>
          <a:prstGeom prst="rect">
            <a:avLst/>
          </a:prstGeom>
        </p:spPr>
      </p:pic>
    </p:spTree>
    <p:extLst>
      <p:ext uri="{BB962C8B-B14F-4D97-AF65-F5344CB8AC3E}">
        <p14:creationId xmlns:p14="http://schemas.microsoft.com/office/powerpoint/2010/main" val="12154212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LCWC Composition:  Tribal Reps</a:t>
            </a:r>
            <a:endParaRPr lang="en-US" dirty="0"/>
          </a:p>
        </p:txBody>
      </p:sp>
      <p:sp>
        <p:nvSpPr>
          <p:cNvPr id="4" name="Content Placeholder 3"/>
          <p:cNvSpPr>
            <a:spLocks noGrp="1"/>
          </p:cNvSpPr>
          <p:nvPr>
            <p:ph sz="half" idx="1"/>
          </p:nvPr>
        </p:nvSpPr>
        <p:spPr/>
        <p:txBody>
          <a:bodyPr>
            <a:normAutofit fontScale="70000" lnSpcReduction="20000"/>
          </a:bodyPr>
          <a:lstStyle/>
          <a:p>
            <a:r>
              <a:rPr lang="en-US" dirty="0" smtClean="0"/>
              <a:t>Tribal Leaders </a:t>
            </a:r>
          </a:p>
          <a:p>
            <a:r>
              <a:rPr lang="en-US" dirty="0" smtClean="0"/>
              <a:t>Tribal Elders</a:t>
            </a:r>
          </a:p>
          <a:p>
            <a:r>
              <a:rPr lang="en-US" dirty="0" smtClean="0"/>
              <a:t>Family Members</a:t>
            </a:r>
          </a:p>
          <a:p>
            <a:r>
              <a:rPr lang="en-US" dirty="0" smtClean="0"/>
              <a:t>Health Department</a:t>
            </a:r>
          </a:p>
          <a:p>
            <a:pPr lvl="1"/>
            <a:r>
              <a:rPr lang="en-US" dirty="0" smtClean="0"/>
              <a:t>Directors</a:t>
            </a:r>
          </a:p>
          <a:p>
            <a:pPr lvl="1"/>
            <a:r>
              <a:rPr lang="en-US" dirty="0" smtClean="0"/>
              <a:t>BH Staff</a:t>
            </a:r>
          </a:p>
          <a:p>
            <a:pPr lvl="1"/>
            <a:r>
              <a:rPr lang="en-US" dirty="0" smtClean="0"/>
              <a:t>Nutrition/WIC</a:t>
            </a:r>
          </a:p>
          <a:p>
            <a:pPr lvl="1"/>
            <a:r>
              <a:rPr lang="en-US" dirty="0" smtClean="0"/>
              <a:t>Dental</a:t>
            </a:r>
          </a:p>
          <a:p>
            <a:r>
              <a:rPr lang="en-US" dirty="0" smtClean="0"/>
              <a:t>Social Services /CPS</a:t>
            </a:r>
          </a:p>
          <a:p>
            <a:r>
              <a:rPr lang="en-US" dirty="0" smtClean="0"/>
              <a:t>Law Enforcement, </a:t>
            </a:r>
          </a:p>
          <a:p>
            <a:r>
              <a:rPr lang="en-US" dirty="0" smtClean="0"/>
              <a:t>Domestic Violence program, </a:t>
            </a:r>
          </a:p>
          <a:p>
            <a:endParaRPr lang="en-US" dirty="0"/>
          </a:p>
        </p:txBody>
      </p:sp>
      <p:sp>
        <p:nvSpPr>
          <p:cNvPr id="5" name="Content Placeholder 4"/>
          <p:cNvSpPr>
            <a:spLocks noGrp="1"/>
          </p:cNvSpPr>
          <p:nvPr>
            <p:ph sz="half" idx="2"/>
          </p:nvPr>
        </p:nvSpPr>
        <p:spPr/>
        <p:txBody>
          <a:bodyPr>
            <a:normAutofit fontScale="70000" lnSpcReduction="20000"/>
          </a:bodyPr>
          <a:lstStyle/>
          <a:p>
            <a:pPr marR="0" lvl="0" defTabSz="914400" eaLnBrk="1" fontAlgn="auto" latinLnBrk="0" hangingPunct="1">
              <a:lnSpc>
                <a:spcPct val="170000"/>
              </a:lnSpc>
              <a:spcBef>
                <a:spcPts val="0"/>
              </a:spcBef>
              <a:spcAft>
                <a:spcPts val="0"/>
              </a:spcAft>
              <a:buClrTx/>
              <a:buSzTx/>
              <a:buFont typeface="Arial" charset="0"/>
              <a:buChar char="•"/>
              <a:tabLst/>
              <a:defRPr/>
            </a:pPr>
            <a:r>
              <a:rPr lang="en-US" dirty="0" smtClean="0"/>
              <a:t>Public Safety (EMS)</a:t>
            </a:r>
          </a:p>
          <a:p>
            <a:pPr marR="0" lvl="0" defTabSz="914400" eaLnBrk="1" fontAlgn="auto" latinLnBrk="0" hangingPunct="1">
              <a:lnSpc>
                <a:spcPct val="170000"/>
              </a:lnSpc>
              <a:spcBef>
                <a:spcPts val="0"/>
              </a:spcBef>
              <a:spcAft>
                <a:spcPts val="0"/>
              </a:spcAft>
              <a:buClrTx/>
              <a:buSzTx/>
              <a:buFont typeface="Arial" charset="0"/>
              <a:buChar char="•"/>
              <a:tabLst/>
              <a:defRPr/>
            </a:pPr>
            <a:r>
              <a:rPr lang="en-US" dirty="0" smtClean="0"/>
              <a:t>Head Start</a:t>
            </a:r>
          </a:p>
          <a:p>
            <a:pPr marR="0" lvl="0" defTabSz="914400" eaLnBrk="1" fontAlgn="auto" latinLnBrk="0" hangingPunct="1">
              <a:lnSpc>
                <a:spcPct val="170000"/>
              </a:lnSpc>
              <a:spcBef>
                <a:spcPts val="0"/>
              </a:spcBef>
              <a:spcAft>
                <a:spcPts val="0"/>
              </a:spcAft>
              <a:buClrTx/>
              <a:buSzTx/>
              <a:buFont typeface="Arial" charset="0"/>
              <a:buChar char="•"/>
              <a:tabLst/>
              <a:defRPr/>
            </a:pPr>
            <a:r>
              <a:rPr lang="en-US" dirty="0" smtClean="0"/>
              <a:t>Tribal Immersion Program</a:t>
            </a:r>
          </a:p>
          <a:p>
            <a:pPr marR="0" lvl="0" defTabSz="914400" eaLnBrk="1" fontAlgn="auto" latinLnBrk="0" hangingPunct="1">
              <a:lnSpc>
                <a:spcPct val="170000"/>
              </a:lnSpc>
              <a:spcBef>
                <a:spcPts val="0"/>
              </a:spcBef>
              <a:spcAft>
                <a:spcPts val="0"/>
              </a:spcAft>
              <a:buClrTx/>
              <a:buSzTx/>
              <a:buFont typeface="Arial" charset="0"/>
              <a:buChar char="•"/>
              <a:tabLst/>
              <a:defRPr/>
            </a:pPr>
            <a:r>
              <a:rPr lang="en-US" dirty="0" smtClean="0"/>
              <a:t>Tribal School Staff:</a:t>
            </a:r>
          </a:p>
          <a:p>
            <a:pPr lvl="1">
              <a:lnSpc>
                <a:spcPct val="120000"/>
              </a:lnSpc>
              <a:spcBef>
                <a:spcPts val="0"/>
              </a:spcBef>
              <a:buFont typeface="Arial" charset="0"/>
              <a:buChar char="•"/>
            </a:pPr>
            <a:r>
              <a:rPr lang="en-US" sz="2800" dirty="0" smtClean="0"/>
              <a:t>Principal</a:t>
            </a:r>
          </a:p>
          <a:p>
            <a:pPr lvl="1">
              <a:lnSpc>
                <a:spcPct val="120000"/>
              </a:lnSpc>
              <a:spcBef>
                <a:spcPts val="0"/>
              </a:spcBef>
              <a:buFont typeface="Arial" charset="0"/>
              <a:buChar char="•"/>
            </a:pPr>
            <a:r>
              <a:rPr lang="en-US" sz="2800" dirty="0" smtClean="0"/>
              <a:t>Superintendent</a:t>
            </a:r>
          </a:p>
          <a:p>
            <a:pPr lvl="1">
              <a:lnSpc>
                <a:spcPct val="120000"/>
              </a:lnSpc>
              <a:spcBef>
                <a:spcPts val="0"/>
              </a:spcBef>
              <a:buFont typeface="Arial" charset="0"/>
              <a:buChar char="•"/>
            </a:pPr>
            <a:r>
              <a:rPr lang="en-US" sz="2800" dirty="0" smtClean="0"/>
              <a:t>School Board</a:t>
            </a:r>
          </a:p>
          <a:p>
            <a:pPr lvl="1">
              <a:lnSpc>
                <a:spcPct val="120000"/>
              </a:lnSpc>
              <a:spcBef>
                <a:spcPts val="0"/>
              </a:spcBef>
              <a:buFont typeface="Arial" charset="0"/>
              <a:buChar char="•"/>
            </a:pPr>
            <a:r>
              <a:rPr lang="en-US" sz="2800" dirty="0"/>
              <a:t>S</a:t>
            </a:r>
            <a:r>
              <a:rPr lang="en-US" sz="2800" dirty="0" smtClean="0"/>
              <a:t>chool Counselor Health &amp; Wellness Coordinator</a:t>
            </a:r>
            <a:endParaRPr lang="en-US" sz="2800" dirty="0"/>
          </a:p>
        </p:txBody>
      </p:sp>
    </p:spTree>
    <p:extLst>
      <p:ext uri="{BB962C8B-B14F-4D97-AF65-F5344CB8AC3E}">
        <p14:creationId xmlns:p14="http://schemas.microsoft.com/office/powerpoint/2010/main" val="1841497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LCWC Composition:  </a:t>
            </a:r>
            <a:r>
              <a:rPr lang="en-US" sz="4000" dirty="0" smtClean="0"/>
              <a:t>State/County </a:t>
            </a:r>
            <a:r>
              <a:rPr lang="en-US" sz="4000" dirty="0" smtClean="0"/>
              <a:t>Wide Reps</a:t>
            </a:r>
            <a:endParaRPr lang="en-US" sz="4000" dirty="0"/>
          </a:p>
        </p:txBody>
      </p:sp>
      <p:sp>
        <p:nvSpPr>
          <p:cNvPr id="5" name="Content Placeholder 4"/>
          <p:cNvSpPr>
            <a:spLocks noGrp="1"/>
          </p:cNvSpPr>
          <p:nvPr>
            <p:ph sz="half" idx="1"/>
          </p:nvPr>
        </p:nvSpPr>
        <p:spPr/>
        <p:txBody>
          <a:bodyPr>
            <a:normAutofit fontScale="62500" lnSpcReduction="20000"/>
          </a:bodyPr>
          <a:lstStyle/>
          <a:p>
            <a:pPr>
              <a:lnSpc>
                <a:spcPct val="150000"/>
              </a:lnSpc>
              <a:spcBef>
                <a:spcPts val="0"/>
              </a:spcBef>
              <a:defRPr/>
            </a:pPr>
            <a:r>
              <a:rPr lang="en-US" dirty="0" smtClean="0"/>
              <a:t>Community Caring Collaborative </a:t>
            </a:r>
            <a:r>
              <a:rPr lang="mr-IN" dirty="0" smtClean="0"/>
              <a:t>–</a:t>
            </a:r>
            <a:r>
              <a:rPr lang="en-US" dirty="0" smtClean="0"/>
              <a:t> Former LAUNCH grantee (cohort 1)</a:t>
            </a:r>
          </a:p>
          <a:p>
            <a:pPr>
              <a:lnSpc>
                <a:spcPct val="150000"/>
              </a:lnSpc>
              <a:spcBef>
                <a:spcPts val="0"/>
              </a:spcBef>
              <a:defRPr/>
            </a:pPr>
            <a:r>
              <a:rPr lang="en-US" dirty="0" smtClean="0"/>
              <a:t>Child Care Providers</a:t>
            </a:r>
          </a:p>
          <a:p>
            <a:pPr>
              <a:lnSpc>
                <a:spcPct val="150000"/>
              </a:lnSpc>
              <a:spcBef>
                <a:spcPts val="0"/>
              </a:spcBef>
              <a:defRPr/>
            </a:pPr>
            <a:r>
              <a:rPr lang="en-US" dirty="0" smtClean="0"/>
              <a:t>Family Futures </a:t>
            </a:r>
            <a:r>
              <a:rPr lang="en-US" dirty="0" err="1" smtClean="0"/>
              <a:t>Downeast</a:t>
            </a:r>
            <a:endParaRPr lang="en-US" dirty="0" smtClean="0"/>
          </a:p>
          <a:p>
            <a:pPr>
              <a:lnSpc>
                <a:spcPct val="150000"/>
              </a:lnSpc>
              <a:spcBef>
                <a:spcPts val="0"/>
              </a:spcBef>
              <a:defRPr/>
            </a:pPr>
            <a:r>
              <a:rPr lang="en-US" dirty="0" smtClean="0"/>
              <a:t>St. Croix </a:t>
            </a:r>
            <a:r>
              <a:rPr lang="en-US" dirty="0" smtClean="0"/>
              <a:t>Community Connections</a:t>
            </a:r>
            <a:endParaRPr lang="en-US" dirty="0" smtClean="0"/>
          </a:p>
          <a:p>
            <a:pPr>
              <a:lnSpc>
                <a:spcPct val="150000"/>
              </a:lnSpc>
              <a:spcBef>
                <a:spcPts val="0"/>
              </a:spcBef>
              <a:defRPr/>
            </a:pPr>
            <a:r>
              <a:rPr lang="en-US" dirty="0" smtClean="0"/>
              <a:t>Coastal Enterprises, Inc. </a:t>
            </a:r>
            <a:endParaRPr lang="en-US" dirty="0"/>
          </a:p>
          <a:p>
            <a:pPr>
              <a:lnSpc>
                <a:spcPct val="150000"/>
              </a:lnSpc>
              <a:spcBef>
                <a:spcPts val="0"/>
              </a:spcBef>
              <a:defRPr/>
            </a:pPr>
            <a:r>
              <a:rPr lang="en-US" dirty="0" smtClean="0"/>
              <a:t>Next Step Domestic Violence </a:t>
            </a:r>
            <a:r>
              <a:rPr lang="en-US" dirty="0" smtClean="0"/>
              <a:t>Program</a:t>
            </a:r>
            <a:endParaRPr lang="en-US" b="1" dirty="0" smtClean="0"/>
          </a:p>
          <a:p>
            <a:pPr>
              <a:lnSpc>
                <a:spcPct val="150000"/>
              </a:lnSpc>
              <a:spcBef>
                <a:spcPts val="0"/>
              </a:spcBef>
              <a:defRPr/>
            </a:pPr>
            <a:r>
              <a:rPr lang="en-US" dirty="0" err="1" smtClean="0"/>
              <a:t>FedCap</a:t>
            </a:r>
            <a:endParaRPr lang="en-US" dirty="0" smtClean="0"/>
          </a:p>
          <a:p>
            <a:pPr>
              <a:lnSpc>
                <a:spcPct val="150000"/>
              </a:lnSpc>
              <a:spcBef>
                <a:spcPts val="0"/>
              </a:spcBef>
              <a:defRPr/>
            </a:pPr>
            <a:r>
              <a:rPr lang="en-US" dirty="0" smtClean="0"/>
              <a:t>National Alliance for Mental Illness</a:t>
            </a:r>
            <a:endParaRPr lang="en-US" dirty="0" smtClean="0"/>
          </a:p>
          <a:p>
            <a:pPr marL="0" marR="0" lvl="0" indent="0" defTabSz="914400" eaLnBrk="1" fontAlgn="auto" latinLnBrk="0" hangingPunct="1">
              <a:lnSpc>
                <a:spcPct val="80000"/>
              </a:lnSpc>
              <a:spcBef>
                <a:spcPts val="0"/>
              </a:spcBef>
              <a:spcAft>
                <a:spcPts val="0"/>
              </a:spcAft>
              <a:buClrTx/>
              <a:buSzTx/>
              <a:buFontTx/>
              <a:buNone/>
              <a:tabLst/>
              <a:defRPr/>
            </a:pPr>
            <a:endParaRPr lang="en-US" dirty="0"/>
          </a:p>
        </p:txBody>
      </p:sp>
      <p:sp>
        <p:nvSpPr>
          <p:cNvPr id="3" name="Content Placeholder 2"/>
          <p:cNvSpPr>
            <a:spLocks noGrp="1"/>
          </p:cNvSpPr>
          <p:nvPr>
            <p:ph sz="half" idx="2"/>
          </p:nvPr>
        </p:nvSpPr>
        <p:spPr/>
        <p:txBody>
          <a:bodyPr>
            <a:normAutofit fontScale="62500" lnSpcReduction="20000"/>
          </a:bodyPr>
          <a:lstStyle/>
          <a:p>
            <a:pPr>
              <a:lnSpc>
                <a:spcPct val="150000"/>
              </a:lnSpc>
              <a:spcBef>
                <a:spcPts val="0"/>
              </a:spcBef>
              <a:defRPr/>
            </a:pPr>
            <a:r>
              <a:rPr lang="en-US" dirty="0" smtClean="0"/>
              <a:t>Passages</a:t>
            </a:r>
          </a:p>
          <a:p>
            <a:pPr>
              <a:lnSpc>
                <a:spcPct val="150000"/>
              </a:lnSpc>
              <a:spcBef>
                <a:spcPts val="0"/>
              </a:spcBef>
              <a:defRPr/>
            </a:pPr>
            <a:r>
              <a:rPr lang="en-US" b="1" dirty="0" err="1" smtClean="0"/>
              <a:t>Wabanaki</a:t>
            </a:r>
            <a:r>
              <a:rPr lang="en-US" b="1" dirty="0" smtClean="0"/>
              <a:t> </a:t>
            </a:r>
            <a:r>
              <a:rPr lang="en-US" b="1" dirty="0"/>
              <a:t>Public Health District</a:t>
            </a:r>
          </a:p>
          <a:p>
            <a:pPr>
              <a:lnSpc>
                <a:spcPct val="150000"/>
              </a:lnSpc>
              <a:spcBef>
                <a:spcPts val="0"/>
              </a:spcBef>
              <a:defRPr/>
            </a:pPr>
            <a:r>
              <a:rPr lang="en-US" b="1" dirty="0" err="1"/>
              <a:t>Wabanaki</a:t>
            </a:r>
            <a:r>
              <a:rPr lang="en-US" b="1" dirty="0"/>
              <a:t> Vocational and Rehabilitation Program</a:t>
            </a:r>
          </a:p>
          <a:p>
            <a:pPr>
              <a:lnSpc>
                <a:spcPct val="150000"/>
              </a:lnSpc>
              <a:spcBef>
                <a:spcPts val="0"/>
              </a:spcBef>
              <a:defRPr/>
            </a:pPr>
            <a:r>
              <a:rPr lang="en-US" b="1" dirty="0" err="1"/>
              <a:t>Gadakina</a:t>
            </a:r>
            <a:endParaRPr lang="en-US" b="1" dirty="0"/>
          </a:p>
          <a:p>
            <a:r>
              <a:rPr lang="en-US" b="1" dirty="0"/>
              <a:t>Four Directions</a:t>
            </a:r>
          </a:p>
          <a:p>
            <a:endParaRPr lang="en-US" dirty="0"/>
          </a:p>
        </p:txBody>
      </p:sp>
    </p:spTree>
    <p:extLst>
      <p:ext uri="{BB962C8B-B14F-4D97-AF65-F5344CB8AC3E}">
        <p14:creationId xmlns:p14="http://schemas.microsoft.com/office/powerpoint/2010/main" val="1572445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LCWC Prioritizing Services and Activities</a:t>
            </a:r>
            <a:endParaRPr lang="en-US" dirty="0"/>
          </a:p>
        </p:txBody>
      </p:sp>
      <p:sp>
        <p:nvSpPr>
          <p:cNvPr id="3" name="Content Placeholder 2"/>
          <p:cNvSpPr>
            <a:spLocks noGrp="1"/>
          </p:cNvSpPr>
          <p:nvPr>
            <p:ph idx="1"/>
          </p:nvPr>
        </p:nvSpPr>
        <p:spPr/>
        <p:txBody>
          <a:bodyPr>
            <a:normAutofit/>
          </a:bodyPr>
          <a:lstStyle/>
          <a:p>
            <a:r>
              <a:rPr lang="en-US" dirty="0" smtClean="0"/>
              <a:t>Indian Township Child Wellness Council : </a:t>
            </a:r>
          </a:p>
          <a:p>
            <a:pPr lvl="1"/>
            <a:r>
              <a:rPr lang="en-US" dirty="0" smtClean="0"/>
              <a:t>Support existing services</a:t>
            </a:r>
          </a:p>
          <a:p>
            <a:pPr lvl="2"/>
            <a:r>
              <a:rPr lang="en-US" dirty="0" smtClean="0"/>
              <a:t>Increase use of existing resources</a:t>
            </a:r>
          </a:p>
          <a:p>
            <a:pPr lvl="1"/>
            <a:r>
              <a:rPr lang="en-US" dirty="0" smtClean="0"/>
              <a:t>Expand community strengthening activities</a:t>
            </a:r>
          </a:p>
          <a:p>
            <a:endParaRPr lang="en-US" dirty="0" smtClean="0"/>
          </a:p>
          <a:p>
            <a:r>
              <a:rPr lang="en-US" dirty="0" smtClean="0"/>
              <a:t>Pleasant Point Child Wellness Council:</a:t>
            </a:r>
          </a:p>
          <a:p>
            <a:pPr lvl="1"/>
            <a:r>
              <a:rPr lang="en-US" dirty="0" smtClean="0"/>
              <a:t>Community Strengthening</a:t>
            </a:r>
          </a:p>
          <a:p>
            <a:pPr lvl="1"/>
            <a:r>
              <a:rPr lang="en-US" dirty="0" smtClean="0"/>
              <a:t>Family Strengthening</a:t>
            </a:r>
          </a:p>
          <a:p>
            <a:endParaRPr lang="en-US"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94935" y="160867"/>
            <a:ext cx="655320" cy="1603248"/>
          </a:xfrm>
          <a:prstGeom prst="rect">
            <a:avLst/>
          </a:prstGeom>
        </p:spPr>
      </p:pic>
    </p:spTree>
    <p:extLst>
      <p:ext uri="{BB962C8B-B14F-4D97-AF65-F5344CB8AC3E}">
        <p14:creationId xmlns:p14="http://schemas.microsoft.com/office/powerpoint/2010/main" val="6917424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34581" y="281143"/>
            <a:ext cx="2650066" cy="1860606"/>
          </a:xfrm>
          <a:prstGeom prst="rect">
            <a:avLst/>
          </a:prstGeom>
        </p:spPr>
      </p:pic>
      <p:sp>
        <p:nvSpPr>
          <p:cNvPr id="2" name="Title 1"/>
          <p:cNvSpPr>
            <a:spLocks noGrp="1"/>
          </p:cNvSpPr>
          <p:nvPr>
            <p:ph type="ctrTitle"/>
          </p:nvPr>
        </p:nvSpPr>
        <p:spPr>
          <a:xfrm>
            <a:off x="741405" y="1562629"/>
            <a:ext cx="10824519" cy="2387600"/>
          </a:xfrm>
        </p:spPr>
        <p:txBody>
          <a:bodyPr/>
          <a:lstStyle/>
          <a:p>
            <a:r>
              <a:rPr lang="en-US" smtClean="0"/>
              <a:t>Passamaquoddy Project LAUNCH </a:t>
            </a:r>
            <a:r>
              <a:rPr lang="en-US" dirty="0" smtClean="0"/>
              <a:t>Services</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418251">
            <a:off x="8114614" y="3671464"/>
            <a:ext cx="1676400" cy="25146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531918">
            <a:off x="2044520" y="3853017"/>
            <a:ext cx="2012791" cy="1899969"/>
          </a:xfrm>
          <a:prstGeom prst="rect">
            <a:avLst/>
          </a:prstGeom>
        </p:spPr>
      </p:pic>
    </p:spTree>
    <p:extLst>
      <p:ext uri="{BB962C8B-B14F-4D97-AF65-F5344CB8AC3E}">
        <p14:creationId xmlns:p14="http://schemas.microsoft.com/office/powerpoint/2010/main" val="37000176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a:t>
            </a:r>
            <a:endParaRPr lang="en-US" dirty="0"/>
          </a:p>
        </p:txBody>
      </p:sp>
      <p:sp>
        <p:nvSpPr>
          <p:cNvPr id="3" name="Content Placeholder 2"/>
          <p:cNvSpPr>
            <a:spLocks noGrp="1"/>
          </p:cNvSpPr>
          <p:nvPr>
            <p:ph sz="quarter" idx="13"/>
          </p:nvPr>
        </p:nvSpPr>
        <p:spPr/>
        <p:txBody>
          <a:bodyPr/>
          <a:lstStyle/>
          <a:p>
            <a:endParaRPr lang="en-US" dirty="0"/>
          </a:p>
          <a:p>
            <a:r>
              <a:rPr lang="en-US" dirty="0" smtClean="0"/>
              <a:t>LAUNCH is designed for children and families 0-8.  In the Passamaquoddy LAUNCH design, the Tribe determined that although children 0-8 would be our target, we would not turn families away.</a:t>
            </a:r>
            <a:endParaRPr lang="en-US" dirty="0"/>
          </a:p>
        </p:txBody>
      </p:sp>
    </p:spTree>
    <p:extLst>
      <p:ext uri="{BB962C8B-B14F-4D97-AF65-F5344CB8AC3E}">
        <p14:creationId xmlns:p14="http://schemas.microsoft.com/office/powerpoint/2010/main" val="6811736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Screening and Assessment</a:t>
            </a:r>
            <a:endParaRPr lang="en-US" dirty="0"/>
          </a:p>
        </p:txBody>
      </p:sp>
      <p:sp>
        <p:nvSpPr>
          <p:cNvPr id="3" name="Content Placeholder 2"/>
          <p:cNvSpPr>
            <a:spLocks noGrp="1"/>
          </p:cNvSpPr>
          <p:nvPr>
            <p:ph sz="quarter" idx="13"/>
          </p:nvPr>
        </p:nvSpPr>
        <p:spPr>
          <a:xfrm>
            <a:off x="539716" y="1470212"/>
            <a:ext cx="8756684" cy="5387788"/>
          </a:xfrm>
        </p:spPr>
        <p:txBody>
          <a:bodyPr>
            <a:normAutofit/>
          </a:bodyPr>
          <a:lstStyle/>
          <a:p>
            <a:r>
              <a:rPr lang="en-US" dirty="0" smtClean="0"/>
              <a:t>Screening provided at multiple </a:t>
            </a:r>
            <a:r>
              <a:rPr lang="en-US" dirty="0" smtClean="0"/>
              <a:t>sites </a:t>
            </a:r>
            <a:r>
              <a:rPr lang="en-US" dirty="0" smtClean="0"/>
              <a:t>for children ages 0-5 using the ASQ Developmental Screening tool:</a:t>
            </a:r>
          </a:p>
          <a:p>
            <a:pPr lvl="1" algn="just">
              <a:lnSpc>
                <a:spcPct val="110000"/>
              </a:lnSpc>
            </a:pPr>
            <a:r>
              <a:rPr lang="en-US" dirty="0" smtClean="0"/>
              <a:t>In home</a:t>
            </a:r>
          </a:p>
          <a:p>
            <a:pPr lvl="1" algn="just">
              <a:lnSpc>
                <a:spcPct val="110000"/>
              </a:lnSpc>
            </a:pPr>
            <a:r>
              <a:rPr lang="en-US" dirty="0" smtClean="0"/>
              <a:t>School</a:t>
            </a:r>
          </a:p>
          <a:p>
            <a:pPr lvl="1" algn="just">
              <a:lnSpc>
                <a:spcPct val="110000"/>
              </a:lnSpc>
            </a:pPr>
            <a:r>
              <a:rPr lang="en-US" dirty="0" smtClean="0"/>
              <a:t>Daycare</a:t>
            </a:r>
          </a:p>
          <a:p>
            <a:pPr lvl="1" algn="just">
              <a:lnSpc>
                <a:spcPct val="110000"/>
              </a:lnSpc>
            </a:pPr>
            <a:r>
              <a:rPr lang="en-US" dirty="0" smtClean="0"/>
              <a:t>WIC (in process)</a:t>
            </a:r>
          </a:p>
          <a:p>
            <a:endParaRPr lang="en-US" dirty="0" smtClean="0"/>
          </a:p>
          <a:p>
            <a:r>
              <a:rPr lang="en-US" dirty="0" smtClean="0"/>
              <a:t>Maternal depression screening  provided using the Edinburg Depression Scale</a:t>
            </a:r>
          </a:p>
          <a:p>
            <a:pPr lvl="1"/>
            <a:r>
              <a:rPr lang="en-US" dirty="0" smtClean="0"/>
              <a:t>In </a:t>
            </a:r>
            <a:r>
              <a:rPr lang="en-US" dirty="0" smtClean="0"/>
              <a:t>home</a:t>
            </a:r>
          </a:p>
          <a:p>
            <a:pPr lvl="1"/>
            <a:r>
              <a:rPr lang="en-US" dirty="0" smtClean="0"/>
              <a:t>WIC (in Process)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0681" y="2497432"/>
            <a:ext cx="3051319" cy="2273334"/>
          </a:xfrm>
          <a:prstGeom prst="rect">
            <a:avLst/>
          </a:prstGeom>
        </p:spPr>
      </p:pic>
    </p:spTree>
    <p:extLst>
      <p:ext uri="{BB962C8B-B14F-4D97-AF65-F5344CB8AC3E}">
        <p14:creationId xmlns:p14="http://schemas.microsoft.com/office/powerpoint/2010/main" val="4729085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Mental Health </a:t>
            </a:r>
            <a:r>
              <a:rPr lang="en-US" dirty="0" smtClean="0"/>
              <a:t>Consultation:  Early Childhood Consultation and Outreach (ECCO)</a:t>
            </a:r>
            <a:endParaRPr lang="en-US" dirty="0"/>
          </a:p>
        </p:txBody>
      </p:sp>
      <p:sp>
        <p:nvSpPr>
          <p:cNvPr id="4" name="Content Placeholder 3"/>
          <p:cNvSpPr>
            <a:spLocks noGrp="1"/>
          </p:cNvSpPr>
          <p:nvPr>
            <p:ph sz="half" idx="1"/>
          </p:nvPr>
        </p:nvSpPr>
        <p:spPr/>
        <p:txBody>
          <a:bodyPr>
            <a:noAutofit/>
          </a:bodyPr>
          <a:lstStyle/>
          <a:p>
            <a:r>
              <a:rPr lang="en-US" sz="2400" dirty="0"/>
              <a:t>Infant and early childhood mental health consultation (IECMHC) is a multilevel approach to promotion and prevention that teams mental health professionals with people who work with young children and their families to improve their social, emotional, and behavioral health and development</a:t>
            </a:r>
            <a:r>
              <a:rPr lang="en-US" sz="2400" dirty="0" smtClean="0"/>
              <a:t>.</a:t>
            </a:r>
          </a:p>
          <a:p>
            <a:endParaRPr lang="en-US" sz="2400" dirty="0"/>
          </a:p>
        </p:txBody>
      </p:sp>
      <p:sp>
        <p:nvSpPr>
          <p:cNvPr id="5" name="Content Placeholder 4"/>
          <p:cNvSpPr>
            <a:spLocks noGrp="1"/>
          </p:cNvSpPr>
          <p:nvPr>
            <p:ph sz="half" idx="2"/>
          </p:nvPr>
        </p:nvSpPr>
        <p:spPr/>
        <p:txBody>
          <a:bodyPr>
            <a:normAutofit fontScale="62500" lnSpcReduction="20000"/>
          </a:bodyPr>
          <a:lstStyle/>
          <a:p>
            <a:r>
              <a:rPr lang="en-US" dirty="0"/>
              <a:t>Use of a mental health clinician to build the capacity of </a:t>
            </a:r>
            <a:r>
              <a:rPr lang="en-US" dirty="0" smtClean="0"/>
              <a:t>families, providers</a:t>
            </a:r>
            <a:r>
              <a:rPr lang="en-US" dirty="0"/>
              <a:t>, programs, and systems to foster children’s social, emotional, and behavioral health and development</a:t>
            </a:r>
          </a:p>
          <a:p>
            <a:r>
              <a:rPr lang="en-US" dirty="0"/>
              <a:t>Observation of </a:t>
            </a:r>
            <a:r>
              <a:rPr lang="en-US" dirty="0" smtClean="0"/>
              <a:t>children, child care settings, and </a:t>
            </a:r>
            <a:r>
              <a:rPr lang="en-US" dirty="0"/>
              <a:t>classrooms, classroom management support, and modeling and coaching</a:t>
            </a:r>
          </a:p>
          <a:p>
            <a:r>
              <a:rPr lang="en-US" dirty="0"/>
              <a:t>Screening and assessment to support the early identification of children with or at risk for mental health challenges</a:t>
            </a:r>
          </a:p>
          <a:p>
            <a:r>
              <a:rPr lang="en-US" dirty="0"/>
              <a:t>Referrals and follow-up for children and families to community-based services</a:t>
            </a:r>
          </a:p>
          <a:p>
            <a:r>
              <a:rPr lang="en-US" dirty="0"/>
              <a:t>Training and staff development activities to build providers’ knowledge of mental health issues in infancy and early childhood</a:t>
            </a:r>
          </a:p>
          <a:p>
            <a:endParaRPr lang="en-US" dirty="0"/>
          </a:p>
        </p:txBody>
      </p:sp>
    </p:spTree>
    <p:extLst>
      <p:ext uri="{BB962C8B-B14F-4D97-AF65-F5344CB8AC3E}">
        <p14:creationId xmlns:p14="http://schemas.microsoft.com/office/powerpoint/2010/main" val="6713622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Bridging: Enhanced </a:t>
            </a:r>
            <a:r>
              <a:rPr lang="en-US" dirty="0" smtClean="0"/>
              <a:t>Home Visiting</a:t>
            </a:r>
            <a:endParaRPr lang="en-US" dirty="0"/>
          </a:p>
        </p:txBody>
      </p:sp>
      <p:sp>
        <p:nvSpPr>
          <p:cNvPr id="3" name="Content Placeholder 2"/>
          <p:cNvSpPr>
            <a:spLocks noGrp="1"/>
          </p:cNvSpPr>
          <p:nvPr>
            <p:ph sz="quarter" idx="13"/>
          </p:nvPr>
        </p:nvSpPr>
        <p:spPr/>
        <p:txBody>
          <a:bodyPr>
            <a:normAutofit fontScale="92500" lnSpcReduction="20000"/>
          </a:bodyPr>
          <a:lstStyle/>
          <a:p>
            <a:r>
              <a:rPr lang="en-US" dirty="0" smtClean="0"/>
              <a:t>Family Advocates and Family Support  provide home visiting services for Passamaquoddy families</a:t>
            </a:r>
          </a:p>
          <a:p>
            <a:r>
              <a:rPr lang="en-US" dirty="0" smtClean="0"/>
              <a:t>HV services provided at varying levels depending on the need of the family</a:t>
            </a:r>
          </a:p>
          <a:p>
            <a:r>
              <a:rPr lang="en-US" dirty="0" smtClean="0"/>
              <a:t> Staff are trained using a specific curriculum to provide Bridging Services</a:t>
            </a:r>
          </a:p>
          <a:p>
            <a:pPr lvl="1"/>
            <a:r>
              <a:rPr lang="en-US" dirty="0" smtClean="0"/>
              <a:t>Infant and Family Support Services (IFSS)</a:t>
            </a:r>
          </a:p>
          <a:p>
            <a:r>
              <a:rPr lang="en-US" dirty="0" smtClean="0"/>
              <a:t>IFFS 5 </a:t>
            </a:r>
            <a:r>
              <a:rPr lang="en-US" dirty="0" smtClean="0"/>
              <a:t>day training </a:t>
            </a:r>
            <a:r>
              <a:rPr lang="en-US" dirty="0" smtClean="0"/>
              <a:t>that </a:t>
            </a:r>
            <a:r>
              <a:rPr lang="en-US" dirty="0" smtClean="0"/>
              <a:t>c</a:t>
            </a:r>
            <a:r>
              <a:rPr lang="en-US" dirty="0" smtClean="0"/>
              <a:t>reate </a:t>
            </a:r>
            <a:r>
              <a:rPr lang="en-US" dirty="0" smtClean="0"/>
              <a:t>common framework that includes:</a:t>
            </a:r>
          </a:p>
          <a:p>
            <a:pPr lvl="1"/>
            <a:r>
              <a:rPr lang="en-US" dirty="0" smtClean="0"/>
              <a:t>Core values</a:t>
            </a:r>
          </a:p>
          <a:p>
            <a:pPr lvl="1"/>
            <a:r>
              <a:rPr lang="en-US" dirty="0" smtClean="0"/>
              <a:t>Shared knowledge base</a:t>
            </a:r>
          </a:p>
          <a:p>
            <a:pPr lvl="1"/>
            <a:r>
              <a:rPr lang="en-US" dirty="0" smtClean="0"/>
              <a:t>Skills</a:t>
            </a:r>
          </a:p>
          <a:p>
            <a:pPr lvl="1"/>
            <a:r>
              <a:rPr lang="en-US" dirty="0" smtClean="0"/>
              <a:t>Wraparound approach to service delivery</a:t>
            </a:r>
          </a:p>
          <a:p>
            <a:pPr lvl="3"/>
            <a:r>
              <a:rPr lang="en-US" dirty="0" smtClean="0"/>
              <a:t>Strength based</a:t>
            </a:r>
          </a:p>
          <a:p>
            <a:pPr lvl="3"/>
            <a:r>
              <a:rPr lang="en-US" dirty="0" smtClean="0"/>
              <a:t>Individualized services</a:t>
            </a:r>
            <a:endParaRPr lang="en-US" dirty="0"/>
          </a:p>
        </p:txBody>
      </p:sp>
    </p:spTree>
    <p:extLst>
      <p:ext uri="{BB962C8B-B14F-4D97-AF65-F5344CB8AC3E}">
        <p14:creationId xmlns:p14="http://schemas.microsoft.com/office/powerpoint/2010/main" val="20829097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69468" y="365125"/>
            <a:ext cx="5884332" cy="1325563"/>
          </a:xfrm>
        </p:spPr>
        <p:txBody>
          <a:bodyPr/>
          <a:lstStyle/>
          <a:p>
            <a:r>
              <a:rPr lang="en-US" dirty="0" smtClean="0"/>
              <a:t>Learning Objectives</a:t>
            </a:r>
            <a:endParaRPr lang="en-US" dirty="0"/>
          </a:p>
        </p:txBody>
      </p:sp>
      <p:sp>
        <p:nvSpPr>
          <p:cNvPr id="3" name="Content Placeholder 2"/>
          <p:cNvSpPr>
            <a:spLocks noGrp="1"/>
          </p:cNvSpPr>
          <p:nvPr>
            <p:ph sz="quarter" idx="13"/>
          </p:nvPr>
        </p:nvSpPr>
        <p:spPr>
          <a:xfrm>
            <a:off x="5579533" y="1690688"/>
            <a:ext cx="6273800" cy="4690533"/>
          </a:xfrm>
        </p:spPr>
        <p:txBody>
          <a:bodyPr>
            <a:normAutofit lnSpcReduction="10000"/>
          </a:bodyPr>
          <a:lstStyle/>
          <a:p>
            <a:r>
              <a:rPr lang="en-US" dirty="0" smtClean="0"/>
              <a:t>Describe Promising and evidence based practices that are culturally appropriate and/or adaptable for tribal families and communities.</a:t>
            </a:r>
          </a:p>
          <a:p>
            <a:endParaRPr lang="en-US" dirty="0" smtClean="0"/>
          </a:p>
          <a:p>
            <a:r>
              <a:rPr lang="en-US" dirty="0" smtClean="0"/>
              <a:t>Summarize </a:t>
            </a:r>
            <a:r>
              <a:rPr lang="en-US" dirty="0" smtClean="0"/>
              <a:t>strategies </a:t>
            </a:r>
            <a:r>
              <a:rPr lang="en-US" dirty="0" smtClean="0"/>
              <a:t>that support community resiliency</a:t>
            </a:r>
          </a:p>
          <a:p>
            <a:endParaRPr lang="en-US" dirty="0" smtClean="0"/>
          </a:p>
          <a:p>
            <a:r>
              <a:rPr lang="en-US" dirty="0" smtClean="0"/>
              <a:t>Identify </a:t>
            </a:r>
            <a:r>
              <a:rPr lang="en-US" dirty="0" smtClean="0"/>
              <a:t>strategies that </a:t>
            </a:r>
            <a:r>
              <a:rPr lang="en-US" dirty="0" smtClean="0"/>
              <a:t>support resiliency by reviewing evaluation data collected by Passamaquoddy LAUNCH</a:t>
            </a:r>
            <a:endParaRPr lang="en-US" dirty="0"/>
          </a:p>
        </p:txBody>
      </p:sp>
    </p:spTree>
    <p:extLst>
      <p:ext uri="{BB962C8B-B14F-4D97-AF65-F5344CB8AC3E}">
        <p14:creationId xmlns:p14="http://schemas.microsoft.com/office/powerpoint/2010/main" val="679819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Bridging as an Enhanced HV approach</a:t>
            </a:r>
            <a:endParaRPr lang="en-US" dirty="0"/>
          </a:p>
        </p:txBody>
      </p:sp>
      <p:sp>
        <p:nvSpPr>
          <p:cNvPr id="3" name="Content Placeholder 2"/>
          <p:cNvSpPr>
            <a:spLocks noGrp="1"/>
          </p:cNvSpPr>
          <p:nvPr>
            <p:ph sz="quarter" idx="13"/>
          </p:nvPr>
        </p:nvSpPr>
        <p:spPr/>
        <p:txBody>
          <a:bodyPr/>
          <a:lstStyle/>
          <a:p>
            <a:pPr lvl="1">
              <a:lnSpc>
                <a:spcPct val="150000"/>
              </a:lnSpc>
            </a:pPr>
            <a:r>
              <a:rPr lang="en-US" dirty="0" smtClean="0"/>
              <a:t>Intensive level of supportive services for an infant/child and their family</a:t>
            </a:r>
          </a:p>
          <a:p>
            <a:pPr lvl="1">
              <a:lnSpc>
                <a:spcPct val="150000"/>
              </a:lnSpc>
            </a:pPr>
            <a:r>
              <a:rPr lang="en-US" dirty="0" smtClean="0"/>
              <a:t>Built on a responsive strength based relationship between the family and the IFSS</a:t>
            </a:r>
          </a:p>
          <a:p>
            <a:pPr lvl="1">
              <a:lnSpc>
                <a:spcPct val="150000"/>
              </a:lnSpc>
            </a:pPr>
            <a:r>
              <a:rPr lang="en-US" dirty="0" smtClean="0"/>
              <a:t>Intent is to improve outcomes for infants/children with serious risk factors such as Neonatal Abstinence Syndrome</a:t>
            </a:r>
          </a:p>
          <a:p>
            <a:pPr lvl="1">
              <a:lnSpc>
                <a:spcPct val="150000"/>
              </a:lnSpc>
            </a:pPr>
            <a:r>
              <a:rPr lang="en-US" dirty="0" smtClean="0"/>
              <a:t>Guarantee that needed services and supports are in place at the intensity level required by a family</a:t>
            </a:r>
          </a:p>
        </p:txBody>
      </p:sp>
    </p:spTree>
    <p:extLst>
      <p:ext uri="{BB962C8B-B14F-4D97-AF65-F5344CB8AC3E}">
        <p14:creationId xmlns:p14="http://schemas.microsoft.com/office/powerpoint/2010/main" val="1860059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Family </a:t>
            </a:r>
            <a:r>
              <a:rPr lang="en-US" dirty="0" smtClean="0"/>
              <a:t>Strengthening, </a:t>
            </a:r>
            <a:r>
              <a:rPr lang="en-US" dirty="0" smtClean="0"/>
              <a:t>Parent Skills </a:t>
            </a:r>
            <a:r>
              <a:rPr lang="en-US" dirty="0" smtClean="0"/>
              <a:t>Training  and Workforce Development</a:t>
            </a:r>
            <a:endParaRPr lang="en-US" dirty="0"/>
          </a:p>
        </p:txBody>
      </p:sp>
      <p:sp>
        <p:nvSpPr>
          <p:cNvPr id="4" name="Text Placeholder 3"/>
          <p:cNvSpPr>
            <a:spLocks noGrp="1"/>
          </p:cNvSpPr>
          <p:nvPr>
            <p:ph type="body" idx="1"/>
          </p:nvPr>
        </p:nvSpPr>
        <p:spPr/>
        <p:txBody>
          <a:bodyPr/>
          <a:lstStyle/>
          <a:p>
            <a:r>
              <a:rPr lang="en-US" dirty="0" smtClean="0"/>
              <a:t>Family Support/Strengthening</a:t>
            </a:r>
            <a:endParaRPr lang="en-US" dirty="0"/>
          </a:p>
        </p:txBody>
      </p:sp>
      <p:sp>
        <p:nvSpPr>
          <p:cNvPr id="3" name="Content Placeholder 2"/>
          <p:cNvSpPr>
            <a:spLocks noGrp="1"/>
          </p:cNvSpPr>
          <p:nvPr>
            <p:ph sz="half" idx="2"/>
          </p:nvPr>
        </p:nvSpPr>
        <p:spPr/>
        <p:txBody>
          <a:bodyPr>
            <a:normAutofit/>
          </a:bodyPr>
          <a:lstStyle/>
          <a:p>
            <a:pPr lvl="1"/>
            <a:r>
              <a:rPr lang="en-US" dirty="0" smtClean="0"/>
              <a:t>Brazelton </a:t>
            </a:r>
            <a:r>
              <a:rPr lang="en-US" dirty="0" smtClean="0"/>
              <a:t>Touchpoints Training</a:t>
            </a:r>
          </a:p>
          <a:p>
            <a:pPr lvl="1"/>
            <a:r>
              <a:rPr lang="en-US" dirty="0" smtClean="0"/>
              <a:t>Domestic </a:t>
            </a:r>
            <a:r>
              <a:rPr lang="en-US" dirty="0" smtClean="0"/>
              <a:t>Violence Awareness</a:t>
            </a:r>
          </a:p>
          <a:p>
            <a:pPr lvl="1"/>
            <a:r>
              <a:rPr lang="en-US" dirty="0" smtClean="0"/>
              <a:t>Youth Mental Health First Aid</a:t>
            </a:r>
          </a:p>
          <a:p>
            <a:pPr lvl="1"/>
            <a:r>
              <a:rPr lang="en-US" dirty="0" smtClean="0"/>
              <a:t>Fatherhood is Sacred and Motherhood is Sacred</a:t>
            </a:r>
          </a:p>
          <a:p>
            <a:pPr lvl="1"/>
            <a:r>
              <a:rPr lang="en-US" dirty="0" smtClean="0"/>
              <a:t>Partners for a Healthy Baby</a:t>
            </a:r>
            <a:endParaRPr lang="en-US" dirty="0" smtClean="0"/>
          </a:p>
          <a:p>
            <a:pPr lvl="1"/>
            <a:r>
              <a:rPr lang="en-US" dirty="0" smtClean="0"/>
              <a:t>Financial </a:t>
            </a:r>
            <a:r>
              <a:rPr lang="en-US" dirty="0" smtClean="0"/>
              <a:t>Wellness</a:t>
            </a:r>
          </a:p>
          <a:p>
            <a:pPr lvl="1"/>
            <a:r>
              <a:rPr lang="en-US" dirty="0" smtClean="0"/>
              <a:t>Restorative Justice</a:t>
            </a:r>
            <a:endParaRPr lang="en-US" dirty="0" smtClean="0"/>
          </a:p>
          <a:p>
            <a:endParaRPr lang="en-US" dirty="0" smtClean="0"/>
          </a:p>
        </p:txBody>
      </p:sp>
      <p:sp>
        <p:nvSpPr>
          <p:cNvPr id="5" name="Text Placeholder 4"/>
          <p:cNvSpPr>
            <a:spLocks noGrp="1"/>
          </p:cNvSpPr>
          <p:nvPr>
            <p:ph type="body" sz="quarter" idx="3"/>
          </p:nvPr>
        </p:nvSpPr>
        <p:spPr/>
        <p:txBody>
          <a:bodyPr/>
          <a:lstStyle/>
          <a:p>
            <a:r>
              <a:rPr lang="en-US" dirty="0" smtClean="0"/>
              <a:t>Workforce Development</a:t>
            </a:r>
            <a:endParaRPr lang="en-US" dirty="0"/>
          </a:p>
        </p:txBody>
      </p:sp>
      <p:sp>
        <p:nvSpPr>
          <p:cNvPr id="6" name="Content Placeholder 5"/>
          <p:cNvSpPr>
            <a:spLocks noGrp="1"/>
          </p:cNvSpPr>
          <p:nvPr>
            <p:ph sz="quarter" idx="4"/>
          </p:nvPr>
        </p:nvSpPr>
        <p:spPr/>
        <p:txBody>
          <a:bodyPr/>
          <a:lstStyle/>
          <a:p>
            <a:pPr lvl="1"/>
            <a:r>
              <a:rPr lang="en-US" dirty="0"/>
              <a:t>Transportation Safety</a:t>
            </a:r>
          </a:p>
          <a:p>
            <a:pPr lvl="1"/>
            <a:r>
              <a:rPr lang="en-US" dirty="0"/>
              <a:t>Family </a:t>
            </a:r>
            <a:r>
              <a:rPr lang="en-US" dirty="0" smtClean="0"/>
              <a:t>Connections</a:t>
            </a:r>
          </a:p>
          <a:p>
            <a:pPr lvl="1"/>
            <a:r>
              <a:rPr lang="en-US" dirty="0" smtClean="0"/>
              <a:t>Historical Trauma</a:t>
            </a:r>
          </a:p>
          <a:p>
            <a:pPr lvl="1"/>
            <a:r>
              <a:rPr lang="en-US" dirty="0" smtClean="0"/>
              <a:t>Mandated Reporting</a:t>
            </a:r>
            <a:endParaRPr lang="en-US" dirty="0"/>
          </a:p>
          <a:p>
            <a:pPr lvl="1"/>
            <a:r>
              <a:rPr lang="en-US" dirty="0" smtClean="0"/>
              <a:t>Confidentiality</a:t>
            </a:r>
          </a:p>
          <a:p>
            <a:pPr lvl="1"/>
            <a:r>
              <a:rPr lang="en-US" dirty="0"/>
              <a:t>Self-Care</a:t>
            </a:r>
          </a:p>
          <a:p>
            <a:pPr lvl="1"/>
            <a:r>
              <a:rPr lang="en-US" dirty="0"/>
              <a:t>Expert Witness Training</a:t>
            </a:r>
          </a:p>
          <a:p>
            <a:pPr lvl="1"/>
            <a:endParaRPr lang="en-US" dirty="0" smtClean="0"/>
          </a:p>
          <a:p>
            <a:pPr lvl="1"/>
            <a:endParaRPr lang="en-US" dirty="0"/>
          </a:p>
          <a:p>
            <a:pPr lvl="1"/>
            <a:endParaRPr lang="en-US" dirty="0"/>
          </a:p>
          <a:p>
            <a:pPr lvl="1"/>
            <a:endParaRPr lang="en-US" dirty="0" smtClean="0"/>
          </a:p>
          <a:p>
            <a:pPr lvl="1"/>
            <a:endParaRPr lang="en-US" dirty="0"/>
          </a:p>
          <a:p>
            <a:endParaRPr lang="en-US" dirty="0"/>
          </a:p>
        </p:txBody>
      </p:sp>
    </p:spTree>
    <p:extLst>
      <p:ext uri="{BB962C8B-B14F-4D97-AF65-F5344CB8AC3E}">
        <p14:creationId xmlns:p14="http://schemas.microsoft.com/office/powerpoint/2010/main" val="2440933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Supporting Resiliency and Community Strengthening</a:t>
            </a:r>
            <a:endParaRPr lang="en-US" dirty="0"/>
          </a:p>
        </p:txBody>
      </p:sp>
      <p:sp>
        <p:nvSpPr>
          <p:cNvPr id="3" name="Content Placeholder 2"/>
          <p:cNvSpPr>
            <a:spLocks noGrp="1"/>
          </p:cNvSpPr>
          <p:nvPr>
            <p:ph sz="half" idx="1"/>
          </p:nvPr>
        </p:nvSpPr>
        <p:spPr/>
        <p:txBody>
          <a:bodyPr>
            <a:normAutofit fontScale="77500" lnSpcReduction="20000"/>
          </a:bodyPr>
          <a:lstStyle/>
          <a:p>
            <a:pPr lvl="1"/>
            <a:r>
              <a:rPr lang="en-US" sz="2800" dirty="0" smtClean="0"/>
              <a:t>Women’s Circle</a:t>
            </a:r>
          </a:p>
          <a:p>
            <a:pPr lvl="2"/>
            <a:r>
              <a:rPr lang="en-US" dirty="0" smtClean="0"/>
              <a:t>Sweet grass picking</a:t>
            </a:r>
          </a:p>
          <a:p>
            <a:pPr lvl="2"/>
            <a:r>
              <a:rPr lang="en-US" dirty="0" smtClean="0"/>
              <a:t>Making regalia</a:t>
            </a:r>
          </a:p>
          <a:p>
            <a:pPr lvl="2"/>
            <a:r>
              <a:rPr lang="en-US" dirty="0" smtClean="0"/>
              <a:t>Shawls</a:t>
            </a:r>
          </a:p>
          <a:p>
            <a:pPr lvl="2"/>
            <a:r>
              <a:rPr lang="en-US" dirty="0" smtClean="0"/>
              <a:t>Moccasins</a:t>
            </a:r>
          </a:p>
          <a:p>
            <a:pPr lvl="2"/>
            <a:r>
              <a:rPr lang="en-US" dirty="0" smtClean="0"/>
              <a:t>Drum Making</a:t>
            </a:r>
          </a:p>
          <a:p>
            <a:pPr lvl="2"/>
            <a:r>
              <a:rPr lang="en-US" dirty="0" smtClean="0"/>
              <a:t>Basket Making</a:t>
            </a:r>
          </a:p>
          <a:p>
            <a:pPr lvl="1"/>
            <a:r>
              <a:rPr lang="en-US" sz="2800" dirty="0" smtClean="0"/>
              <a:t>Lunch </a:t>
            </a:r>
            <a:r>
              <a:rPr lang="en-US" sz="2800" dirty="0" smtClean="0"/>
              <a:t>&amp; Learn</a:t>
            </a:r>
          </a:p>
          <a:p>
            <a:pPr lvl="2"/>
            <a:r>
              <a:rPr lang="en-US" dirty="0" smtClean="0"/>
              <a:t>Financial Wellness, Budgeting, financial crisis</a:t>
            </a:r>
          </a:p>
          <a:p>
            <a:pPr lvl="2"/>
            <a:r>
              <a:rPr lang="en-US" dirty="0" smtClean="0"/>
              <a:t>Domestic violence awareness</a:t>
            </a:r>
          </a:p>
          <a:p>
            <a:pPr lvl="2"/>
            <a:r>
              <a:rPr lang="en-US" dirty="0" smtClean="0"/>
              <a:t>Health and Wellness</a:t>
            </a:r>
            <a:endParaRPr lang="en-US" dirty="0" smtClean="0"/>
          </a:p>
          <a:p>
            <a:pPr lvl="1"/>
            <a:r>
              <a:rPr lang="en-US" sz="2800" dirty="0" smtClean="0"/>
              <a:t>Family Fun Days </a:t>
            </a:r>
          </a:p>
          <a:p>
            <a:pPr lvl="2"/>
            <a:r>
              <a:rPr lang="en-US" dirty="0" smtClean="0"/>
              <a:t>Kick Off Event for Tribal Ceremonial Days</a:t>
            </a:r>
          </a:p>
        </p:txBody>
      </p:sp>
      <p:sp>
        <p:nvSpPr>
          <p:cNvPr id="4" name="Content Placeholder 3"/>
          <p:cNvSpPr>
            <a:spLocks noGrp="1"/>
          </p:cNvSpPr>
          <p:nvPr>
            <p:ph sz="half" idx="2"/>
          </p:nvPr>
        </p:nvSpPr>
        <p:spPr>
          <a:xfrm>
            <a:off x="5609492" y="2355573"/>
            <a:ext cx="5744308" cy="3592790"/>
          </a:xfrm>
        </p:spPr>
        <p:txBody>
          <a:bodyPr>
            <a:normAutofit fontScale="77500" lnSpcReduction="20000"/>
          </a:bodyPr>
          <a:lstStyle/>
          <a:p>
            <a:pPr lvl="1"/>
            <a:endParaRPr lang="en-US" dirty="0" smtClean="0"/>
          </a:p>
          <a:p>
            <a:pPr lvl="1"/>
            <a:r>
              <a:rPr lang="en-US" sz="2800" dirty="0" smtClean="0"/>
              <a:t>New Year Celebration</a:t>
            </a:r>
          </a:p>
          <a:p>
            <a:pPr lvl="2"/>
            <a:r>
              <a:rPr lang="en-US" sz="2100" dirty="0" smtClean="0"/>
              <a:t>Promoting forgiveness and starting fresh</a:t>
            </a:r>
          </a:p>
          <a:p>
            <a:pPr lvl="1"/>
            <a:r>
              <a:rPr lang="en-US" sz="2800" dirty="0" smtClean="0"/>
              <a:t>Health Fair</a:t>
            </a:r>
          </a:p>
          <a:p>
            <a:pPr lvl="1"/>
            <a:r>
              <a:rPr lang="en-US" sz="2800" dirty="0" smtClean="0"/>
              <a:t>Baby Bundles ( in development</a:t>
            </a:r>
            <a:r>
              <a:rPr lang="en-US" sz="2600" dirty="0" smtClean="0"/>
              <a:t>)</a:t>
            </a:r>
          </a:p>
          <a:p>
            <a:pPr lvl="2"/>
            <a:r>
              <a:rPr lang="en-US" sz="2100" dirty="0" smtClean="0"/>
              <a:t>1</a:t>
            </a:r>
            <a:r>
              <a:rPr lang="en-US" sz="2100" baseline="30000" dirty="0" smtClean="0"/>
              <a:t>st</a:t>
            </a:r>
            <a:r>
              <a:rPr lang="en-US" sz="2100" dirty="0"/>
              <a:t> </a:t>
            </a:r>
            <a:r>
              <a:rPr lang="en-US" sz="2100" dirty="0" smtClean="0"/>
              <a:t>welcome bundle</a:t>
            </a:r>
          </a:p>
          <a:p>
            <a:pPr lvl="3"/>
            <a:r>
              <a:rPr lang="en-US" sz="2100" dirty="0" smtClean="0"/>
              <a:t>Moccasins, blankets and tribal medicine  </a:t>
            </a:r>
          </a:p>
          <a:p>
            <a:pPr lvl="3"/>
            <a:r>
              <a:rPr lang="en-US" sz="2100" dirty="0" smtClean="0"/>
              <a:t>Books </a:t>
            </a:r>
            <a:r>
              <a:rPr lang="mr-IN" sz="2100" dirty="0" smtClean="0"/>
              <a:t>–</a:t>
            </a:r>
            <a:r>
              <a:rPr lang="en-US" sz="2100" dirty="0" smtClean="0"/>
              <a:t> What to Expect the 1</a:t>
            </a:r>
            <a:r>
              <a:rPr lang="en-US" sz="2100" baseline="30000" dirty="0" smtClean="0"/>
              <a:t>st</a:t>
            </a:r>
            <a:r>
              <a:rPr lang="en-US" sz="2100" dirty="0" smtClean="0"/>
              <a:t> Year, Baby books</a:t>
            </a:r>
          </a:p>
          <a:p>
            <a:pPr lvl="2"/>
            <a:r>
              <a:rPr lang="en-US" sz="2100" dirty="0" smtClean="0"/>
              <a:t>Additional bundles will include</a:t>
            </a:r>
          </a:p>
          <a:p>
            <a:pPr lvl="3"/>
            <a:r>
              <a:rPr lang="en-US" sz="2100" dirty="0" smtClean="0"/>
              <a:t>Sign Language cards written in Passamaquoddy</a:t>
            </a:r>
          </a:p>
          <a:p>
            <a:pPr lvl="3"/>
            <a:r>
              <a:rPr lang="en-US" sz="2100" dirty="0" smtClean="0"/>
              <a:t>Suggestions for developmentally appropriate activities</a:t>
            </a:r>
          </a:p>
          <a:p>
            <a:pPr lvl="3"/>
            <a:r>
              <a:rPr lang="en-US" sz="2100" dirty="0" smtClean="0"/>
              <a:t>Small Regalia additions</a:t>
            </a:r>
          </a:p>
          <a:p>
            <a:endParaRPr lang="en-US" dirty="0"/>
          </a:p>
        </p:txBody>
      </p:sp>
    </p:spTree>
    <p:extLst>
      <p:ext uri="{BB962C8B-B14F-4D97-AF65-F5344CB8AC3E}">
        <p14:creationId xmlns:p14="http://schemas.microsoft.com/office/powerpoint/2010/main" val="11795001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b="1" dirty="0" smtClean="0"/>
              <a:t>Family Focused Activities</a:t>
            </a:r>
            <a:endParaRPr lang="en-US" b="1"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8689194" y="1469085"/>
            <a:ext cx="2664606" cy="4844738"/>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0930" y="1690689"/>
            <a:ext cx="4059469" cy="2200766"/>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516" y="4591019"/>
            <a:ext cx="3452764" cy="1938583"/>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09854" y="4398629"/>
            <a:ext cx="2499360" cy="1874520"/>
          </a:xfrm>
          <a:prstGeom prst="rect">
            <a:avLst/>
          </a:prstGeom>
        </p:spPr>
      </p:pic>
    </p:spTree>
    <p:extLst>
      <p:ext uri="{BB962C8B-B14F-4D97-AF65-F5344CB8AC3E}">
        <p14:creationId xmlns:p14="http://schemas.microsoft.com/office/powerpoint/2010/main" val="11305694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Women’s Circle</a:t>
            </a:r>
            <a:endParaRPr lang="en-US"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164080"/>
            <a:ext cx="2400300" cy="32004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0402" y="2164080"/>
            <a:ext cx="4303059" cy="32004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05363" y="2034091"/>
            <a:ext cx="2564388" cy="3419184"/>
          </a:xfrm>
          <a:prstGeom prst="rect">
            <a:avLst/>
          </a:prstGeom>
        </p:spPr>
      </p:pic>
    </p:spTree>
    <p:extLst>
      <p:ext uri="{BB962C8B-B14F-4D97-AF65-F5344CB8AC3E}">
        <p14:creationId xmlns:p14="http://schemas.microsoft.com/office/powerpoint/2010/main" val="12307964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Community Events</a:t>
            </a:r>
            <a:endParaRPr lang="en-US"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7320" y="2208848"/>
            <a:ext cx="4171539" cy="2776681"/>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4425" y="846138"/>
            <a:ext cx="3904110" cy="16891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4425" y="3128463"/>
            <a:ext cx="3848353" cy="2677812"/>
          </a:xfrm>
          <a:prstGeom prst="rect">
            <a:avLst/>
          </a:prstGeom>
        </p:spPr>
      </p:pic>
    </p:spTree>
    <p:extLst>
      <p:ext uri="{BB962C8B-B14F-4D97-AF65-F5344CB8AC3E}">
        <p14:creationId xmlns:p14="http://schemas.microsoft.com/office/powerpoint/2010/main" val="860768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Community Events Continued</a:t>
            </a:r>
            <a:endParaRPr lang="en-US"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5230" y="4184808"/>
            <a:ext cx="3208020" cy="213868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0029" y="4321174"/>
            <a:ext cx="2941321" cy="1960881"/>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9087" y="1780381"/>
            <a:ext cx="3135153" cy="2090102"/>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8201" y="1509396"/>
            <a:ext cx="1574058" cy="2361087"/>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81117" y="365125"/>
            <a:ext cx="2417398" cy="3305076"/>
          </a:xfrm>
          <a:prstGeom prst="rect">
            <a:avLst/>
          </a:prstGeom>
        </p:spPr>
      </p:pic>
    </p:spTree>
    <p:extLst>
      <p:ext uri="{BB962C8B-B14F-4D97-AF65-F5344CB8AC3E}">
        <p14:creationId xmlns:p14="http://schemas.microsoft.com/office/powerpoint/2010/main" val="14327749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Family Fun Days</a:t>
            </a:r>
            <a:endParaRPr lang="en-US"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936" y="1390412"/>
            <a:ext cx="3515082" cy="2343388"/>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3390" y="4234100"/>
            <a:ext cx="2792850" cy="18619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06840" y="4234100"/>
            <a:ext cx="2247900" cy="149860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8200" y="3977640"/>
            <a:ext cx="3177540" cy="211836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06840" y="2055813"/>
            <a:ext cx="2346960" cy="1564640"/>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26818" y="2055813"/>
            <a:ext cx="2452926" cy="1635284"/>
          </a:xfrm>
          <a:prstGeom prst="rect">
            <a:avLst/>
          </a:prstGeom>
        </p:spPr>
      </p:pic>
    </p:spTree>
    <p:extLst>
      <p:ext uri="{BB962C8B-B14F-4D97-AF65-F5344CB8AC3E}">
        <p14:creationId xmlns:p14="http://schemas.microsoft.com/office/powerpoint/2010/main" val="6170647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58734" y="3348567"/>
            <a:ext cx="2650066" cy="1860606"/>
          </a:xfrm>
          <a:prstGeom prst="rect">
            <a:avLst/>
          </a:prstGeom>
        </p:spPr>
      </p:pic>
      <p:sp>
        <p:nvSpPr>
          <p:cNvPr id="2" name="Title 1"/>
          <p:cNvSpPr>
            <a:spLocks noGrp="1"/>
          </p:cNvSpPr>
          <p:nvPr>
            <p:ph type="ctrTitle"/>
          </p:nvPr>
        </p:nvSpPr>
        <p:spPr>
          <a:xfrm>
            <a:off x="1591733" y="648229"/>
            <a:ext cx="9144000" cy="2387600"/>
          </a:xfrm>
        </p:spPr>
        <p:txBody>
          <a:bodyPr/>
          <a:lstStyle/>
          <a:p>
            <a:r>
              <a:rPr lang="en-US" dirty="0" smtClean="0"/>
              <a:t>Passamaquoddy Project LAUNCH Evaluation</a:t>
            </a:r>
            <a:endParaRPr lang="en-US" dirty="0"/>
          </a:p>
        </p:txBody>
      </p:sp>
    </p:spTree>
    <p:extLst>
      <p:ext uri="{BB962C8B-B14F-4D97-AF65-F5344CB8AC3E}">
        <p14:creationId xmlns:p14="http://schemas.microsoft.com/office/powerpoint/2010/main" val="12254763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57171"/>
            <a:ext cx="10515600" cy="964321"/>
          </a:xfrm>
        </p:spPr>
        <p:txBody>
          <a:bodyPr/>
          <a:lstStyle/>
          <a:p>
            <a:r>
              <a:rPr lang="en-US" dirty="0"/>
              <a:t> </a:t>
            </a:r>
            <a:r>
              <a:rPr lang="en-US" dirty="0" smtClean="0"/>
              <a:t>Passamaquoddy Project LAUNCH Evaluation</a:t>
            </a:r>
            <a:endParaRPr lang="en-US" dirty="0"/>
          </a:p>
        </p:txBody>
      </p:sp>
      <p:sp>
        <p:nvSpPr>
          <p:cNvPr id="3" name="Text Placeholder 2"/>
          <p:cNvSpPr>
            <a:spLocks noGrp="1"/>
          </p:cNvSpPr>
          <p:nvPr>
            <p:ph type="body" idx="1"/>
          </p:nvPr>
        </p:nvSpPr>
        <p:spPr>
          <a:xfrm>
            <a:off x="140677" y="1119059"/>
            <a:ext cx="5419864" cy="444199"/>
          </a:xfrm>
        </p:spPr>
        <p:txBody>
          <a:bodyPr>
            <a:normAutofit fontScale="92500"/>
          </a:bodyPr>
          <a:lstStyle/>
          <a:p>
            <a:r>
              <a:rPr lang="en-US" u="sng" dirty="0" smtClean="0"/>
              <a:t>Federal SAMHSA Evaluation Requirements</a:t>
            </a:r>
            <a:endParaRPr lang="en-US" u="sng" dirty="0"/>
          </a:p>
        </p:txBody>
      </p:sp>
      <p:sp>
        <p:nvSpPr>
          <p:cNvPr id="4" name="Content Placeholder 3"/>
          <p:cNvSpPr>
            <a:spLocks noGrp="1"/>
          </p:cNvSpPr>
          <p:nvPr>
            <p:ph sz="half" idx="2"/>
          </p:nvPr>
        </p:nvSpPr>
        <p:spPr>
          <a:xfrm>
            <a:off x="839788" y="1690688"/>
            <a:ext cx="4720751" cy="4693636"/>
          </a:xfrm>
        </p:spPr>
        <p:txBody>
          <a:bodyPr>
            <a:normAutofit/>
          </a:bodyPr>
          <a:lstStyle/>
          <a:p>
            <a:pPr marL="0" indent="0">
              <a:buNone/>
            </a:pPr>
            <a:r>
              <a:rPr lang="en-US" sz="2000" b="1" dirty="0" smtClean="0"/>
              <a:t>Every Quarter</a:t>
            </a:r>
          </a:p>
          <a:p>
            <a:pPr lvl="1"/>
            <a:r>
              <a:rPr lang="en-US" sz="1800" b="1" dirty="0" smtClean="0"/>
              <a:t>CDP / TRAC / SPARS    </a:t>
            </a:r>
          </a:p>
          <a:p>
            <a:pPr marL="457200" lvl="1" indent="0">
              <a:buNone/>
            </a:pPr>
            <a:endParaRPr lang="en-US" sz="600" b="1" dirty="0" smtClean="0"/>
          </a:p>
          <a:p>
            <a:pPr marL="0" indent="0">
              <a:buNone/>
            </a:pPr>
            <a:r>
              <a:rPr lang="en-US" sz="2000" b="1" dirty="0" smtClean="0"/>
              <a:t>Every 6-Months</a:t>
            </a:r>
          </a:p>
          <a:p>
            <a:pPr lvl="1"/>
            <a:r>
              <a:rPr lang="en-US" sz="1800" b="1" dirty="0" smtClean="0"/>
              <a:t>MSE – direct services </a:t>
            </a:r>
          </a:p>
          <a:p>
            <a:pPr lvl="1"/>
            <a:r>
              <a:rPr lang="en-US" sz="1800" b="1" dirty="0" smtClean="0"/>
              <a:t>Mid-term report</a:t>
            </a:r>
          </a:p>
          <a:p>
            <a:pPr marL="457200" lvl="1" indent="0">
              <a:buNone/>
            </a:pPr>
            <a:endParaRPr lang="en-US" sz="600" b="1" dirty="0" smtClean="0"/>
          </a:p>
          <a:p>
            <a:pPr marL="0" indent="0">
              <a:buNone/>
            </a:pPr>
            <a:r>
              <a:rPr lang="en-US" sz="2000" b="1" dirty="0" smtClean="0"/>
              <a:t>Annually</a:t>
            </a:r>
          </a:p>
          <a:p>
            <a:pPr lvl="1"/>
            <a:r>
              <a:rPr lang="en-US" sz="1800" b="1" dirty="0" smtClean="0"/>
              <a:t>Annual report</a:t>
            </a:r>
          </a:p>
          <a:p>
            <a:pPr lvl="2"/>
            <a:r>
              <a:rPr lang="en-US" sz="1400" b="1" dirty="0" smtClean="0"/>
              <a:t>Measure changes at:</a:t>
            </a:r>
          </a:p>
          <a:p>
            <a:pPr marL="914400" lvl="2" indent="0">
              <a:buNone/>
            </a:pPr>
            <a:r>
              <a:rPr lang="en-US" sz="1400" b="1" dirty="0"/>
              <a:t> </a:t>
            </a:r>
            <a:r>
              <a:rPr lang="en-US" sz="1400" b="1" dirty="0" smtClean="0"/>
              <a:t>     systems level, provider, parent, and child </a:t>
            </a:r>
          </a:p>
          <a:p>
            <a:pPr lvl="1"/>
            <a:r>
              <a:rPr lang="en-US" sz="1800" b="1" dirty="0" smtClean="0"/>
              <a:t>MSE </a:t>
            </a:r>
            <a:r>
              <a:rPr lang="en-US" sz="1800" b="1" dirty="0" smtClean="0"/>
              <a:t>– Systems</a:t>
            </a:r>
          </a:p>
          <a:p>
            <a:pPr lvl="1"/>
            <a:endParaRPr lang="en-US" dirty="0" smtClean="0"/>
          </a:p>
          <a:p>
            <a:pPr marL="457200" lvl="1" indent="0">
              <a:buNone/>
            </a:pPr>
            <a:endParaRPr lang="en-US" dirty="0"/>
          </a:p>
          <a:p>
            <a:pPr marL="457200" lvl="1" indent="0">
              <a:buNone/>
            </a:pPr>
            <a:endParaRPr lang="en-US" dirty="0" smtClean="0"/>
          </a:p>
          <a:p>
            <a:pPr lvl="1"/>
            <a:endParaRPr lang="en-US" dirty="0"/>
          </a:p>
        </p:txBody>
      </p:sp>
      <p:sp>
        <p:nvSpPr>
          <p:cNvPr id="5" name="Text Placeholder 4"/>
          <p:cNvSpPr>
            <a:spLocks noGrp="1"/>
          </p:cNvSpPr>
          <p:nvPr>
            <p:ph type="body" sz="quarter" idx="3"/>
          </p:nvPr>
        </p:nvSpPr>
        <p:spPr>
          <a:xfrm>
            <a:off x="5560539" y="1224408"/>
            <a:ext cx="5794849" cy="615907"/>
          </a:xfrm>
        </p:spPr>
        <p:txBody>
          <a:bodyPr>
            <a:normAutofit fontScale="25000" lnSpcReduction="20000"/>
          </a:bodyPr>
          <a:lstStyle/>
          <a:p>
            <a:endParaRPr lang="en-US" dirty="0" smtClean="0"/>
          </a:p>
          <a:p>
            <a:r>
              <a:rPr lang="en-US" sz="9600" u="sng" dirty="0" smtClean="0"/>
              <a:t>Local Passamaquoddy Evaluation Priorities</a:t>
            </a:r>
          </a:p>
          <a:p>
            <a:endParaRPr lang="en-US" sz="8000" u="sng" dirty="0"/>
          </a:p>
        </p:txBody>
      </p:sp>
      <p:sp>
        <p:nvSpPr>
          <p:cNvPr id="6" name="Content Placeholder 5"/>
          <p:cNvSpPr>
            <a:spLocks noGrp="1"/>
          </p:cNvSpPr>
          <p:nvPr>
            <p:ph sz="quarter" idx="4"/>
          </p:nvPr>
        </p:nvSpPr>
        <p:spPr>
          <a:xfrm>
            <a:off x="5997575" y="1734966"/>
            <a:ext cx="5357813" cy="4454697"/>
          </a:xfrm>
        </p:spPr>
        <p:txBody>
          <a:bodyPr>
            <a:normAutofit/>
          </a:bodyPr>
          <a:lstStyle/>
          <a:p>
            <a:pPr marL="0" indent="0">
              <a:buNone/>
            </a:pPr>
            <a:r>
              <a:rPr lang="en-US" sz="2000" b="1" dirty="0" smtClean="0"/>
              <a:t>Annually</a:t>
            </a:r>
          </a:p>
          <a:p>
            <a:r>
              <a:rPr lang="en-US" sz="1800" b="1" dirty="0" smtClean="0"/>
              <a:t>Community Connectedness /    </a:t>
            </a:r>
          </a:p>
          <a:p>
            <a:pPr marL="0" indent="0">
              <a:buNone/>
            </a:pPr>
            <a:r>
              <a:rPr lang="en-US" sz="1800" b="1" dirty="0"/>
              <a:t> </a:t>
            </a:r>
            <a:r>
              <a:rPr lang="en-US" sz="1800" b="1" dirty="0" smtClean="0"/>
              <a:t>    Strengthened Passamaquoddy Tribe</a:t>
            </a:r>
          </a:p>
          <a:p>
            <a:pPr marL="0" indent="0">
              <a:buNone/>
            </a:pPr>
            <a:r>
              <a:rPr lang="en-US" sz="1800" b="1" dirty="0"/>
              <a:t>	</a:t>
            </a:r>
            <a:endParaRPr lang="en-US" sz="1800" b="1" dirty="0" smtClean="0"/>
          </a:p>
          <a:p>
            <a:r>
              <a:rPr lang="en-US" sz="1800" b="1" dirty="0" smtClean="0"/>
              <a:t>Healthy Passamaquoddy families</a:t>
            </a:r>
          </a:p>
          <a:p>
            <a:pPr marL="0" indent="0">
              <a:buNone/>
            </a:pPr>
            <a:endParaRPr lang="en-US" sz="800" b="1" dirty="0" smtClean="0"/>
          </a:p>
          <a:p>
            <a:r>
              <a:rPr lang="en-US" sz="1800" b="1" dirty="0" smtClean="0"/>
              <a:t>2-Generation / Multi-generation model</a:t>
            </a:r>
            <a:endParaRPr lang="en-US" sz="1800" b="1" dirty="0"/>
          </a:p>
        </p:txBody>
      </p:sp>
      <p:cxnSp>
        <p:nvCxnSpPr>
          <p:cNvPr id="8" name="Straight Connector 7"/>
          <p:cNvCxnSpPr/>
          <p:nvPr/>
        </p:nvCxnSpPr>
        <p:spPr>
          <a:xfrm>
            <a:off x="5560540" y="1178011"/>
            <a:ext cx="0" cy="52063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0431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the Passamaquoddy Tribe</a:t>
            </a:r>
            <a:endParaRPr lang="en-US" dirty="0"/>
          </a:p>
        </p:txBody>
      </p:sp>
      <p:sp>
        <p:nvSpPr>
          <p:cNvPr id="3" name="Content Placeholder 2"/>
          <p:cNvSpPr>
            <a:spLocks noGrp="1"/>
          </p:cNvSpPr>
          <p:nvPr>
            <p:ph sz="quarter" idx="13"/>
          </p:nvPr>
        </p:nvSpPr>
        <p:spPr/>
        <p:txBody>
          <a:bodyPr/>
          <a:lstStyle/>
          <a:p>
            <a:r>
              <a:rPr lang="en-US" dirty="0" smtClean="0"/>
              <a:t>Known as the People of the Dawn and the People of Spear Pollack</a:t>
            </a:r>
          </a:p>
          <a:p>
            <a:endParaRPr lang="en-US" dirty="0" smtClean="0"/>
          </a:p>
          <a:p>
            <a:r>
              <a:rPr lang="en-US" dirty="0" smtClean="0"/>
              <a:t>Tribal Enrollment Approximately 3600 people</a:t>
            </a:r>
          </a:p>
          <a:p>
            <a:pPr lvl="1"/>
            <a:r>
              <a:rPr lang="en-US" dirty="0" smtClean="0"/>
              <a:t>60% of the population is under the age of 35</a:t>
            </a:r>
          </a:p>
          <a:p>
            <a:pPr lvl="1"/>
            <a:r>
              <a:rPr lang="en-US" dirty="0" smtClean="0"/>
              <a:t>12% of the population is over the age of 60</a:t>
            </a:r>
          </a:p>
          <a:p>
            <a:pPr lvl="1"/>
            <a:endParaRPr lang="en-US" dirty="0" smtClean="0"/>
          </a:p>
          <a:p>
            <a:r>
              <a:rPr lang="en-US" dirty="0" smtClean="0"/>
              <a:t>2 Reservations located in Rural Washington County, Maine</a:t>
            </a:r>
          </a:p>
          <a:p>
            <a:pPr lvl="1"/>
            <a:r>
              <a:rPr lang="en-US" dirty="0" smtClean="0"/>
              <a:t>Indian Township</a:t>
            </a:r>
          </a:p>
          <a:p>
            <a:pPr lvl="1"/>
            <a:r>
              <a:rPr lang="en-US" dirty="0" smtClean="0"/>
              <a:t>Pleasant Point</a:t>
            </a:r>
            <a:endParaRPr lang="en-US" dirty="0"/>
          </a:p>
        </p:txBody>
      </p:sp>
    </p:spTree>
    <p:extLst>
      <p:ext uri="{BB962C8B-B14F-4D97-AF65-F5344CB8AC3E}">
        <p14:creationId xmlns:p14="http://schemas.microsoft.com/office/powerpoint/2010/main" val="15640263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Oval 39"/>
          <p:cNvSpPr>
            <a:spLocks/>
          </p:cNvSpPr>
          <p:nvPr/>
        </p:nvSpPr>
        <p:spPr>
          <a:xfrm>
            <a:off x="1929564" y="4062030"/>
            <a:ext cx="1228725" cy="11239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800" b="1" dirty="0">
                <a:solidFill>
                  <a:srgbClr val="000000"/>
                </a:solidFill>
                <a:effectLst/>
                <a:ea typeface="HGSMinchoE"/>
                <a:cs typeface="Times New Roman" panose="02020603050405020304" pitchFamily="18" charset="0"/>
              </a:rPr>
              <a:t>Infrastructure</a:t>
            </a:r>
            <a:endParaRPr lang="en-US" sz="1200" dirty="0">
              <a:effectLst/>
              <a:ea typeface="HGSMinchoE"/>
              <a:cs typeface="Times New Roman" panose="02020603050405020304" pitchFamily="18" charset="0"/>
            </a:endParaRPr>
          </a:p>
        </p:txBody>
      </p:sp>
      <p:sp>
        <p:nvSpPr>
          <p:cNvPr id="41" name="Oval 40"/>
          <p:cNvSpPr>
            <a:spLocks/>
          </p:cNvSpPr>
          <p:nvPr/>
        </p:nvSpPr>
        <p:spPr>
          <a:xfrm>
            <a:off x="3300070" y="4100021"/>
            <a:ext cx="1000125" cy="981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800" b="1" dirty="0">
                <a:solidFill>
                  <a:srgbClr val="000000"/>
                </a:solidFill>
                <a:effectLst/>
                <a:ea typeface="HGSMinchoE"/>
                <a:cs typeface="Times New Roman" panose="02020603050405020304" pitchFamily="18" charset="0"/>
              </a:rPr>
              <a:t>Advocacy</a:t>
            </a:r>
            <a:endParaRPr lang="en-US" sz="1200" dirty="0">
              <a:effectLst/>
              <a:ea typeface="HGSMinchoE"/>
              <a:cs typeface="Times New Roman" panose="02020603050405020304" pitchFamily="18" charset="0"/>
            </a:endParaRPr>
          </a:p>
        </p:txBody>
      </p:sp>
      <p:sp>
        <p:nvSpPr>
          <p:cNvPr id="42" name="Oval 41"/>
          <p:cNvSpPr>
            <a:spLocks/>
          </p:cNvSpPr>
          <p:nvPr/>
        </p:nvSpPr>
        <p:spPr>
          <a:xfrm>
            <a:off x="4492742" y="4062300"/>
            <a:ext cx="1057275" cy="981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800" b="1">
                <a:solidFill>
                  <a:srgbClr val="000000"/>
                </a:solidFill>
                <a:effectLst/>
                <a:ea typeface="HGSMinchoE"/>
                <a:cs typeface="Times New Roman" panose="02020603050405020304" pitchFamily="18" charset="0"/>
              </a:rPr>
              <a:t>Services</a:t>
            </a:r>
            <a:endParaRPr lang="en-US" sz="1200">
              <a:effectLst/>
              <a:ea typeface="HGSMinchoE"/>
              <a:cs typeface="Times New Roman" panose="02020603050405020304" pitchFamily="18" charset="0"/>
            </a:endParaRPr>
          </a:p>
        </p:txBody>
      </p:sp>
      <p:sp>
        <p:nvSpPr>
          <p:cNvPr id="43" name="Oval 42"/>
          <p:cNvSpPr>
            <a:spLocks/>
          </p:cNvSpPr>
          <p:nvPr/>
        </p:nvSpPr>
        <p:spPr>
          <a:xfrm>
            <a:off x="7102592" y="4133150"/>
            <a:ext cx="1133475" cy="10858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800" b="1">
                <a:solidFill>
                  <a:srgbClr val="000000"/>
                </a:solidFill>
                <a:effectLst/>
                <a:ea typeface="HGSMinchoE"/>
                <a:cs typeface="Times New Roman" panose="02020603050405020304" pitchFamily="18" charset="0"/>
              </a:rPr>
              <a:t>Evaluation &amp;</a:t>
            </a:r>
            <a:endParaRPr lang="en-US" sz="1200">
              <a:effectLst/>
              <a:ea typeface="HGSMinchoE"/>
              <a:cs typeface="Times New Roman" panose="02020603050405020304" pitchFamily="18" charset="0"/>
            </a:endParaRPr>
          </a:p>
          <a:p>
            <a:pPr marL="0" marR="0" algn="ctr">
              <a:spcBef>
                <a:spcPts val="0"/>
              </a:spcBef>
              <a:spcAft>
                <a:spcPts val="0"/>
              </a:spcAft>
            </a:pPr>
            <a:r>
              <a:rPr lang="en-US" sz="800" b="1">
                <a:solidFill>
                  <a:srgbClr val="000000"/>
                </a:solidFill>
                <a:effectLst/>
                <a:ea typeface="HGSMinchoE"/>
                <a:cs typeface="Times New Roman" panose="02020603050405020304" pitchFamily="18" charset="0"/>
              </a:rPr>
              <a:t>Assessment</a:t>
            </a:r>
            <a:endParaRPr lang="en-US" sz="1200">
              <a:effectLst/>
              <a:ea typeface="HGSMinchoE"/>
              <a:cs typeface="Times New Roman" panose="02020603050405020304" pitchFamily="18" charset="0"/>
            </a:endParaRPr>
          </a:p>
        </p:txBody>
      </p:sp>
      <p:sp>
        <p:nvSpPr>
          <p:cNvPr id="44" name="Oval 43"/>
          <p:cNvSpPr>
            <a:spLocks/>
          </p:cNvSpPr>
          <p:nvPr/>
        </p:nvSpPr>
        <p:spPr>
          <a:xfrm>
            <a:off x="5740517" y="4077758"/>
            <a:ext cx="1057275" cy="981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800" b="1" dirty="0">
                <a:solidFill>
                  <a:srgbClr val="000000"/>
                </a:solidFill>
                <a:effectLst/>
                <a:ea typeface="HGSMinchoE"/>
                <a:cs typeface="Times New Roman" panose="02020603050405020304" pitchFamily="18" charset="0"/>
              </a:rPr>
              <a:t>Training &amp; Education</a:t>
            </a:r>
            <a:endParaRPr lang="en-US" sz="1200" dirty="0">
              <a:effectLst/>
              <a:ea typeface="HGSMinchoE"/>
              <a:cs typeface="Times New Roman" panose="02020603050405020304" pitchFamily="18" charset="0"/>
            </a:endParaRPr>
          </a:p>
        </p:txBody>
      </p:sp>
      <p:sp>
        <p:nvSpPr>
          <p:cNvPr id="45" name="Rounded Rectangle 44"/>
          <p:cNvSpPr>
            <a:spLocks/>
          </p:cNvSpPr>
          <p:nvPr/>
        </p:nvSpPr>
        <p:spPr>
          <a:xfrm>
            <a:off x="1877177" y="2146870"/>
            <a:ext cx="6467475" cy="15195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6" name="Rounded Rectangle 45"/>
          <p:cNvSpPr>
            <a:spLocks/>
          </p:cNvSpPr>
          <p:nvPr/>
        </p:nvSpPr>
        <p:spPr>
          <a:xfrm>
            <a:off x="5397617" y="2266885"/>
            <a:ext cx="4536440" cy="129540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200">
                <a:effectLst/>
                <a:ea typeface="HGSMinchoE"/>
                <a:cs typeface="Times New Roman" panose="02020603050405020304" pitchFamily="18" charset="0"/>
              </a:rPr>
              <a:t> </a:t>
            </a:r>
          </a:p>
        </p:txBody>
      </p:sp>
      <p:sp>
        <p:nvSpPr>
          <p:cNvPr id="47" name="Text Box 36"/>
          <p:cNvSpPr txBox="1">
            <a:spLocks/>
          </p:cNvSpPr>
          <p:nvPr/>
        </p:nvSpPr>
        <p:spPr>
          <a:xfrm>
            <a:off x="8373862" y="2468815"/>
            <a:ext cx="1497755" cy="835428"/>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200" b="1" dirty="0" smtClean="0">
                <a:effectLst/>
                <a:ea typeface="HGSMinchoE"/>
                <a:cs typeface="Times New Roman" panose="02020603050405020304" pitchFamily="18" charset="0"/>
              </a:rPr>
              <a:t>Family / Community</a:t>
            </a:r>
            <a:endParaRPr lang="en-US" sz="1200" dirty="0">
              <a:effectLst/>
              <a:ea typeface="HGSMinchoE"/>
              <a:cs typeface="Times New Roman" panose="02020603050405020304" pitchFamily="18" charset="0"/>
            </a:endParaRPr>
          </a:p>
          <a:p>
            <a:pPr marL="0" marR="0" algn="ctr">
              <a:spcBef>
                <a:spcPts val="0"/>
              </a:spcBef>
              <a:spcAft>
                <a:spcPts val="0"/>
              </a:spcAft>
            </a:pPr>
            <a:r>
              <a:rPr lang="en-US" sz="900" dirty="0">
                <a:effectLst/>
                <a:ea typeface="HGSMinchoE"/>
                <a:cs typeface="Times New Roman" panose="02020603050405020304" pitchFamily="18" charset="0"/>
              </a:rPr>
              <a:t>Healthy Passamaquoddy families with increased resiliency and self-empowerment</a:t>
            </a:r>
            <a:endParaRPr lang="en-US" sz="1200" dirty="0">
              <a:effectLst/>
              <a:ea typeface="HGSMinchoE"/>
              <a:cs typeface="Times New Roman" panose="02020603050405020304" pitchFamily="18" charset="0"/>
            </a:endParaRPr>
          </a:p>
          <a:p>
            <a:pPr marL="0" marR="0" algn="ctr">
              <a:spcBef>
                <a:spcPts val="0"/>
              </a:spcBef>
              <a:spcAft>
                <a:spcPts val="0"/>
              </a:spcAft>
            </a:pPr>
            <a:r>
              <a:rPr lang="en-US" sz="1200" dirty="0">
                <a:effectLst/>
                <a:ea typeface="HGSMinchoE"/>
                <a:cs typeface="Times New Roman" panose="02020603050405020304" pitchFamily="18" charset="0"/>
              </a:rPr>
              <a:t> </a:t>
            </a:r>
          </a:p>
        </p:txBody>
      </p:sp>
      <p:sp>
        <p:nvSpPr>
          <p:cNvPr id="48" name="Text Box 37"/>
          <p:cNvSpPr txBox="1">
            <a:spLocks/>
          </p:cNvSpPr>
          <p:nvPr/>
        </p:nvSpPr>
        <p:spPr>
          <a:xfrm>
            <a:off x="7013480" y="2488181"/>
            <a:ext cx="1133475" cy="88582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200" b="1" dirty="0">
                <a:effectLst/>
                <a:ea typeface="HGSMinchoE"/>
                <a:cs typeface="Times New Roman" panose="02020603050405020304" pitchFamily="18" charset="0"/>
              </a:rPr>
              <a:t>Child</a:t>
            </a:r>
            <a:endParaRPr lang="en-US" sz="1200" dirty="0">
              <a:effectLst/>
              <a:ea typeface="HGSMinchoE"/>
              <a:cs typeface="Times New Roman" panose="02020603050405020304" pitchFamily="18" charset="0"/>
            </a:endParaRPr>
          </a:p>
          <a:p>
            <a:pPr marL="0" marR="0" algn="ctr">
              <a:spcBef>
                <a:spcPts val="0"/>
              </a:spcBef>
              <a:spcAft>
                <a:spcPts val="0"/>
              </a:spcAft>
            </a:pPr>
            <a:r>
              <a:rPr lang="en-US" sz="900" dirty="0">
                <a:effectLst/>
                <a:ea typeface="HGSMinchoE"/>
                <a:cs typeface="Times New Roman" panose="02020603050405020304" pitchFamily="18" charset="0"/>
              </a:rPr>
              <a:t>Improved health and mental health for infants and children</a:t>
            </a:r>
            <a:endParaRPr lang="en-US" sz="1200" dirty="0">
              <a:effectLst/>
              <a:ea typeface="HGSMinchoE"/>
              <a:cs typeface="Times New Roman" panose="02020603050405020304" pitchFamily="18" charset="0"/>
            </a:endParaRPr>
          </a:p>
        </p:txBody>
      </p:sp>
      <p:sp>
        <p:nvSpPr>
          <p:cNvPr id="49" name="Text Box 3"/>
          <p:cNvSpPr txBox="1">
            <a:spLocks/>
          </p:cNvSpPr>
          <p:nvPr/>
        </p:nvSpPr>
        <p:spPr>
          <a:xfrm>
            <a:off x="5664317" y="2564065"/>
            <a:ext cx="1133475" cy="64770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200" b="1" dirty="0">
                <a:effectLst/>
                <a:ea typeface="HGSMinchoE"/>
                <a:cs typeface="Times New Roman" panose="02020603050405020304" pitchFamily="18" charset="0"/>
              </a:rPr>
              <a:t>Parent</a:t>
            </a:r>
            <a:endParaRPr lang="en-US" sz="1200" dirty="0">
              <a:effectLst/>
              <a:ea typeface="HGSMinchoE"/>
              <a:cs typeface="Times New Roman" panose="02020603050405020304" pitchFamily="18" charset="0"/>
            </a:endParaRPr>
          </a:p>
          <a:p>
            <a:pPr marL="0" marR="0" algn="ctr">
              <a:spcBef>
                <a:spcPts val="0"/>
              </a:spcBef>
              <a:spcAft>
                <a:spcPts val="0"/>
              </a:spcAft>
            </a:pPr>
            <a:r>
              <a:rPr lang="en-US" sz="900" dirty="0">
                <a:effectLst/>
                <a:ea typeface="HGSMinchoE"/>
                <a:cs typeface="Times New Roman" panose="02020603050405020304" pitchFamily="18" charset="0"/>
              </a:rPr>
              <a:t>Increased hope for the </a:t>
            </a:r>
            <a:r>
              <a:rPr lang="en-US" sz="900" dirty="0" smtClean="0">
                <a:effectLst/>
                <a:ea typeface="HGSMinchoE"/>
                <a:cs typeface="Times New Roman" panose="02020603050405020304" pitchFamily="18" charset="0"/>
              </a:rPr>
              <a:t>future</a:t>
            </a:r>
            <a:endParaRPr lang="en-US" sz="1200" dirty="0">
              <a:effectLst/>
              <a:ea typeface="HGSMinchoE"/>
              <a:cs typeface="Times New Roman" panose="02020603050405020304" pitchFamily="18" charset="0"/>
            </a:endParaRPr>
          </a:p>
        </p:txBody>
      </p:sp>
      <p:sp>
        <p:nvSpPr>
          <p:cNvPr id="50" name="Text Box 5"/>
          <p:cNvSpPr txBox="1">
            <a:spLocks/>
          </p:cNvSpPr>
          <p:nvPr/>
        </p:nvSpPr>
        <p:spPr>
          <a:xfrm>
            <a:off x="3778367" y="2478340"/>
            <a:ext cx="1352550" cy="79756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200" b="1">
                <a:effectLst/>
                <a:ea typeface="HGSMinchoE"/>
                <a:cs typeface="Times New Roman" panose="02020603050405020304" pitchFamily="18" charset="0"/>
              </a:rPr>
              <a:t>Provider</a:t>
            </a:r>
            <a:endParaRPr lang="en-US" sz="1200">
              <a:effectLst/>
              <a:ea typeface="HGSMinchoE"/>
              <a:cs typeface="Times New Roman" panose="02020603050405020304" pitchFamily="18" charset="0"/>
            </a:endParaRPr>
          </a:p>
          <a:p>
            <a:pPr marL="0" marR="0" algn="ctr">
              <a:spcBef>
                <a:spcPts val="0"/>
              </a:spcBef>
              <a:spcAft>
                <a:spcPts val="0"/>
              </a:spcAft>
            </a:pPr>
            <a:r>
              <a:rPr lang="en-US" sz="900">
                <a:effectLst/>
                <a:ea typeface="HGSMinchoE"/>
                <a:cs typeface="Times New Roman" panose="02020603050405020304" pitchFamily="18" charset="0"/>
              </a:rPr>
              <a:t>Improved provider knowledge, attitudes, and practices </a:t>
            </a:r>
            <a:endParaRPr lang="en-US" sz="1200">
              <a:effectLst/>
              <a:ea typeface="HGSMinchoE"/>
              <a:cs typeface="Times New Roman" panose="02020603050405020304" pitchFamily="18" charset="0"/>
            </a:endParaRPr>
          </a:p>
          <a:p>
            <a:pPr marL="0" marR="0">
              <a:spcBef>
                <a:spcPts val="0"/>
              </a:spcBef>
              <a:spcAft>
                <a:spcPts val="0"/>
              </a:spcAft>
            </a:pPr>
            <a:r>
              <a:rPr lang="en-US" sz="900">
                <a:effectLst/>
                <a:ea typeface="HGSMinchoE"/>
                <a:cs typeface="Times New Roman" panose="02020603050405020304" pitchFamily="18" charset="0"/>
              </a:rPr>
              <a:t> </a:t>
            </a:r>
            <a:endParaRPr lang="en-US" sz="1200">
              <a:effectLst/>
              <a:ea typeface="HGSMinchoE"/>
              <a:cs typeface="Times New Roman" panose="02020603050405020304" pitchFamily="18" charset="0"/>
            </a:endParaRPr>
          </a:p>
        </p:txBody>
      </p:sp>
      <p:sp>
        <p:nvSpPr>
          <p:cNvPr id="51" name="Text Box 12"/>
          <p:cNvSpPr txBox="1">
            <a:spLocks/>
          </p:cNvSpPr>
          <p:nvPr/>
        </p:nvSpPr>
        <p:spPr>
          <a:xfrm>
            <a:off x="2313422" y="2484690"/>
            <a:ext cx="1133475" cy="95250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200" b="1">
                <a:effectLst/>
                <a:ea typeface="HGSMinchoE"/>
                <a:cs typeface="Times New Roman" panose="02020603050405020304" pitchFamily="18" charset="0"/>
              </a:rPr>
              <a:t>Systems</a:t>
            </a:r>
            <a:endParaRPr lang="en-US" sz="1200">
              <a:effectLst/>
              <a:ea typeface="HGSMinchoE"/>
              <a:cs typeface="Times New Roman" panose="02020603050405020304" pitchFamily="18" charset="0"/>
            </a:endParaRPr>
          </a:p>
          <a:p>
            <a:pPr marL="0" marR="0" algn="ctr">
              <a:spcBef>
                <a:spcPts val="0"/>
              </a:spcBef>
              <a:spcAft>
                <a:spcPts val="0"/>
              </a:spcAft>
            </a:pPr>
            <a:r>
              <a:rPr lang="en-US" sz="900">
                <a:effectLst/>
                <a:ea typeface="HGSMinchoE"/>
                <a:cs typeface="Times New Roman" panose="02020603050405020304" pitchFamily="18" charset="0"/>
              </a:rPr>
              <a:t>Strengthened Tribal infrastructure and increased wellness in Passamaquoddy families</a:t>
            </a:r>
            <a:endParaRPr lang="en-US" sz="1200">
              <a:effectLst/>
              <a:ea typeface="HGSMinchoE"/>
              <a:cs typeface="Times New Roman" panose="02020603050405020304" pitchFamily="18" charset="0"/>
            </a:endParaRPr>
          </a:p>
        </p:txBody>
      </p:sp>
      <p:sp>
        <p:nvSpPr>
          <p:cNvPr id="52" name="Oval 51"/>
          <p:cNvSpPr>
            <a:spLocks/>
          </p:cNvSpPr>
          <p:nvPr/>
        </p:nvSpPr>
        <p:spPr>
          <a:xfrm>
            <a:off x="2543926" y="5354412"/>
            <a:ext cx="922655" cy="8629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800">
                <a:solidFill>
                  <a:srgbClr val="000000"/>
                </a:solidFill>
                <a:effectLst/>
                <a:ea typeface="HGSMinchoE"/>
                <a:cs typeface="Times New Roman" panose="02020603050405020304" pitchFamily="18" charset="0"/>
              </a:rPr>
              <a:t>Enhanced</a:t>
            </a:r>
            <a:endParaRPr lang="en-US" sz="1200">
              <a:effectLst/>
              <a:ea typeface="HGSMinchoE"/>
              <a:cs typeface="Times New Roman" panose="02020603050405020304" pitchFamily="18" charset="0"/>
            </a:endParaRPr>
          </a:p>
          <a:p>
            <a:pPr marL="0" marR="0" algn="ctr">
              <a:spcBef>
                <a:spcPts val="0"/>
              </a:spcBef>
              <a:spcAft>
                <a:spcPts val="0"/>
              </a:spcAft>
            </a:pPr>
            <a:r>
              <a:rPr lang="en-US" sz="800">
                <a:solidFill>
                  <a:srgbClr val="000000"/>
                </a:solidFill>
                <a:effectLst/>
                <a:ea typeface="HGSMinchoE"/>
                <a:cs typeface="Times New Roman" panose="02020603050405020304" pitchFamily="18" charset="0"/>
              </a:rPr>
              <a:t>Home</a:t>
            </a:r>
            <a:endParaRPr lang="en-US" sz="1200">
              <a:effectLst/>
              <a:ea typeface="HGSMinchoE"/>
              <a:cs typeface="Times New Roman" panose="02020603050405020304" pitchFamily="18" charset="0"/>
            </a:endParaRPr>
          </a:p>
          <a:p>
            <a:pPr marL="0" marR="0" algn="ctr">
              <a:spcBef>
                <a:spcPts val="0"/>
              </a:spcBef>
              <a:spcAft>
                <a:spcPts val="0"/>
              </a:spcAft>
            </a:pPr>
            <a:r>
              <a:rPr lang="en-US" sz="800">
                <a:solidFill>
                  <a:srgbClr val="000000"/>
                </a:solidFill>
                <a:effectLst/>
                <a:ea typeface="HGSMinchoE"/>
                <a:cs typeface="Times New Roman" panose="02020603050405020304" pitchFamily="18" charset="0"/>
              </a:rPr>
              <a:t>Visiting</a:t>
            </a:r>
            <a:endParaRPr lang="en-US" sz="1200">
              <a:effectLst/>
              <a:ea typeface="HGSMinchoE"/>
              <a:cs typeface="Times New Roman" panose="02020603050405020304" pitchFamily="18" charset="0"/>
            </a:endParaRPr>
          </a:p>
        </p:txBody>
      </p:sp>
      <p:sp>
        <p:nvSpPr>
          <p:cNvPr id="53" name="Oval 52"/>
          <p:cNvSpPr>
            <a:spLocks/>
          </p:cNvSpPr>
          <p:nvPr/>
        </p:nvSpPr>
        <p:spPr>
          <a:xfrm>
            <a:off x="3560561" y="5317441"/>
            <a:ext cx="985520" cy="9067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800" dirty="0">
                <a:solidFill>
                  <a:srgbClr val="000000"/>
                </a:solidFill>
                <a:effectLst/>
                <a:ea typeface="HGSMinchoE"/>
                <a:cs typeface="Times New Roman" panose="02020603050405020304" pitchFamily="18" charset="0"/>
              </a:rPr>
              <a:t>Screening &amp;</a:t>
            </a:r>
            <a:endParaRPr lang="en-US" sz="1200" dirty="0">
              <a:effectLst/>
              <a:ea typeface="HGSMinchoE"/>
              <a:cs typeface="Times New Roman" panose="02020603050405020304" pitchFamily="18" charset="0"/>
            </a:endParaRPr>
          </a:p>
          <a:p>
            <a:pPr marL="0" marR="0" algn="ctr">
              <a:spcBef>
                <a:spcPts val="0"/>
              </a:spcBef>
              <a:spcAft>
                <a:spcPts val="0"/>
              </a:spcAft>
            </a:pPr>
            <a:r>
              <a:rPr lang="en-US" sz="800" dirty="0">
                <a:solidFill>
                  <a:srgbClr val="000000"/>
                </a:solidFill>
                <a:effectLst/>
                <a:ea typeface="HGSMinchoE"/>
                <a:cs typeface="Times New Roman" panose="02020603050405020304" pitchFamily="18" charset="0"/>
              </a:rPr>
              <a:t>Assessment</a:t>
            </a:r>
            <a:endParaRPr lang="en-US" sz="1200" dirty="0">
              <a:effectLst/>
              <a:ea typeface="HGSMinchoE"/>
              <a:cs typeface="Times New Roman" panose="02020603050405020304" pitchFamily="18" charset="0"/>
            </a:endParaRPr>
          </a:p>
        </p:txBody>
      </p:sp>
      <p:sp>
        <p:nvSpPr>
          <p:cNvPr id="54" name="Oval 53"/>
          <p:cNvSpPr>
            <a:spLocks/>
          </p:cNvSpPr>
          <p:nvPr/>
        </p:nvSpPr>
        <p:spPr>
          <a:xfrm>
            <a:off x="5472547" y="817042"/>
            <a:ext cx="1057275" cy="979308"/>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800" dirty="0">
                <a:solidFill>
                  <a:srgbClr val="000000"/>
                </a:solidFill>
                <a:effectLst/>
                <a:ea typeface="HGSMinchoE"/>
                <a:cs typeface="Times New Roman" panose="02020603050405020304" pitchFamily="18" charset="0"/>
              </a:rPr>
              <a:t>Workforce Development &amp; Economic Assets</a:t>
            </a:r>
            <a:endParaRPr lang="en-US" sz="1200" dirty="0">
              <a:effectLst/>
              <a:ea typeface="HGSMinchoE"/>
              <a:cs typeface="Times New Roman" panose="02020603050405020304" pitchFamily="18" charset="0"/>
            </a:endParaRPr>
          </a:p>
          <a:p>
            <a:pPr marL="0" marR="0" algn="ctr">
              <a:spcBef>
                <a:spcPts val="0"/>
              </a:spcBef>
              <a:spcAft>
                <a:spcPts val="0"/>
              </a:spcAft>
            </a:pPr>
            <a:r>
              <a:rPr lang="en-US" sz="1200" dirty="0">
                <a:effectLst/>
                <a:ea typeface="HGSMinchoE"/>
                <a:cs typeface="Times New Roman" panose="02020603050405020304" pitchFamily="18" charset="0"/>
              </a:rPr>
              <a:t> </a:t>
            </a:r>
          </a:p>
        </p:txBody>
      </p:sp>
      <p:sp>
        <p:nvSpPr>
          <p:cNvPr id="55" name="Oval 54"/>
          <p:cNvSpPr>
            <a:spLocks/>
          </p:cNvSpPr>
          <p:nvPr/>
        </p:nvSpPr>
        <p:spPr>
          <a:xfrm>
            <a:off x="8696442" y="850199"/>
            <a:ext cx="987425" cy="913831"/>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800">
                <a:solidFill>
                  <a:srgbClr val="000000"/>
                </a:solidFill>
                <a:effectLst/>
                <a:ea typeface="HGSMinchoE"/>
                <a:cs typeface="Times New Roman" panose="02020603050405020304" pitchFamily="18" charset="0"/>
              </a:rPr>
              <a:t>Social Capital</a:t>
            </a:r>
            <a:endParaRPr lang="en-US" sz="1200">
              <a:effectLst/>
              <a:ea typeface="HGSMinchoE"/>
              <a:cs typeface="Times New Roman" panose="02020603050405020304" pitchFamily="18" charset="0"/>
            </a:endParaRPr>
          </a:p>
        </p:txBody>
      </p:sp>
      <p:sp>
        <p:nvSpPr>
          <p:cNvPr id="56" name="Oval 55"/>
          <p:cNvSpPr>
            <a:spLocks/>
          </p:cNvSpPr>
          <p:nvPr/>
        </p:nvSpPr>
        <p:spPr>
          <a:xfrm>
            <a:off x="4555246" y="5271064"/>
            <a:ext cx="1010327" cy="9995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800" dirty="0">
                <a:solidFill>
                  <a:srgbClr val="000000"/>
                </a:solidFill>
                <a:effectLst/>
                <a:ea typeface="HGSMinchoE"/>
                <a:cs typeface="Times New Roman" panose="02020603050405020304" pitchFamily="18" charset="0"/>
              </a:rPr>
              <a:t>Integrated Care</a:t>
            </a:r>
            <a:endParaRPr lang="en-US" sz="1200" dirty="0">
              <a:effectLst/>
              <a:ea typeface="HGSMinchoE"/>
              <a:cs typeface="Times New Roman" panose="02020603050405020304" pitchFamily="18" charset="0"/>
            </a:endParaRPr>
          </a:p>
        </p:txBody>
      </p:sp>
      <p:sp>
        <p:nvSpPr>
          <p:cNvPr id="57" name="Oval 56"/>
          <p:cNvSpPr>
            <a:spLocks/>
          </p:cNvSpPr>
          <p:nvPr/>
        </p:nvSpPr>
        <p:spPr>
          <a:xfrm>
            <a:off x="6580622" y="850200"/>
            <a:ext cx="1026795" cy="94313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800">
                <a:solidFill>
                  <a:srgbClr val="000000"/>
                </a:solidFill>
                <a:effectLst/>
                <a:ea typeface="HGSMinchoE"/>
                <a:cs typeface="Times New Roman" panose="02020603050405020304" pitchFamily="18" charset="0"/>
              </a:rPr>
              <a:t>Educational Success</a:t>
            </a:r>
            <a:endParaRPr lang="en-US" sz="1200">
              <a:effectLst/>
              <a:ea typeface="HGSMinchoE"/>
              <a:cs typeface="Times New Roman" panose="02020603050405020304" pitchFamily="18" charset="0"/>
            </a:endParaRPr>
          </a:p>
        </p:txBody>
      </p:sp>
      <p:sp>
        <p:nvSpPr>
          <p:cNvPr id="58" name="Oval 57"/>
          <p:cNvSpPr>
            <a:spLocks/>
          </p:cNvSpPr>
          <p:nvPr/>
        </p:nvSpPr>
        <p:spPr>
          <a:xfrm>
            <a:off x="7658217" y="850199"/>
            <a:ext cx="987425" cy="918845"/>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800" dirty="0">
                <a:effectLst/>
                <a:ea typeface="HGSMinchoE"/>
                <a:cs typeface="Times New Roman" panose="02020603050405020304" pitchFamily="18" charset="0"/>
              </a:rPr>
              <a:t> </a:t>
            </a:r>
            <a:endParaRPr lang="en-US" sz="1200" dirty="0">
              <a:effectLst/>
              <a:ea typeface="HGSMinchoE"/>
              <a:cs typeface="Times New Roman" panose="02020603050405020304" pitchFamily="18" charset="0"/>
            </a:endParaRPr>
          </a:p>
          <a:p>
            <a:pPr marL="0" marR="0" algn="ctr">
              <a:spcBef>
                <a:spcPts val="0"/>
              </a:spcBef>
              <a:spcAft>
                <a:spcPts val="0"/>
              </a:spcAft>
            </a:pPr>
            <a:r>
              <a:rPr lang="en-US" sz="800" dirty="0">
                <a:solidFill>
                  <a:srgbClr val="000000"/>
                </a:solidFill>
                <a:effectLst/>
                <a:ea typeface="HGSMinchoE"/>
                <a:cs typeface="Times New Roman" panose="02020603050405020304" pitchFamily="18" charset="0"/>
              </a:rPr>
              <a:t>Health and Wellbeing</a:t>
            </a:r>
            <a:endParaRPr lang="en-US" sz="1200" dirty="0">
              <a:effectLst/>
              <a:ea typeface="HGSMinchoE"/>
              <a:cs typeface="Times New Roman" panose="02020603050405020304" pitchFamily="18" charset="0"/>
            </a:endParaRPr>
          </a:p>
          <a:p>
            <a:pPr marL="0" marR="0" algn="ctr">
              <a:spcBef>
                <a:spcPts val="0"/>
              </a:spcBef>
              <a:spcAft>
                <a:spcPts val="0"/>
              </a:spcAft>
            </a:pPr>
            <a:r>
              <a:rPr lang="en-US" sz="1200" dirty="0">
                <a:effectLst/>
                <a:ea typeface="HGSMinchoE"/>
                <a:cs typeface="Times New Roman" panose="02020603050405020304" pitchFamily="18" charset="0"/>
              </a:rPr>
              <a:t> </a:t>
            </a:r>
          </a:p>
        </p:txBody>
      </p:sp>
      <p:sp>
        <p:nvSpPr>
          <p:cNvPr id="59" name="Left Brace 58"/>
          <p:cNvSpPr>
            <a:spLocks/>
          </p:cNvSpPr>
          <p:nvPr/>
        </p:nvSpPr>
        <p:spPr>
          <a:xfrm rot="16200000">
            <a:off x="7243986" y="-381806"/>
            <a:ext cx="667598" cy="4508500"/>
          </a:xfrm>
          <a:prstGeom prst="leftBrace">
            <a:avLst>
              <a:gd name="adj1" fmla="val 42544"/>
              <a:gd name="adj2" fmla="val 52721"/>
            </a:avLst>
          </a:prstGeom>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0" name="Oval 59"/>
          <p:cNvSpPr>
            <a:spLocks/>
          </p:cNvSpPr>
          <p:nvPr/>
        </p:nvSpPr>
        <p:spPr>
          <a:xfrm>
            <a:off x="5597165" y="5349261"/>
            <a:ext cx="947145" cy="8749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800" dirty="0">
                <a:solidFill>
                  <a:srgbClr val="000000"/>
                </a:solidFill>
                <a:effectLst/>
                <a:ea typeface="HGSMinchoE"/>
                <a:cs typeface="Times New Roman" panose="02020603050405020304" pitchFamily="18" charset="0"/>
              </a:rPr>
              <a:t>ECCO</a:t>
            </a:r>
            <a:endParaRPr lang="en-US" sz="1200" dirty="0">
              <a:effectLst/>
              <a:ea typeface="HGSMinchoE"/>
              <a:cs typeface="Times New Roman" panose="02020603050405020304" pitchFamily="18" charset="0"/>
            </a:endParaRPr>
          </a:p>
        </p:txBody>
      </p:sp>
      <p:sp>
        <p:nvSpPr>
          <p:cNvPr id="61" name="Left Brace 60"/>
          <p:cNvSpPr>
            <a:spLocks/>
          </p:cNvSpPr>
          <p:nvPr/>
        </p:nvSpPr>
        <p:spPr>
          <a:xfrm rot="5400000">
            <a:off x="4766110" y="774952"/>
            <a:ext cx="735330" cy="6518275"/>
          </a:xfrm>
          <a:prstGeom prst="leftBrace">
            <a:avLst>
              <a:gd name="adj1" fmla="val 42544"/>
              <a:gd name="adj2" fmla="val 51268"/>
            </a:avLst>
          </a:prstGeom>
          <a:ln>
            <a:solidFill>
              <a:schemeClr val="accent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2" name="Oval 61"/>
          <p:cNvSpPr>
            <a:spLocks/>
          </p:cNvSpPr>
          <p:nvPr/>
        </p:nvSpPr>
        <p:spPr>
          <a:xfrm>
            <a:off x="6591850" y="5320854"/>
            <a:ext cx="1120499" cy="10430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800" dirty="0" smtClean="0">
                <a:solidFill>
                  <a:srgbClr val="000000"/>
                </a:solidFill>
                <a:effectLst/>
                <a:ea typeface="HGSMinchoE"/>
                <a:cs typeface="Times New Roman" panose="02020603050405020304" pitchFamily="18" charset="0"/>
              </a:rPr>
              <a:t>Family &amp; Parent </a:t>
            </a:r>
            <a:r>
              <a:rPr lang="en-US" sz="800" dirty="0">
                <a:solidFill>
                  <a:srgbClr val="000000"/>
                </a:solidFill>
                <a:effectLst/>
                <a:ea typeface="HGSMinchoE"/>
                <a:cs typeface="Times New Roman" panose="02020603050405020304" pitchFamily="18" charset="0"/>
              </a:rPr>
              <a:t>Strengthening</a:t>
            </a:r>
            <a:endParaRPr lang="en-US" sz="1200" dirty="0">
              <a:effectLst/>
              <a:ea typeface="HGSMinchoE"/>
              <a:cs typeface="Times New Roman" panose="02020603050405020304" pitchFamily="18" charset="0"/>
            </a:endParaRPr>
          </a:p>
        </p:txBody>
      </p:sp>
      <p:sp>
        <p:nvSpPr>
          <p:cNvPr id="63" name="Left Brace 62"/>
          <p:cNvSpPr>
            <a:spLocks/>
          </p:cNvSpPr>
          <p:nvPr/>
        </p:nvSpPr>
        <p:spPr>
          <a:xfrm rot="5400000">
            <a:off x="4815736" y="2695412"/>
            <a:ext cx="590354" cy="5202871"/>
          </a:xfrm>
          <a:prstGeom prst="leftBrace">
            <a:avLst>
              <a:gd name="adj1" fmla="val 42544"/>
              <a:gd name="adj2" fmla="val 51268"/>
            </a:avLst>
          </a:prstGeom>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4" name="Left Brace 63"/>
          <p:cNvSpPr>
            <a:spLocks/>
          </p:cNvSpPr>
          <p:nvPr/>
        </p:nvSpPr>
        <p:spPr>
          <a:xfrm rot="5400000">
            <a:off x="457518" y="5727382"/>
            <a:ext cx="1130300" cy="6518275"/>
          </a:xfrm>
          <a:prstGeom prst="leftBrace">
            <a:avLst>
              <a:gd name="adj1" fmla="val 42544"/>
              <a:gd name="adj2" fmla="val 51268"/>
            </a:avLst>
          </a:prstGeom>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65" name="Straight Connector 64"/>
          <p:cNvCxnSpPr/>
          <p:nvPr/>
        </p:nvCxnSpPr>
        <p:spPr>
          <a:xfrm>
            <a:off x="8309092" y="2275140"/>
            <a:ext cx="0" cy="15811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8307187" y="2499295"/>
            <a:ext cx="0" cy="15811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8307187" y="3174935"/>
            <a:ext cx="0" cy="15811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8307187" y="2727260"/>
            <a:ext cx="0" cy="15811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8303377" y="3391470"/>
            <a:ext cx="0" cy="15811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8306552" y="2958400"/>
            <a:ext cx="0" cy="158115"/>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71" name="Rectangle 90"/>
          <p:cNvSpPr>
            <a:spLocks noChangeArrowheads="1"/>
          </p:cNvSpPr>
          <p:nvPr/>
        </p:nvSpPr>
        <p:spPr bwMode="auto">
          <a:xfrm>
            <a:off x="1699262" y="359336"/>
            <a:ext cx="1544949" cy="1484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457056" tIns="0" rIns="628452" bIns="1256904" numCol="1" anchor="ctr" anchorCtr="0" compatLnSpc="1">
            <a:prstTxWarp prst="textNoShape">
              <a:avLst/>
            </a:prstTxWarp>
            <a:spAutoFit/>
          </a:bodyPr>
          <a:lstStyle>
            <a:lvl1pPr eaLnBrk="0" fontAlgn="base" hangingPunct="0">
              <a:spcBef>
                <a:spcPct val="0"/>
              </a:spcBef>
              <a:spcAft>
                <a:spcPct val="0"/>
              </a:spcAft>
              <a:tabLst>
                <a:tab pos="3600450" algn="l"/>
                <a:tab pos="8115300" algn="l"/>
              </a:tabLst>
              <a:defRPr>
                <a:solidFill>
                  <a:schemeClr val="tx1"/>
                </a:solidFill>
                <a:latin typeface="Arial" panose="020B0604020202020204" pitchFamily="34" charset="0"/>
              </a:defRPr>
            </a:lvl1pPr>
            <a:lvl2pPr eaLnBrk="0" fontAlgn="base" hangingPunct="0">
              <a:spcBef>
                <a:spcPct val="0"/>
              </a:spcBef>
              <a:spcAft>
                <a:spcPct val="0"/>
              </a:spcAft>
              <a:tabLst>
                <a:tab pos="3600450" algn="l"/>
                <a:tab pos="8115300" algn="l"/>
              </a:tabLst>
              <a:defRPr>
                <a:solidFill>
                  <a:schemeClr val="tx1"/>
                </a:solidFill>
                <a:latin typeface="Arial" panose="020B0604020202020204" pitchFamily="34" charset="0"/>
              </a:defRPr>
            </a:lvl2pPr>
            <a:lvl3pPr eaLnBrk="0" fontAlgn="base" hangingPunct="0">
              <a:spcBef>
                <a:spcPct val="0"/>
              </a:spcBef>
              <a:spcAft>
                <a:spcPct val="0"/>
              </a:spcAft>
              <a:tabLst>
                <a:tab pos="3600450" algn="l"/>
                <a:tab pos="8115300" algn="l"/>
              </a:tabLst>
              <a:defRPr>
                <a:solidFill>
                  <a:schemeClr val="tx1"/>
                </a:solidFill>
                <a:latin typeface="Arial" panose="020B0604020202020204" pitchFamily="34" charset="0"/>
              </a:defRPr>
            </a:lvl3pPr>
            <a:lvl4pPr eaLnBrk="0" fontAlgn="base" hangingPunct="0">
              <a:spcBef>
                <a:spcPct val="0"/>
              </a:spcBef>
              <a:spcAft>
                <a:spcPct val="0"/>
              </a:spcAft>
              <a:tabLst>
                <a:tab pos="3600450" algn="l"/>
                <a:tab pos="8115300" algn="l"/>
              </a:tabLst>
              <a:defRPr>
                <a:solidFill>
                  <a:schemeClr val="tx1"/>
                </a:solidFill>
                <a:latin typeface="Arial" panose="020B0604020202020204" pitchFamily="34" charset="0"/>
              </a:defRPr>
            </a:lvl4pPr>
            <a:lvl5pPr eaLnBrk="0" fontAlgn="base" hangingPunct="0">
              <a:spcBef>
                <a:spcPct val="0"/>
              </a:spcBef>
              <a:spcAft>
                <a:spcPct val="0"/>
              </a:spcAft>
              <a:tabLst>
                <a:tab pos="3600450" algn="l"/>
                <a:tab pos="8115300" algn="l"/>
              </a:tabLst>
              <a:defRPr>
                <a:solidFill>
                  <a:schemeClr val="tx1"/>
                </a:solidFill>
                <a:latin typeface="Arial" panose="020B0604020202020204" pitchFamily="34" charset="0"/>
              </a:defRPr>
            </a:lvl5pPr>
            <a:lvl6pPr eaLnBrk="0" fontAlgn="base" hangingPunct="0">
              <a:spcBef>
                <a:spcPct val="0"/>
              </a:spcBef>
              <a:spcAft>
                <a:spcPct val="0"/>
              </a:spcAft>
              <a:tabLst>
                <a:tab pos="3600450" algn="l"/>
                <a:tab pos="8115300" algn="l"/>
              </a:tabLst>
              <a:defRPr>
                <a:solidFill>
                  <a:schemeClr val="tx1"/>
                </a:solidFill>
                <a:latin typeface="Arial" panose="020B0604020202020204" pitchFamily="34" charset="0"/>
              </a:defRPr>
            </a:lvl6pPr>
            <a:lvl7pPr eaLnBrk="0" fontAlgn="base" hangingPunct="0">
              <a:spcBef>
                <a:spcPct val="0"/>
              </a:spcBef>
              <a:spcAft>
                <a:spcPct val="0"/>
              </a:spcAft>
              <a:tabLst>
                <a:tab pos="3600450" algn="l"/>
                <a:tab pos="8115300" algn="l"/>
              </a:tabLst>
              <a:defRPr>
                <a:solidFill>
                  <a:schemeClr val="tx1"/>
                </a:solidFill>
                <a:latin typeface="Arial" panose="020B0604020202020204" pitchFamily="34" charset="0"/>
              </a:defRPr>
            </a:lvl7pPr>
            <a:lvl8pPr eaLnBrk="0" fontAlgn="base" hangingPunct="0">
              <a:spcBef>
                <a:spcPct val="0"/>
              </a:spcBef>
              <a:spcAft>
                <a:spcPct val="0"/>
              </a:spcAft>
              <a:tabLst>
                <a:tab pos="3600450" algn="l"/>
                <a:tab pos="8115300" algn="l"/>
              </a:tabLst>
              <a:defRPr>
                <a:solidFill>
                  <a:schemeClr val="tx1"/>
                </a:solidFill>
                <a:latin typeface="Arial" panose="020B0604020202020204" pitchFamily="34" charset="0"/>
              </a:defRPr>
            </a:lvl8pPr>
            <a:lvl9pPr eaLnBrk="0" fontAlgn="base" hangingPunct="0">
              <a:spcBef>
                <a:spcPct val="0"/>
              </a:spcBef>
              <a:spcAft>
                <a:spcPct val="0"/>
              </a:spcAft>
              <a:tabLst>
                <a:tab pos="3600450" algn="l"/>
                <a:tab pos="81153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3600450" algn="l"/>
                <a:tab pos="8115300" algn="l"/>
              </a:tabLst>
            </a:pPr>
            <a:r>
              <a:rPr kumimoji="0" lang="en-US" altLang="ja-JP" sz="1400" b="1" i="0" u="none" strike="noStrike" cap="none" normalizeH="0" baseline="0" dirty="0" smtClean="0">
                <a:ln>
                  <a:noFill/>
                </a:ln>
                <a:solidFill>
                  <a:schemeClr val="tx1"/>
                </a:solidFill>
                <a:effectLst/>
                <a:latin typeface="Palatino Linotype" panose="02040502050505030304" pitchFamily="18" charset="0"/>
                <a:ea typeface="HGSMinchoE" charset="-128"/>
                <a:cs typeface="Times New Roman" panose="02020603050405020304" pitchFamily="18" charset="0"/>
              </a:rPr>
              <a:t>          </a:t>
            </a:r>
            <a:endParaRPr kumimoji="0" lang="en-US" altLang="ja-JP" sz="1800" b="0" i="0" u="none" strike="noStrike" cap="none" normalizeH="0" baseline="0" dirty="0" smtClean="0">
              <a:ln>
                <a:noFill/>
              </a:ln>
              <a:solidFill>
                <a:schemeClr val="tx1"/>
              </a:solidFill>
              <a:effectLst/>
              <a:latin typeface="Arial" panose="020B0604020202020204" pitchFamily="34" charset="0"/>
            </a:endParaRPr>
          </a:p>
        </p:txBody>
      </p:sp>
      <p:sp>
        <p:nvSpPr>
          <p:cNvPr id="72" name="Rectangle 95"/>
          <p:cNvSpPr>
            <a:spLocks noChangeArrowheads="1"/>
          </p:cNvSpPr>
          <p:nvPr/>
        </p:nvSpPr>
        <p:spPr bwMode="auto">
          <a:xfrm>
            <a:off x="0" y="-235297"/>
            <a:ext cx="9417963"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3543300" algn="l"/>
              </a:tabLst>
              <a:defRPr>
                <a:solidFill>
                  <a:schemeClr val="tx1"/>
                </a:solidFill>
                <a:latin typeface="Arial" panose="020B0604020202020204" pitchFamily="34" charset="0"/>
              </a:defRPr>
            </a:lvl1pPr>
            <a:lvl2pPr eaLnBrk="0" fontAlgn="base" hangingPunct="0">
              <a:spcBef>
                <a:spcPct val="0"/>
              </a:spcBef>
              <a:spcAft>
                <a:spcPct val="0"/>
              </a:spcAft>
              <a:tabLst>
                <a:tab pos="3543300" algn="l"/>
              </a:tabLst>
              <a:defRPr>
                <a:solidFill>
                  <a:schemeClr val="tx1"/>
                </a:solidFill>
                <a:latin typeface="Arial" panose="020B0604020202020204" pitchFamily="34" charset="0"/>
              </a:defRPr>
            </a:lvl2pPr>
            <a:lvl3pPr eaLnBrk="0" fontAlgn="base" hangingPunct="0">
              <a:spcBef>
                <a:spcPct val="0"/>
              </a:spcBef>
              <a:spcAft>
                <a:spcPct val="0"/>
              </a:spcAft>
              <a:tabLst>
                <a:tab pos="3543300" algn="l"/>
              </a:tabLst>
              <a:defRPr>
                <a:solidFill>
                  <a:schemeClr val="tx1"/>
                </a:solidFill>
                <a:latin typeface="Arial" panose="020B0604020202020204" pitchFamily="34" charset="0"/>
              </a:defRPr>
            </a:lvl3pPr>
            <a:lvl4pPr eaLnBrk="0" fontAlgn="base" hangingPunct="0">
              <a:spcBef>
                <a:spcPct val="0"/>
              </a:spcBef>
              <a:spcAft>
                <a:spcPct val="0"/>
              </a:spcAft>
              <a:tabLst>
                <a:tab pos="3543300" algn="l"/>
              </a:tabLst>
              <a:defRPr>
                <a:solidFill>
                  <a:schemeClr val="tx1"/>
                </a:solidFill>
                <a:latin typeface="Arial" panose="020B0604020202020204" pitchFamily="34" charset="0"/>
              </a:defRPr>
            </a:lvl4pPr>
            <a:lvl5pPr eaLnBrk="0" fontAlgn="base" hangingPunct="0">
              <a:spcBef>
                <a:spcPct val="0"/>
              </a:spcBef>
              <a:spcAft>
                <a:spcPct val="0"/>
              </a:spcAft>
              <a:tabLst>
                <a:tab pos="3543300" algn="l"/>
              </a:tabLst>
              <a:defRPr>
                <a:solidFill>
                  <a:schemeClr val="tx1"/>
                </a:solidFill>
                <a:latin typeface="Arial" panose="020B0604020202020204" pitchFamily="34" charset="0"/>
              </a:defRPr>
            </a:lvl5pPr>
            <a:lvl6pPr eaLnBrk="0" fontAlgn="base" hangingPunct="0">
              <a:spcBef>
                <a:spcPct val="0"/>
              </a:spcBef>
              <a:spcAft>
                <a:spcPct val="0"/>
              </a:spcAft>
              <a:tabLst>
                <a:tab pos="3543300" algn="l"/>
              </a:tabLst>
              <a:defRPr>
                <a:solidFill>
                  <a:schemeClr val="tx1"/>
                </a:solidFill>
                <a:latin typeface="Arial" panose="020B0604020202020204" pitchFamily="34" charset="0"/>
              </a:defRPr>
            </a:lvl6pPr>
            <a:lvl7pPr eaLnBrk="0" fontAlgn="base" hangingPunct="0">
              <a:spcBef>
                <a:spcPct val="0"/>
              </a:spcBef>
              <a:spcAft>
                <a:spcPct val="0"/>
              </a:spcAft>
              <a:tabLst>
                <a:tab pos="3543300" algn="l"/>
              </a:tabLst>
              <a:defRPr>
                <a:solidFill>
                  <a:schemeClr val="tx1"/>
                </a:solidFill>
                <a:latin typeface="Arial" panose="020B0604020202020204" pitchFamily="34" charset="0"/>
              </a:defRPr>
            </a:lvl7pPr>
            <a:lvl8pPr eaLnBrk="0" fontAlgn="base" hangingPunct="0">
              <a:spcBef>
                <a:spcPct val="0"/>
              </a:spcBef>
              <a:spcAft>
                <a:spcPct val="0"/>
              </a:spcAft>
              <a:tabLst>
                <a:tab pos="3543300" algn="l"/>
              </a:tabLst>
              <a:defRPr>
                <a:solidFill>
                  <a:schemeClr val="tx1"/>
                </a:solidFill>
                <a:latin typeface="Arial" panose="020B0604020202020204" pitchFamily="34" charset="0"/>
              </a:defRPr>
            </a:lvl8pPr>
            <a:lvl9pPr eaLnBrk="0" fontAlgn="base" hangingPunct="0">
              <a:spcBef>
                <a:spcPct val="0"/>
              </a:spcBef>
              <a:spcAft>
                <a:spcPct val="0"/>
              </a:spcAft>
              <a:tabLst>
                <a:tab pos="35433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3543300" algn="l"/>
              </a:tabLst>
            </a:pPr>
            <a:endParaRPr kumimoji="0" lang="en-US" altLang="ja-JP" sz="900" b="0" i="0" u="none" strike="noStrike" cap="none" normalizeH="0" baseline="0" dirty="0" smtClean="0">
              <a:ln>
                <a:noFill/>
              </a:ln>
              <a:solidFill>
                <a:schemeClr val="tx1"/>
              </a:solidFill>
              <a:effectLst/>
              <a:latin typeface="Palatino Linotype" panose="02040502050505030304" pitchFamily="18" charset="0"/>
              <a:ea typeface="HGSMinchoE"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3543300" algn="l"/>
              </a:tabLst>
            </a:pPr>
            <a:r>
              <a:rPr kumimoji="0" lang="en-US" altLang="ja-JP" sz="900" b="0" i="0" u="none" strike="noStrike" cap="none" normalizeH="0" baseline="0" dirty="0" smtClean="0">
                <a:ln>
                  <a:noFill/>
                </a:ln>
                <a:solidFill>
                  <a:schemeClr val="tx1"/>
                </a:solidFill>
                <a:effectLst/>
                <a:latin typeface="Palatino Linotype" panose="02040502050505030304" pitchFamily="18" charset="0"/>
                <a:ea typeface="HGSMinchoE" charset="-128"/>
                <a:cs typeface="Times New Roman" panose="02020603050405020304" pitchFamily="18" charset="0"/>
              </a:rPr>
              <a:t>							</a:t>
            </a:r>
            <a:endParaRPr kumimoji="0" lang="en-US" altLang="ja-JP"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3543300" algn="l"/>
              </a:tabLst>
            </a:pPr>
            <a:r>
              <a:rPr kumimoji="0" lang="en-US" altLang="ja-JP"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a:t>
            </a:r>
            <a:endParaRPr kumimoji="0" lang="en-US" altLang="ja-JP" sz="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543300" algn="l"/>
              </a:tabLst>
            </a:pPr>
            <a:r>
              <a:rPr kumimoji="0" lang="en-US" altLang="ja-JP" sz="900" b="0" i="0" u="none" strike="noStrike" cap="none" normalizeH="0" baseline="0" dirty="0" smtClean="0">
                <a:ln>
                  <a:noFill/>
                </a:ln>
                <a:solidFill>
                  <a:schemeClr val="tx1"/>
                </a:solidFill>
                <a:effectLst/>
                <a:latin typeface="Palatino Linotype" panose="02040502050505030304" pitchFamily="18" charset="0"/>
                <a:ea typeface="HGSMinchoE" charset="-128"/>
                <a:cs typeface="Times New Roman" panose="02020603050405020304" pitchFamily="18" charset="0"/>
              </a:rPr>
              <a:t>								</a:t>
            </a:r>
            <a:endParaRPr kumimoji="0" lang="en-US" altLang="ja-JP"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3543300" algn="l"/>
              </a:tabLst>
            </a:pPr>
            <a:r>
              <a:rPr kumimoji="0" lang="en-US" altLang="ja-JP" sz="900" b="0" i="0" u="none" strike="noStrike" cap="none" normalizeH="0" baseline="0" dirty="0" smtClean="0">
                <a:ln>
                  <a:noFill/>
                </a:ln>
                <a:solidFill>
                  <a:schemeClr val="tx1"/>
                </a:solidFill>
                <a:effectLst/>
                <a:latin typeface="Palatino Linotype" panose="02040502050505030304" pitchFamily="18" charset="0"/>
                <a:ea typeface="HGSMinchoE" charset="-128"/>
                <a:cs typeface="Times New Roman" panose="02020603050405020304" pitchFamily="18" charset="0"/>
              </a:rPr>
              <a:t>	</a:t>
            </a:r>
            <a:endParaRPr kumimoji="0" lang="en-US" altLang="ja-JP"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3543300" algn="l"/>
              </a:tabLst>
            </a:pPr>
            <a:endParaRPr kumimoji="0" lang="en-US" altLang="ja-JP"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543300" algn="l"/>
              </a:tabLst>
            </a:pPr>
            <a:endParaRPr kumimoji="0" lang="en-US" altLang="ja-JP" sz="1800" b="0" i="0" u="none" strike="noStrike" cap="none" normalizeH="0" baseline="0" dirty="0" smtClean="0">
              <a:ln>
                <a:noFill/>
              </a:ln>
              <a:solidFill>
                <a:schemeClr val="tx1"/>
              </a:solidFill>
              <a:effectLst/>
              <a:latin typeface="Arial" panose="020B0604020202020204" pitchFamily="34" charset="0"/>
            </a:endParaRPr>
          </a:p>
        </p:txBody>
      </p:sp>
      <p:sp>
        <p:nvSpPr>
          <p:cNvPr id="73" name="Rectangle 96"/>
          <p:cNvSpPr>
            <a:spLocks noChangeArrowheads="1"/>
          </p:cNvSpPr>
          <p:nvPr/>
        </p:nvSpPr>
        <p:spPr bwMode="auto">
          <a:xfrm>
            <a:off x="297299" y="-235674"/>
            <a:ext cx="12187952"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smtClean="0">
                <a:ln>
                  <a:noFill/>
                </a:ln>
                <a:solidFill>
                  <a:schemeClr val="tx1"/>
                </a:solidFill>
                <a:effectLst/>
                <a:latin typeface="Palatino Linotype" panose="02040502050505030304" pitchFamily="18" charset="0"/>
                <a:ea typeface="HGSMinchoE" charset="-128"/>
                <a:cs typeface="Times New Roman" panose="02020603050405020304" pitchFamily="18" charset="0"/>
              </a:rPr>
              <a:t>													</a:t>
            </a:r>
            <a:endParaRPr kumimoji="0" lang="en-US" altLang="ja-JP"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smtClean="0">
                <a:ln>
                  <a:noFill/>
                </a:ln>
                <a:solidFill>
                  <a:schemeClr val="tx1"/>
                </a:solidFill>
                <a:effectLst/>
                <a:latin typeface="Palatino Linotype" panose="02040502050505030304" pitchFamily="18" charset="0"/>
                <a:ea typeface="HGSMinchoE" charset="-128"/>
                <a:cs typeface="Times New Roman" panose="02020603050405020304" pitchFamily="18" charset="0"/>
              </a:rPr>
              <a:t>							</a:t>
            </a:r>
            <a:endParaRPr kumimoji="0" lang="en-US" altLang="ja-JP"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smtClean="0">
                <a:ln>
                  <a:noFill/>
                </a:ln>
                <a:solidFill>
                  <a:schemeClr val="tx1"/>
                </a:solidFill>
                <a:effectLst/>
                <a:latin typeface="Palatino Linotype" panose="02040502050505030304" pitchFamily="18" charset="0"/>
                <a:ea typeface="HGSMinchoE" charset="-128"/>
                <a:cs typeface="Times New Roman" panose="02020603050405020304" pitchFamily="18" charset="0"/>
              </a:rPr>
              <a:t>								</a:t>
            </a:r>
            <a:endParaRPr kumimoji="0" lang="en-US" altLang="ja-JP" sz="800" b="0" i="0" u="none" strike="noStrike" cap="none" normalizeH="0" baseline="0" dirty="0" smtClean="0">
              <a:ln>
                <a:noFill/>
              </a:ln>
              <a:solidFill>
                <a:schemeClr val="tx1"/>
              </a:solidFill>
              <a:effectLst/>
            </a:endParaRPr>
          </a:p>
          <a:p>
            <a:pPr eaLnBrk="0" fontAlgn="base" hangingPunct="0">
              <a:spcBef>
                <a:spcPct val="0"/>
              </a:spcBef>
              <a:spcAft>
                <a:spcPct val="0"/>
              </a:spcAft>
            </a:pPr>
            <a:r>
              <a:rPr kumimoji="0" lang="en-US" altLang="ja-JP" b="1" i="0" u="none" strike="noStrike" cap="none" normalizeH="0" baseline="0" dirty="0" smtClean="0">
                <a:ln>
                  <a:noFill/>
                </a:ln>
                <a:solidFill>
                  <a:schemeClr val="tx1"/>
                </a:solidFill>
                <a:effectLst/>
                <a:latin typeface="Palatino Linotype" panose="02040502050505030304" pitchFamily="18" charset="0"/>
                <a:ea typeface="HGSMinchoE" charset="-128"/>
                <a:cs typeface="Times New Roman" panose="02020603050405020304" pitchFamily="18" charset="0"/>
              </a:rPr>
              <a:t>                                           Passamaquoddy Project LAUNCH Theory of Change: 2014-2019</a:t>
            </a:r>
            <a:endParaRPr kumimoji="0" lang="en-US" altLang="ja-JP" sz="1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800" b="0" i="0" u="none" strike="noStrike" cap="none" normalizeH="0" baseline="0" dirty="0" smtClean="0">
              <a:ln>
                <a:noFill/>
              </a:ln>
              <a:solidFill>
                <a:schemeClr val="tx1"/>
              </a:solidFill>
              <a:effectLst/>
              <a:latin typeface="Arial" panose="020B0604020202020204" pitchFamily="34" charset="0"/>
            </a:endParaRPr>
          </a:p>
        </p:txBody>
      </p:sp>
      <p:sp>
        <p:nvSpPr>
          <p:cNvPr id="74" name="Rectangle 97"/>
          <p:cNvSpPr>
            <a:spLocks noChangeArrowheads="1"/>
          </p:cNvSpPr>
          <p:nvPr/>
        </p:nvSpPr>
        <p:spPr bwMode="auto">
          <a:xfrm>
            <a:off x="1786855" y="198338"/>
            <a:ext cx="7617204"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smtClean="0">
                <a:ln>
                  <a:noFill/>
                </a:ln>
                <a:solidFill>
                  <a:schemeClr val="tx1"/>
                </a:solidFill>
                <a:effectLst/>
                <a:latin typeface="Palatino Linotype" panose="02040502050505030304" pitchFamily="18" charset="0"/>
                <a:ea typeface="HGSMinchoE" charset="-128"/>
                <a:cs typeface="Times New Roman" panose="02020603050405020304" pitchFamily="18" charset="0"/>
              </a:rPr>
              <a:t>						</a:t>
            </a:r>
            <a:endParaRPr kumimoji="0" lang="en-US" altLang="ja-JP"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ja-JP" sz="1800" b="0" i="0" u="none" strike="noStrike" cap="none" normalizeH="0" baseline="0" dirty="0" smtClean="0">
              <a:ln>
                <a:noFill/>
              </a:ln>
              <a:solidFill>
                <a:schemeClr val="tx1"/>
              </a:solidFill>
              <a:effectLst/>
              <a:latin typeface="Arial" panose="020B0604020202020204" pitchFamily="34" charset="0"/>
            </a:endParaRPr>
          </a:p>
        </p:txBody>
      </p:sp>
      <p:sp>
        <p:nvSpPr>
          <p:cNvPr id="75" name="Rectangle 109"/>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anose="020B0604020202020204" pitchFamily="34" charset="0"/>
              </a:rPr>
              <a:t/>
            </a:r>
            <a:br>
              <a:rPr kumimoji="0" lang="en-US" sz="1800" b="0" i="0" u="none" strike="noStrike" cap="none" normalizeH="0" baseline="0" smtClean="0">
                <a:ln>
                  <a:noFill/>
                </a:ln>
                <a:solidFill>
                  <a:schemeClr val="tx1"/>
                </a:solidFill>
                <a:effectLst/>
                <a:latin typeface="Arial" panose="020B0604020202020204" pitchFamily="34" charset="0"/>
              </a:rPr>
            </a:br>
            <a:endParaRPr kumimoji="0" lang="en-US" sz="1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76" name="Rectangle 112"/>
          <p:cNvSpPr>
            <a:spLocks noChangeArrowheads="1"/>
          </p:cNvSpPr>
          <p:nvPr/>
        </p:nvSpPr>
        <p:spPr bwMode="auto">
          <a:xfrm>
            <a:off x="0" y="914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77" name="Rectangle 116"/>
          <p:cNvSpPr>
            <a:spLocks noChangeArrowheads="1"/>
          </p:cNvSpPr>
          <p:nvPr/>
        </p:nvSpPr>
        <p:spPr bwMode="auto">
          <a:xfrm>
            <a:off x="0" y="914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200" b="0" i="0" u="none" strike="noStrike" cap="none" normalizeH="0" baseline="0" smtClean="0">
              <a:ln>
                <a:noFill/>
              </a:ln>
              <a:solidFill>
                <a:schemeClr val="tx1"/>
              </a:solidFill>
              <a:effectLst/>
              <a:latin typeface="Palatino Linotype" panose="02040502050505030304" pitchFamily="18" charset="0"/>
              <a:ea typeface="HGSMinchoE"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smtClean="0">
                <a:ln>
                  <a:noFill/>
                </a:ln>
                <a:solidFill>
                  <a:schemeClr val="tx1"/>
                </a:solidFill>
                <a:effectLst/>
                <a:latin typeface="Palatino Linotype" panose="02040502050505030304" pitchFamily="18" charset="0"/>
                <a:ea typeface="HGSMinchoE" charset="-128"/>
                <a:cs typeface="Times New Roman" panose="02020603050405020304" pitchFamily="18" charset="0"/>
              </a:rPr>
              <a:t/>
            </a:r>
            <a:br>
              <a:rPr kumimoji="0" lang="en-US" altLang="ja-JP" sz="1200" b="0" i="0" u="none" strike="noStrike" cap="none" normalizeH="0" baseline="0" smtClean="0">
                <a:ln>
                  <a:noFill/>
                </a:ln>
                <a:solidFill>
                  <a:schemeClr val="tx1"/>
                </a:solidFill>
                <a:effectLst/>
                <a:latin typeface="Palatino Linotype" panose="02040502050505030304" pitchFamily="18" charset="0"/>
                <a:ea typeface="HGSMinchoE" charset="-128"/>
                <a:cs typeface="Times New Roman" panose="02020603050405020304" pitchFamily="18" charset="0"/>
              </a:rPr>
            </a:br>
            <a:endParaRPr kumimoji="0" lang="en-US" altLang="ja-JP" sz="8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smtClean="0">
                <a:ln>
                  <a:noFill/>
                </a:ln>
                <a:solidFill>
                  <a:schemeClr val="tx1"/>
                </a:solidFill>
                <a:effectLst/>
                <a:latin typeface="Palatino Linotype" panose="02040502050505030304" pitchFamily="18" charset="0"/>
                <a:ea typeface="HGSMinchoE" charset="-128"/>
                <a:cs typeface="Times New Roman" panose="02020603050405020304" pitchFamily="18" charset="0"/>
              </a:rPr>
              <a:t/>
            </a:r>
            <a:br>
              <a:rPr kumimoji="0" lang="en-US" altLang="ja-JP" sz="1200" b="0" i="0" u="none" strike="noStrike" cap="none" normalizeH="0" baseline="0" smtClean="0">
                <a:ln>
                  <a:noFill/>
                </a:ln>
                <a:solidFill>
                  <a:schemeClr val="tx1"/>
                </a:solidFill>
                <a:effectLst/>
                <a:latin typeface="Palatino Linotype" panose="02040502050505030304" pitchFamily="18" charset="0"/>
                <a:ea typeface="HGSMinchoE" charset="-128"/>
                <a:cs typeface="Times New Roman" panose="02020603050405020304" pitchFamily="18" charset="0"/>
              </a:rPr>
            </a:br>
            <a:endParaRPr kumimoji="0" lang="en-US" altLang="ja-JP" sz="1800" b="0" i="0" u="none" strike="noStrike" cap="none" normalizeH="0" baseline="0" smtClean="0">
              <a:ln>
                <a:noFill/>
              </a:ln>
              <a:solidFill>
                <a:schemeClr val="tx1"/>
              </a:solidFill>
              <a:effectLst/>
              <a:latin typeface="Arial" panose="020B0604020202020204" pitchFamily="34" charset="0"/>
            </a:endParaRPr>
          </a:p>
        </p:txBody>
      </p:sp>
      <p:sp>
        <p:nvSpPr>
          <p:cNvPr id="78" name="Left Brace 77"/>
          <p:cNvSpPr>
            <a:spLocks/>
          </p:cNvSpPr>
          <p:nvPr/>
        </p:nvSpPr>
        <p:spPr>
          <a:xfrm rot="10800000">
            <a:off x="9980202" y="850197"/>
            <a:ext cx="457529" cy="2816226"/>
          </a:xfrm>
          <a:prstGeom prst="leftBrace">
            <a:avLst>
              <a:gd name="adj1" fmla="val 42544"/>
              <a:gd name="adj2" fmla="val 51902"/>
            </a:avLst>
          </a:prstGeom>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9" name="Left Brace 78"/>
          <p:cNvSpPr>
            <a:spLocks/>
          </p:cNvSpPr>
          <p:nvPr/>
        </p:nvSpPr>
        <p:spPr>
          <a:xfrm>
            <a:off x="1312397" y="2084854"/>
            <a:ext cx="608002" cy="4185744"/>
          </a:xfrm>
          <a:prstGeom prst="leftBrace">
            <a:avLst>
              <a:gd name="adj1" fmla="val 42544"/>
              <a:gd name="adj2" fmla="val 51268"/>
            </a:avLst>
          </a:prstGeom>
          <a:ln>
            <a:solidFill>
              <a:schemeClr val="accent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0" name="TextBox 79"/>
          <p:cNvSpPr txBox="1"/>
          <p:nvPr/>
        </p:nvSpPr>
        <p:spPr>
          <a:xfrm>
            <a:off x="10535134" y="1901748"/>
            <a:ext cx="1034473" cy="646331"/>
          </a:xfrm>
          <a:prstGeom prst="rect">
            <a:avLst/>
          </a:prstGeom>
          <a:noFill/>
        </p:spPr>
        <p:txBody>
          <a:bodyPr wrap="square" rtlCol="0">
            <a:spAutoFit/>
          </a:bodyPr>
          <a:lstStyle/>
          <a:p>
            <a:pPr algn="ctr"/>
            <a:r>
              <a:rPr lang="en-US" dirty="0" smtClean="0"/>
              <a:t>2 GEN MODEL</a:t>
            </a:r>
            <a:endParaRPr lang="en-US" dirty="0"/>
          </a:p>
        </p:txBody>
      </p:sp>
      <p:sp>
        <p:nvSpPr>
          <p:cNvPr id="81" name="TextBox 80"/>
          <p:cNvSpPr txBox="1"/>
          <p:nvPr/>
        </p:nvSpPr>
        <p:spPr>
          <a:xfrm>
            <a:off x="318119" y="3906506"/>
            <a:ext cx="1034473" cy="646331"/>
          </a:xfrm>
          <a:prstGeom prst="rect">
            <a:avLst/>
          </a:prstGeom>
          <a:noFill/>
        </p:spPr>
        <p:txBody>
          <a:bodyPr wrap="square" rtlCol="0">
            <a:spAutoFit/>
          </a:bodyPr>
          <a:lstStyle/>
          <a:p>
            <a:pPr algn="ctr"/>
            <a:r>
              <a:rPr lang="en-US" dirty="0" smtClean="0"/>
              <a:t>LAUNCHMODEL</a:t>
            </a:r>
            <a:endParaRPr lang="en-US" dirty="0"/>
          </a:p>
        </p:txBody>
      </p:sp>
      <p:pic>
        <p:nvPicPr>
          <p:cNvPr id="82" name="Picture 8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311" y="234181"/>
            <a:ext cx="655320" cy="1603248"/>
          </a:xfrm>
          <a:prstGeom prst="rect">
            <a:avLst/>
          </a:prstGeom>
        </p:spPr>
      </p:pic>
    </p:spTree>
    <p:extLst>
      <p:ext uri="{BB962C8B-B14F-4D97-AF65-F5344CB8AC3E}">
        <p14:creationId xmlns:p14="http://schemas.microsoft.com/office/powerpoint/2010/main" val="29319880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5847" y="160867"/>
            <a:ext cx="11834445" cy="5970865"/>
          </a:xfrm>
          <a:prstGeom prst="rect">
            <a:avLst/>
          </a:prstGeom>
        </p:spPr>
        <p:txBody>
          <a:bodyPr wrap="square">
            <a:spAutoFit/>
          </a:bodyPr>
          <a:lstStyle/>
          <a:p>
            <a:r>
              <a:rPr lang="en-US" sz="3200" dirty="0" smtClean="0"/>
              <a:t>Passamaquoddy Project LAUNCH Evaluation Priorities</a:t>
            </a:r>
          </a:p>
          <a:p>
            <a:endParaRPr lang="en-US" sz="2400" dirty="0"/>
          </a:p>
          <a:p>
            <a:r>
              <a:rPr lang="en-US" sz="2400" dirty="0" smtClean="0"/>
              <a:t>Community Connectedness  / Strengthened Passamaquoddy Tribe</a:t>
            </a:r>
          </a:p>
          <a:p>
            <a:pPr marL="285750" indent="-285750">
              <a:buFont typeface="Arial" panose="020B0604020202020204" pitchFamily="34" charset="0"/>
              <a:buChar char="•"/>
            </a:pPr>
            <a:r>
              <a:rPr lang="en-US" dirty="0" smtClean="0"/>
              <a:t>Impact of LAUNCH Community Activities	</a:t>
            </a:r>
          </a:p>
          <a:p>
            <a:r>
              <a:rPr lang="en-US" dirty="0" smtClean="0"/>
              <a:t>      Evaluation Tools: Community Activities Surveys, Observations and Anecdotes, Project LAUNCH Access Database. </a:t>
            </a:r>
          </a:p>
          <a:p>
            <a:endParaRPr lang="en-US" dirty="0" smtClean="0"/>
          </a:p>
          <a:p>
            <a:r>
              <a:rPr lang="en-US" sz="2400" dirty="0" smtClean="0"/>
              <a:t>Healthy Passamaquoddy Families</a:t>
            </a:r>
          </a:p>
          <a:p>
            <a:pPr marL="342900" indent="-342900">
              <a:buFont typeface="Arial" panose="020B0604020202020204" pitchFamily="34" charset="0"/>
              <a:buChar char="•"/>
            </a:pPr>
            <a:r>
              <a:rPr lang="en-US" dirty="0" smtClean="0"/>
              <a:t>Impact of LAUNCH Direct Services:  </a:t>
            </a:r>
          </a:p>
          <a:p>
            <a:r>
              <a:rPr lang="en-US" dirty="0" smtClean="0"/>
              <a:t>       (1) Home-visiting; (2) Integrated Care; (3) Screening and Assessments; (4) ECCO; (5) Family and </a:t>
            </a:r>
            <a:r>
              <a:rPr lang="en-US" dirty="0" smtClean="0"/>
              <a:t>Parent Strengthening </a:t>
            </a:r>
            <a:endParaRPr lang="en-US" dirty="0" smtClean="0"/>
          </a:p>
          <a:p>
            <a:r>
              <a:rPr lang="en-US" dirty="0" smtClean="0"/>
              <a:t>      Evaluation Tools: Parent Surveys, Provider Surveys, Project LAUNCH Access Database</a:t>
            </a:r>
          </a:p>
          <a:p>
            <a:endParaRPr lang="en-US" dirty="0" smtClean="0"/>
          </a:p>
          <a:p>
            <a:r>
              <a:rPr lang="en-US" sz="2400" dirty="0" smtClean="0"/>
              <a:t>2-Generation / Multi-generation Approach</a:t>
            </a:r>
          </a:p>
          <a:p>
            <a:pPr marL="342900" indent="-342900">
              <a:buFont typeface="Arial" panose="020B0604020202020204" pitchFamily="34" charset="0"/>
              <a:buChar char="•"/>
            </a:pPr>
            <a:r>
              <a:rPr lang="en-US" dirty="0" smtClean="0"/>
              <a:t>Impact of Passamaquoddy Project LAUNCH 2 Gen / Multi Gen Approach</a:t>
            </a:r>
          </a:p>
          <a:p>
            <a:r>
              <a:rPr lang="en-US" dirty="0"/>
              <a:t> </a:t>
            </a:r>
            <a:r>
              <a:rPr lang="en-US" dirty="0" smtClean="0"/>
              <a:t>      (How do LAUNCH direct services, community and educational activities impact Passamaquoddy families and the community?)</a:t>
            </a:r>
          </a:p>
          <a:p>
            <a:r>
              <a:rPr lang="en-US" dirty="0" smtClean="0"/>
              <a:t>        Evaluation Tools: Parent Surveys, Community Activities Survey, Provider Surveys, LAUNCH Staff Surveys, Project LAUNCH Access Database,   </a:t>
            </a:r>
          </a:p>
          <a:p>
            <a:r>
              <a:rPr lang="en-US" dirty="0"/>
              <a:t> </a:t>
            </a:r>
            <a:r>
              <a:rPr lang="en-US" dirty="0" smtClean="0"/>
              <a:t>       Collaboration/Partnership Assessments, Observations, and Anecdotes</a:t>
            </a:r>
          </a:p>
          <a:p>
            <a:endParaRPr lang="en-US" sz="20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94935" y="160867"/>
            <a:ext cx="655320" cy="1603248"/>
          </a:xfrm>
          <a:prstGeom prst="rect">
            <a:avLst/>
          </a:prstGeom>
        </p:spPr>
      </p:pic>
    </p:spTree>
    <p:extLst>
      <p:ext uri="{BB962C8B-B14F-4D97-AF65-F5344CB8AC3E}">
        <p14:creationId xmlns:p14="http://schemas.microsoft.com/office/powerpoint/2010/main" val="297058020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2610301143"/>
              </p:ext>
            </p:extLst>
          </p:nvPr>
        </p:nvGraphicFramePr>
        <p:xfrm>
          <a:off x="378688" y="166264"/>
          <a:ext cx="11369966" cy="6567044"/>
        </p:xfrm>
        <a:graphic>
          <a:graphicData uri="http://schemas.openxmlformats.org/drawingml/2006/table">
            <a:tbl>
              <a:tblPr firstRow="1" firstCol="1" bandRow="1">
                <a:tableStyleId>{5C22544A-7EE6-4342-B048-85BDC9FD1C3A}</a:tableStyleId>
              </a:tblPr>
              <a:tblGrid>
                <a:gridCol w="7412771"/>
                <a:gridCol w="1215026"/>
                <a:gridCol w="1248468"/>
                <a:gridCol w="1493701"/>
              </a:tblGrid>
              <a:tr h="539974">
                <a:tc>
                  <a:txBody>
                    <a:bodyPr/>
                    <a:lstStyle/>
                    <a:p>
                      <a:pPr marL="0" marR="0">
                        <a:spcBef>
                          <a:spcPts val="0"/>
                        </a:spcBef>
                        <a:spcAft>
                          <a:spcPts val="0"/>
                        </a:spcAft>
                        <a:tabLst>
                          <a:tab pos="114300" algn="l"/>
                        </a:tabLst>
                      </a:pPr>
                      <a:r>
                        <a:rPr lang="en-US" sz="1600" dirty="0">
                          <a:effectLst/>
                        </a:rPr>
                        <a:t>Project LAUNCH Community and Family Strengthening Events</a:t>
                      </a:r>
                      <a:endParaRPr lang="en-US" sz="1600" dirty="0">
                        <a:effectLst/>
                        <a:latin typeface="Palatino Linotype" panose="02040502050505030304" pitchFamily="18" charset="0"/>
                        <a:ea typeface="HGSMinchoE"/>
                        <a:cs typeface="Times New Roman" panose="02020603050405020304" pitchFamily="18" charset="0"/>
                      </a:endParaRPr>
                    </a:p>
                  </a:txBody>
                  <a:tcPr marL="48007" marR="48007" marT="0" marB="0" anchor="ctr"/>
                </a:tc>
                <a:tc>
                  <a:txBody>
                    <a:bodyPr/>
                    <a:lstStyle/>
                    <a:p>
                      <a:pPr marL="0" marR="0" algn="ctr">
                        <a:spcBef>
                          <a:spcPts val="0"/>
                        </a:spcBef>
                        <a:spcAft>
                          <a:spcPts val="0"/>
                        </a:spcAft>
                        <a:tabLst>
                          <a:tab pos="114300" algn="l"/>
                        </a:tabLst>
                      </a:pPr>
                      <a:r>
                        <a:rPr lang="en-US" sz="1200" dirty="0">
                          <a:effectLst/>
                        </a:rPr>
                        <a:t>Adults</a:t>
                      </a:r>
                      <a:endParaRPr lang="en-US" sz="1200" dirty="0">
                        <a:effectLst/>
                        <a:latin typeface="Palatino Linotype" panose="02040502050505030304" pitchFamily="18" charset="0"/>
                        <a:ea typeface="HGSMinchoE"/>
                        <a:cs typeface="Times New Roman" panose="02020603050405020304" pitchFamily="18" charset="0"/>
                      </a:endParaRPr>
                    </a:p>
                  </a:txBody>
                  <a:tcPr marL="48007" marR="48007" marT="0" marB="0" anchor="ctr"/>
                </a:tc>
                <a:tc>
                  <a:txBody>
                    <a:bodyPr/>
                    <a:lstStyle/>
                    <a:p>
                      <a:pPr marL="0" marR="0" algn="ctr">
                        <a:spcBef>
                          <a:spcPts val="0"/>
                        </a:spcBef>
                        <a:spcAft>
                          <a:spcPts val="0"/>
                        </a:spcAft>
                        <a:tabLst>
                          <a:tab pos="114300" algn="l"/>
                        </a:tabLst>
                      </a:pPr>
                      <a:r>
                        <a:rPr lang="en-US" sz="1200" dirty="0">
                          <a:effectLst/>
                        </a:rPr>
                        <a:t>Kids</a:t>
                      </a:r>
                      <a:endParaRPr lang="en-US" sz="1200" dirty="0">
                        <a:effectLst/>
                        <a:latin typeface="Palatino Linotype" panose="02040502050505030304" pitchFamily="18" charset="0"/>
                        <a:ea typeface="HGSMinchoE"/>
                        <a:cs typeface="Times New Roman" panose="02020603050405020304" pitchFamily="18" charset="0"/>
                      </a:endParaRPr>
                    </a:p>
                  </a:txBody>
                  <a:tcPr marL="48007" marR="48007" marT="0" marB="0" anchor="ctr"/>
                </a:tc>
                <a:tc>
                  <a:txBody>
                    <a:bodyPr/>
                    <a:lstStyle/>
                    <a:p>
                      <a:pPr marL="0" marR="0" algn="ctr">
                        <a:spcBef>
                          <a:spcPts val="0"/>
                        </a:spcBef>
                        <a:spcAft>
                          <a:spcPts val="0"/>
                        </a:spcAft>
                        <a:tabLst>
                          <a:tab pos="114300" algn="l"/>
                        </a:tabLst>
                      </a:pPr>
                      <a:r>
                        <a:rPr lang="en-US" sz="1200" dirty="0" smtClean="0">
                          <a:effectLst/>
                        </a:rPr>
                        <a:t>Total </a:t>
                      </a:r>
                    </a:p>
                    <a:p>
                      <a:pPr marL="0" marR="0" algn="ctr">
                        <a:spcBef>
                          <a:spcPts val="0"/>
                        </a:spcBef>
                        <a:spcAft>
                          <a:spcPts val="0"/>
                        </a:spcAft>
                        <a:tabLst>
                          <a:tab pos="114300" algn="l"/>
                        </a:tabLst>
                      </a:pPr>
                      <a:r>
                        <a:rPr lang="en-US" sz="1200" dirty="0" smtClean="0">
                          <a:effectLst/>
                        </a:rPr>
                        <a:t>Community</a:t>
                      </a:r>
                      <a:r>
                        <a:rPr lang="en-US" sz="1200" baseline="0" dirty="0" smtClean="0">
                          <a:effectLst/>
                        </a:rPr>
                        <a:t> </a:t>
                      </a:r>
                      <a:r>
                        <a:rPr lang="en-US" sz="1200" dirty="0" smtClean="0">
                          <a:effectLst/>
                        </a:rPr>
                        <a:t>Contacts</a:t>
                      </a:r>
                      <a:endParaRPr lang="en-US" sz="1200" dirty="0">
                        <a:effectLst/>
                        <a:latin typeface="Palatino Linotype" panose="02040502050505030304" pitchFamily="18" charset="0"/>
                        <a:ea typeface="HGSMinchoE"/>
                        <a:cs typeface="Times New Roman" panose="02020603050405020304" pitchFamily="18" charset="0"/>
                      </a:endParaRPr>
                    </a:p>
                  </a:txBody>
                  <a:tcPr marL="48007" marR="48007" marT="0" marB="0" anchor="ctr"/>
                </a:tc>
              </a:tr>
              <a:tr h="206716">
                <a:tc gridSpan="4">
                  <a:txBody>
                    <a:bodyPr/>
                    <a:lstStyle/>
                    <a:p>
                      <a:pPr marL="0" marR="0" algn="l">
                        <a:spcBef>
                          <a:spcPts val="0"/>
                        </a:spcBef>
                        <a:spcAft>
                          <a:spcPts val="0"/>
                        </a:spcAft>
                        <a:tabLst>
                          <a:tab pos="114300" algn="l"/>
                        </a:tabLst>
                      </a:pPr>
                      <a:r>
                        <a:rPr lang="en-US" sz="1200" dirty="0">
                          <a:effectLst/>
                        </a:rPr>
                        <a:t>Quarter 3: 4/1/2016 - 6/30/2016</a:t>
                      </a:r>
                      <a:endParaRPr lang="en-US" sz="1200" dirty="0">
                        <a:effectLst/>
                        <a:latin typeface="Palatino Linotype" panose="02040502050505030304" pitchFamily="18" charset="0"/>
                        <a:ea typeface="HGSMinchoE"/>
                        <a:cs typeface="Times New Roman" panose="02020603050405020304" pitchFamily="18" charset="0"/>
                      </a:endParaRPr>
                    </a:p>
                  </a:txBody>
                  <a:tcPr marL="48007" marR="48007" marT="0" marB="0" anchor="ctr"/>
                </a:tc>
                <a:tc hMerge="1">
                  <a:txBody>
                    <a:bodyPr/>
                    <a:lstStyle/>
                    <a:p>
                      <a:endParaRPr lang="en-US"/>
                    </a:p>
                  </a:txBody>
                  <a:tcPr/>
                </a:tc>
                <a:tc hMerge="1">
                  <a:txBody>
                    <a:bodyPr/>
                    <a:lstStyle/>
                    <a:p>
                      <a:endParaRPr lang="en-US"/>
                    </a:p>
                  </a:txBody>
                  <a:tcPr/>
                </a:tc>
                <a:tc hMerge="1">
                  <a:txBody>
                    <a:bodyPr/>
                    <a:lstStyle/>
                    <a:p>
                      <a:endParaRPr lang="en-US"/>
                    </a:p>
                  </a:txBody>
                  <a:tcPr/>
                </a:tc>
              </a:tr>
              <a:tr h="196871">
                <a:tc>
                  <a:txBody>
                    <a:bodyPr/>
                    <a:lstStyle/>
                    <a:p>
                      <a:pPr marL="0" marR="0">
                        <a:spcBef>
                          <a:spcPts val="0"/>
                        </a:spcBef>
                        <a:spcAft>
                          <a:spcPts val="0"/>
                        </a:spcAft>
                        <a:tabLst>
                          <a:tab pos="114300" algn="l"/>
                        </a:tabLst>
                      </a:pPr>
                      <a:r>
                        <a:rPr lang="en-US" sz="1000" dirty="0">
                          <a:effectLst/>
                        </a:rPr>
                        <a:t>IT: Women’s Circle (April, May, June)</a:t>
                      </a:r>
                      <a:endParaRPr lang="en-US" sz="1000" dirty="0">
                        <a:effectLst/>
                        <a:latin typeface="Palatino Linotype" panose="02040502050505030304" pitchFamily="18" charset="0"/>
                        <a:ea typeface="HGSMinchoE"/>
                        <a:cs typeface="Times New Roman" panose="02020603050405020304" pitchFamily="18" charset="0"/>
                      </a:endParaRPr>
                    </a:p>
                  </a:txBody>
                  <a:tcPr marL="48007" marR="48007" marT="0" marB="0" anchor="b"/>
                </a:tc>
                <a:tc>
                  <a:txBody>
                    <a:bodyPr/>
                    <a:lstStyle/>
                    <a:p>
                      <a:pPr marL="0" marR="0" algn="ctr">
                        <a:spcBef>
                          <a:spcPts val="0"/>
                        </a:spcBef>
                        <a:spcAft>
                          <a:spcPts val="0"/>
                        </a:spcAft>
                        <a:tabLst>
                          <a:tab pos="114300" algn="l"/>
                        </a:tabLst>
                      </a:pPr>
                      <a:r>
                        <a:rPr lang="en-US" sz="1000" dirty="0">
                          <a:effectLst/>
                        </a:rPr>
                        <a:t>146</a:t>
                      </a:r>
                      <a:endParaRPr lang="en-US" sz="1000" dirty="0">
                        <a:effectLst/>
                        <a:latin typeface="Palatino Linotype" panose="02040502050505030304" pitchFamily="18" charset="0"/>
                        <a:ea typeface="HGSMinchoE"/>
                        <a:cs typeface="Times New Roman" panose="02020603050405020304" pitchFamily="18" charset="0"/>
                      </a:endParaRPr>
                    </a:p>
                  </a:txBody>
                  <a:tcPr marL="48007" marR="48007" marT="0" marB="0" anchor="ctr"/>
                </a:tc>
                <a:tc>
                  <a:txBody>
                    <a:bodyPr/>
                    <a:lstStyle/>
                    <a:p>
                      <a:pPr marL="0" marR="0" algn="ctr">
                        <a:spcBef>
                          <a:spcPts val="0"/>
                        </a:spcBef>
                        <a:spcAft>
                          <a:spcPts val="0"/>
                        </a:spcAft>
                        <a:tabLst>
                          <a:tab pos="114300" algn="l"/>
                        </a:tabLst>
                      </a:pPr>
                      <a:r>
                        <a:rPr lang="en-US" sz="1000" dirty="0">
                          <a:effectLst/>
                        </a:rPr>
                        <a:t>6</a:t>
                      </a:r>
                      <a:endParaRPr lang="en-US" sz="1000" dirty="0">
                        <a:effectLst/>
                        <a:latin typeface="Palatino Linotype" panose="02040502050505030304" pitchFamily="18" charset="0"/>
                        <a:ea typeface="HGSMinchoE"/>
                        <a:cs typeface="Times New Roman" panose="02020603050405020304" pitchFamily="18" charset="0"/>
                      </a:endParaRPr>
                    </a:p>
                  </a:txBody>
                  <a:tcPr marL="48007" marR="48007" marT="0" marB="0" anchor="ctr"/>
                </a:tc>
                <a:tc>
                  <a:txBody>
                    <a:bodyPr/>
                    <a:lstStyle/>
                    <a:p>
                      <a:pPr marL="0" marR="0" algn="ctr">
                        <a:spcBef>
                          <a:spcPts val="0"/>
                        </a:spcBef>
                        <a:spcAft>
                          <a:spcPts val="0"/>
                        </a:spcAft>
                        <a:tabLst>
                          <a:tab pos="114300" algn="l"/>
                        </a:tabLst>
                      </a:pPr>
                      <a:r>
                        <a:rPr lang="en-US" sz="1000">
                          <a:effectLst/>
                        </a:rPr>
                        <a:t>152</a:t>
                      </a:r>
                      <a:endParaRPr lang="en-US" sz="1000">
                        <a:effectLst/>
                        <a:latin typeface="Palatino Linotype" panose="02040502050505030304" pitchFamily="18" charset="0"/>
                        <a:ea typeface="HGSMinchoE"/>
                        <a:cs typeface="Times New Roman" panose="02020603050405020304" pitchFamily="18" charset="0"/>
                      </a:endParaRPr>
                    </a:p>
                  </a:txBody>
                  <a:tcPr marL="48007" marR="48007" marT="0" marB="0" anchor="ctr"/>
                </a:tc>
              </a:tr>
              <a:tr h="196871">
                <a:tc>
                  <a:txBody>
                    <a:bodyPr/>
                    <a:lstStyle/>
                    <a:p>
                      <a:pPr marL="0" marR="0">
                        <a:spcBef>
                          <a:spcPts val="0"/>
                        </a:spcBef>
                        <a:spcAft>
                          <a:spcPts val="0"/>
                        </a:spcAft>
                        <a:tabLst>
                          <a:tab pos="114300" algn="l"/>
                        </a:tabLst>
                      </a:pPr>
                      <a:r>
                        <a:rPr lang="en-US" sz="1000" dirty="0">
                          <a:effectLst/>
                        </a:rPr>
                        <a:t>IT: Paint with me (4/20)</a:t>
                      </a:r>
                      <a:endParaRPr lang="en-US" sz="1000" dirty="0">
                        <a:effectLst/>
                        <a:latin typeface="Palatino Linotype" panose="02040502050505030304" pitchFamily="18" charset="0"/>
                        <a:ea typeface="HGSMinchoE"/>
                        <a:cs typeface="Times New Roman" panose="02020603050405020304" pitchFamily="18" charset="0"/>
                      </a:endParaRPr>
                    </a:p>
                  </a:txBody>
                  <a:tcPr marL="48007" marR="48007" marT="0" marB="0" anchor="b"/>
                </a:tc>
                <a:tc>
                  <a:txBody>
                    <a:bodyPr/>
                    <a:lstStyle/>
                    <a:p>
                      <a:pPr marL="0" marR="0" algn="ctr">
                        <a:spcBef>
                          <a:spcPts val="0"/>
                        </a:spcBef>
                        <a:spcAft>
                          <a:spcPts val="0"/>
                        </a:spcAft>
                        <a:tabLst>
                          <a:tab pos="114300" algn="l"/>
                        </a:tabLst>
                      </a:pPr>
                      <a:r>
                        <a:rPr lang="en-US" sz="1000" dirty="0">
                          <a:effectLst/>
                        </a:rPr>
                        <a:t>17</a:t>
                      </a:r>
                      <a:endParaRPr lang="en-US" sz="1000" dirty="0">
                        <a:effectLst/>
                        <a:latin typeface="Palatino Linotype" panose="02040502050505030304" pitchFamily="18" charset="0"/>
                        <a:ea typeface="HGSMinchoE"/>
                        <a:cs typeface="Times New Roman" panose="02020603050405020304" pitchFamily="18" charset="0"/>
                      </a:endParaRPr>
                    </a:p>
                  </a:txBody>
                  <a:tcPr marL="48007" marR="48007" marT="0" marB="0" anchor="ctr"/>
                </a:tc>
                <a:tc>
                  <a:txBody>
                    <a:bodyPr/>
                    <a:lstStyle/>
                    <a:p>
                      <a:pPr marL="0" marR="0" algn="ctr">
                        <a:spcBef>
                          <a:spcPts val="0"/>
                        </a:spcBef>
                        <a:spcAft>
                          <a:spcPts val="0"/>
                        </a:spcAft>
                        <a:tabLst>
                          <a:tab pos="114300" algn="l"/>
                        </a:tabLst>
                      </a:pPr>
                      <a:r>
                        <a:rPr lang="en-US" sz="1000" dirty="0">
                          <a:effectLst/>
                        </a:rPr>
                        <a:t>31</a:t>
                      </a:r>
                      <a:endParaRPr lang="en-US" sz="1000" dirty="0">
                        <a:effectLst/>
                        <a:latin typeface="Palatino Linotype" panose="02040502050505030304" pitchFamily="18" charset="0"/>
                        <a:ea typeface="HGSMinchoE"/>
                        <a:cs typeface="Times New Roman" panose="02020603050405020304" pitchFamily="18" charset="0"/>
                      </a:endParaRPr>
                    </a:p>
                  </a:txBody>
                  <a:tcPr marL="48007" marR="48007" marT="0" marB="0" anchor="ctr"/>
                </a:tc>
                <a:tc>
                  <a:txBody>
                    <a:bodyPr/>
                    <a:lstStyle/>
                    <a:p>
                      <a:pPr marL="0" marR="0" algn="ctr">
                        <a:spcBef>
                          <a:spcPts val="0"/>
                        </a:spcBef>
                        <a:spcAft>
                          <a:spcPts val="0"/>
                        </a:spcAft>
                        <a:tabLst>
                          <a:tab pos="114300" algn="l"/>
                        </a:tabLst>
                      </a:pPr>
                      <a:r>
                        <a:rPr lang="en-US" sz="1000">
                          <a:effectLst/>
                        </a:rPr>
                        <a:t>48</a:t>
                      </a:r>
                      <a:endParaRPr lang="en-US" sz="1000">
                        <a:effectLst/>
                        <a:latin typeface="Palatino Linotype" panose="02040502050505030304" pitchFamily="18" charset="0"/>
                        <a:ea typeface="HGSMinchoE"/>
                        <a:cs typeface="Times New Roman" panose="02020603050405020304" pitchFamily="18" charset="0"/>
                      </a:endParaRPr>
                    </a:p>
                  </a:txBody>
                  <a:tcPr marL="48007" marR="48007" marT="0" marB="0" anchor="ctr"/>
                </a:tc>
              </a:tr>
              <a:tr h="196871">
                <a:tc>
                  <a:txBody>
                    <a:bodyPr/>
                    <a:lstStyle/>
                    <a:p>
                      <a:pPr marL="0" marR="0">
                        <a:spcBef>
                          <a:spcPts val="0"/>
                        </a:spcBef>
                        <a:spcAft>
                          <a:spcPts val="0"/>
                        </a:spcAft>
                        <a:tabLst>
                          <a:tab pos="114300" algn="l"/>
                        </a:tabLst>
                      </a:pPr>
                      <a:r>
                        <a:rPr lang="en-US" sz="1000" dirty="0">
                          <a:effectLst/>
                        </a:rPr>
                        <a:t>IT: Round Table discussion rec. center (5/11)</a:t>
                      </a:r>
                      <a:endParaRPr lang="en-US" sz="1000" dirty="0">
                        <a:effectLst/>
                        <a:latin typeface="Palatino Linotype" panose="02040502050505030304" pitchFamily="18" charset="0"/>
                        <a:ea typeface="HGSMinchoE"/>
                        <a:cs typeface="Times New Roman" panose="02020603050405020304" pitchFamily="18" charset="0"/>
                      </a:endParaRPr>
                    </a:p>
                  </a:txBody>
                  <a:tcPr marL="48007" marR="48007" marT="0" marB="0" anchor="b"/>
                </a:tc>
                <a:tc>
                  <a:txBody>
                    <a:bodyPr/>
                    <a:lstStyle/>
                    <a:p>
                      <a:pPr marL="0" marR="0" algn="ctr">
                        <a:spcBef>
                          <a:spcPts val="0"/>
                        </a:spcBef>
                        <a:spcAft>
                          <a:spcPts val="0"/>
                        </a:spcAft>
                        <a:tabLst>
                          <a:tab pos="114300" algn="l"/>
                        </a:tabLst>
                      </a:pPr>
                      <a:r>
                        <a:rPr lang="en-US" sz="1000">
                          <a:effectLst/>
                        </a:rPr>
                        <a:t>20</a:t>
                      </a:r>
                      <a:endParaRPr lang="en-US" sz="1000">
                        <a:effectLst/>
                        <a:latin typeface="Palatino Linotype" panose="02040502050505030304" pitchFamily="18" charset="0"/>
                        <a:ea typeface="HGSMinchoE"/>
                        <a:cs typeface="Times New Roman" panose="02020603050405020304" pitchFamily="18" charset="0"/>
                      </a:endParaRPr>
                    </a:p>
                  </a:txBody>
                  <a:tcPr marL="48007" marR="48007" marT="0" marB="0" anchor="ctr"/>
                </a:tc>
                <a:tc>
                  <a:txBody>
                    <a:bodyPr/>
                    <a:lstStyle/>
                    <a:p>
                      <a:pPr marL="0" marR="0" algn="ctr">
                        <a:spcBef>
                          <a:spcPts val="0"/>
                        </a:spcBef>
                        <a:spcAft>
                          <a:spcPts val="0"/>
                        </a:spcAft>
                        <a:tabLst>
                          <a:tab pos="114300" algn="l"/>
                        </a:tabLst>
                      </a:pPr>
                      <a:r>
                        <a:rPr lang="en-US" sz="1000" dirty="0">
                          <a:effectLst/>
                        </a:rPr>
                        <a:t>0</a:t>
                      </a:r>
                      <a:endParaRPr lang="en-US" sz="1000" dirty="0">
                        <a:effectLst/>
                        <a:latin typeface="Palatino Linotype" panose="02040502050505030304" pitchFamily="18" charset="0"/>
                        <a:ea typeface="HGSMinchoE"/>
                        <a:cs typeface="Times New Roman" panose="02020603050405020304" pitchFamily="18" charset="0"/>
                      </a:endParaRPr>
                    </a:p>
                  </a:txBody>
                  <a:tcPr marL="48007" marR="48007" marT="0" marB="0" anchor="ctr"/>
                </a:tc>
                <a:tc>
                  <a:txBody>
                    <a:bodyPr/>
                    <a:lstStyle/>
                    <a:p>
                      <a:pPr marL="0" marR="0" algn="ctr">
                        <a:spcBef>
                          <a:spcPts val="0"/>
                        </a:spcBef>
                        <a:spcAft>
                          <a:spcPts val="0"/>
                        </a:spcAft>
                        <a:tabLst>
                          <a:tab pos="114300" algn="l"/>
                        </a:tabLst>
                      </a:pPr>
                      <a:r>
                        <a:rPr lang="en-US" sz="1000">
                          <a:effectLst/>
                        </a:rPr>
                        <a:t>20</a:t>
                      </a:r>
                      <a:endParaRPr lang="en-US" sz="1000">
                        <a:effectLst/>
                        <a:latin typeface="Palatino Linotype" panose="02040502050505030304" pitchFamily="18" charset="0"/>
                        <a:ea typeface="HGSMinchoE"/>
                        <a:cs typeface="Times New Roman" panose="02020603050405020304" pitchFamily="18" charset="0"/>
                      </a:endParaRPr>
                    </a:p>
                  </a:txBody>
                  <a:tcPr marL="48007" marR="48007" marT="0" marB="0" anchor="ctr"/>
                </a:tc>
              </a:tr>
              <a:tr h="196871">
                <a:tc>
                  <a:txBody>
                    <a:bodyPr/>
                    <a:lstStyle/>
                    <a:p>
                      <a:pPr marL="0" marR="0">
                        <a:spcBef>
                          <a:spcPts val="0"/>
                        </a:spcBef>
                        <a:spcAft>
                          <a:spcPts val="0"/>
                        </a:spcAft>
                        <a:tabLst>
                          <a:tab pos="114300" algn="l"/>
                        </a:tabLst>
                      </a:pPr>
                      <a:r>
                        <a:rPr lang="en-US" sz="1000" dirty="0">
                          <a:effectLst/>
                        </a:rPr>
                        <a:t>PP: Women’s Circle (April, May, June)</a:t>
                      </a:r>
                      <a:endParaRPr lang="en-US" sz="1000" dirty="0">
                        <a:effectLst/>
                        <a:latin typeface="Palatino Linotype" panose="02040502050505030304" pitchFamily="18" charset="0"/>
                        <a:ea typeface="HGSMinchoE"/>
                        <a:cs typeface="Times New Roman" panose="02020603050405020304" pitchFamily="18" charset="0"/>
                      </a:endParaRPr>
                    </a:p>
                  </a:txBody>
                  <a:tcPr marL="48007" marR="48007" marT="0" marB="0" anchor="b"/>
                </a:tc>
                <a:tc>
                  <a:txBody>
                    <a:bodyPr/>
                    <a:lstStyle/>
                    <a:p>
                      <a:pPr marL="0" marR="0" algn="ctr">
                        <a:spcBef>
                          <a:spcPts val="0"/>
                        </a:spcBef>
                        <a:spcAft>
                          <a:spcPts val="0"/>
                        </a:spcAft>
                        <a:tabLst>
                          <a:tab pos="114300" algn="l"/>
                        </a:tabLst>
                      </a:pPr>
                      <a:r>
                        <a:rPr lang="en-US" sz="1000">
                          <a:effectLst/>
                        </a:rPr>
                        <a:t>104</a:t>
                      </a:r>
                      <a:endParaRPr lang="en-US" sz="1000">
                        <a:effectLst/>
                        <a:latin typeface="Palatino Linotype" panose="02040502050505030304" pitchFamily="18" charset="0"/>
                        <a:ea typeface="HGSMinchoE"/>
                        <a:cs typeface="Times New Roman" panose="02020603050405020304" pitchFamily="18" charset="0"/>
                      </a:endParaRPr>
                    </a:p>
                  </a:txBody>
                  <a:tcPr marL="48007" marR="48007" marT="0" marB="0" anchor="ctr"/>
                </a:tc>
                <a:tc>
                  <a:txBody>
                    <a:bodyPr/>
                    <a:lstStyle/>
                    <a:p>
                      <a:pPr marL="0" marR="0" algn="ctr">
                        <a:spcBef>
                          <a:spcPts val="0"/>
                        </a:spcBef>
                        <a:spcAft>
                          <a:spcPts val="0"/>
                        </a:spcAft>
                        <a:tabLst>
                          <a:tab pos="114300" algn="l"/>
                        </a:tabLst>
                      </a:pPr>
                      <a:r>
                        <a:rPr lang="en-US" sz="1000" dirty="0">
                          <a:effectLst/>
                        </a:rPr>
                        <a:t>5</a:t>
                      </a:r>
                      <a:endParaRPr lang="en-US" sz="1000" dirty="0">
                        <a:effectLst/>
                        <a:latin typeface="Palatino Linotype" panose="02040502050505030304" pitchFamily="18" charset="0"/>
                        <a:ea typeface="HGSMinchoE"/>
                        <a:cs typeface="Times New Roman" panose="02020603050405020304" pitchFamily="18" charset="0"/>
                      </a:endParaRPr>
                    </a:p>
                  </a:txBody>
                  <a:tcPr marL="48007" marR="48007" marT="0" marB="0" anchor="ctr"/>
                </a:tc>
                <a:tc>
                  <a:txBody>
                    <a:bodyPr/>
                    <a:lstStyle/>
                    <a:p>
                      <a:pPr marL="0" marR="0" algn="ctr">
                        <a:spcBef>
                          <a:spcPts val="0"/>
                        </a:spcBef>
                        <a:spcAft>
                          <a:spcPts val="0"/>
                        </a:spcAft>
                        <a:tabLst>
                          <a:tab pos="114300" algn="l"/>
                        </a:tabLst>
                      </a:pPr>
                      <a:r>
                        <a:rPr lang="en-US" sz="1000">
                          <a:effectLst/>
                        </a:rPr>
                        <a:t>109</a:t>
                      </a:r>
                      <a:endParaRPr lang="en-US" sz="1000">
                        <a:effectLst/>
                        <a:latin typeface="Palatino Linotype" panose="02040502050505030304" pitchFamily="18" charset="0"/>
                        <a:ea typeface="HGSMinchoE"/>
                        <a:cs typeface="Times New Roman" panose="02020603050405020304" pitchFamily="18" charset="0"/>
                      </a:endParaRPr>
                    </a:p>
                  </a:txBody>
                  <a:tcPr marL="48007" marR="48007" marT="0" marB="0" anchor="ctr"/>
                </a:tc>
              </a:tr>
              <a:tr h="196871">
                <a:tc>
                  <a:txBody>
                    <a:bodyPr/>
                    <a:lstStyle/>
                    <a:p>
                      <a:pPr marL="0" marR="0">
                        <a:spcBef>
                          <a:spcPts val="0"/>
                        </a:spcBef>
                        <a:spcAft>
                          <a:spcPts val="0"/>
                        </a:spcAft>
                        <a:tabLst>
                          <a:tab pos="114300" algn="l"/>
                        </a:tabLst>
                      </a:pPr>
                      <a:r>
                        <a:rPr lang="en-US" sz="1000" dirty="0">
                          <a:effectLst/>
                        </a:rPr>
                        <a:t>PP: Family Fun Day (4-18-16)</a:t>
                      </a:r>
                      <a:endParaRPr lang="en-US" sz="1000" dirty="0">
                        <a:effectLst/>
                        <a:latin typeface="Palatino Linotype" panose="02040502050505030304" pitchFamily="18" charset="0"/>
                        <a:ea typeface="HGSMinchoE"/>
                        <a:cs typeface="Times New Roman" panose="02020603050405020304" pitchFamily="18" charset="0"/>
                      </a:endParaRPr>
                    </a:p>
                  </a:txBody>
                  <a:tcPr marL="48007" marR="48007" marT="0" marB="0" anchor="ctr"/>
                </a:tc>
                <a:tc>
                  <a:txBody>
                    <a:bodyPr/>
                    <a:lstStyle/>
                    <a:p>
                      <a:pPr marL="0" marR="0" algn="ctr">
                        <a:spcBef>
                          <a:spcPts val="0"/>
                        </a:spcBef>
                        <a:spcAft>
                          <a:spcPts val="0"/>
                        </a:spcAft>
                        <a:tabLst>
                          <a:tab pos="114300" algn="l"/>
                        </a:tabLst>
                      </a:pPr>
                      <a:r>
                        <a:rPr lang="en-US" sz="1000">
                          <a:effectLst/>
                        </a:rPr>
                        <a:t>85</a:t>
                      </a:r>
                      <a:endParaRPr lang="en-US" sz="1000">
                        <a:effectLst/>
                        <a:latin typeface="Palatino Linotype" panose="02040502050505030304" pitchFamily="18" charset="0"/>
                        <a:ea typeface="HGSMinchoE"/>
                        <a:cs typeface="Times New Roman" panose="02020603050405020304" pitchFamily="18" charset="0"/>
                      </a:endParaRPr>
                    </a:p>
                  </a:txBody>
                  <a:tcPr marL="48007" marR="48007" marT="0" marB="0" anchor="ctr"/>
                </a:tc>
                <a:tc>
                  <a:txBody>
                    <a:bodyPr/>
                    <a:lstStyle/>
                    <a:p>
                      <a:pPr marL="0" marR="0" algn="ctr">
                        <a:spcBef>
                          <a:spcPts val="0"/>
                        </a:spcBef>
                        <a:spcAft>
                          <a:spcPts val="0"/>
                        </a:spcAft>
                        <a:tabLst>
                          <a:tab pos="114300" algn="l"/>
                        </a:tabLst>
                      </a:pPr>
                      <a:r>
                        <a:rPr lang="en-US" sz="1000" dirty="0">
                          <a:effectLst/>
                        </a:rPr>
                        <a:t>138</a:t>
                      </a:r>
                      <a:endParaRPr lang="en-US" sz="1000" dirty="0">
                        <a:effectLst/>
                        <a:latin typeface="Palatino Linotype" panose="02040502050505030304" pitchFamily="18" charset="0"/>
                        <a:ea typeface="HGSMinchoE"/>
                        <a:cs typeface="Times New Roman" panose="02020603050405020304" pitchFamily="18" charset="0"/>
                      </a:endParaRPr>
                    </a:p>
                  </a:txBody>
                  <a:tcPr marL="48007" marR="48007" marT="0" marB="0" anchor="ctr"/>
                </a:tc>
                <a:tc>
                  <a:txBody>
                    <a:bodyPr/>
                    <a:lstStyle/>
                    <a:p>
                      <a:pPr marL="0" marR="0" algn="ctr">
                        <a:spcBef>
                          <a:spcPts val="0"/>
                        </a:spcBef>
                        <a:spcAft>
                          <a:spcPts val="0"/>
                        </a:spcAft>
                        <a:tabLst>
                          <a:tab pos="114300" algn="l"/>
                        </a:tabLst>
                      </a:pPr>
                      <a:r>
                        <a:rPr lang="en-US" sz="1000">
                          <a:effectLst/>
                        </a:rPr>
                        <a:t>223</a:t>
                      </a:r>
                      <a:endParaRPr lang="en-US" sz="1000">
                        <a:effectLst/>
                        <a:latin typeface="Palatino Linotype" panose="02040502050505030304" pitchFamily="18" charset="0"/>
                        <a:ea typeface="HGSMinchoE"/>
                        <a:cs typeface="Times New Roman" panose="02020603050405020304" pitchFamily="18" charset="0"/>
                      </a:endParaRPr>
                    </a:p>
                  </a:txBody>
                  <a:tcPr marL="48007" marR="48007" marT="0" marB="0" anchor="ctr"/>
                </a:tc>
              </a:tr>
              <a:tr h="196871">
                <a:tc>
                  <a:txBody>
                    <a:bodyPr/>
                    <a:lstStyle/>
                    <a:p>
                      <a:pPr marL="0" marR="0">
                        <a:spcBef>
                          <a:spcPts val="0"/>
                        </a:spcBef>
                        <a:spcAft>
                          <a:spcPts val="0"/>
                        </a:spcAft>
                        <a:tabLst>
                          <a:tab pos="114300" algn="l"/>
                        </a:tabLst>
                      </a:pPr>
                      <a:r>
                        <a:rPr lang="en-US" sz="1000" dirty="0">
                          <a:effectLst/>
                        </a:rPr>
                        <a:t>PP: Paint with Me (4-20-16)</a:t>
                      </a:r>
                      <a:endParaRPr lang="en-US" sz="1000" dirty="0">
                        <a:effectLst/>
                        <a:latin typeface="Palatino Linotype" panose="02040502050505030304" pitchFamily="18" charset="0"/>
                        <a:ea typeface="HGSMinchoE"/>
                        <a:cs typeface="Times New Roman" panose="02020603050405020304" pitchFamily="18" charset="0"/>
                      </a:endParaRPr>
                    </a:p>
                  </a:txBody>
                  <a:tcPr marL="48007" marR="48007" marT="0" marB="0" anchor="ctr"/>
                </a:tc>
                <a:tc>
                  <a:txBody>
                    <a:bodyPr/>
                    <a:lstStyle/>
                    <a:p>
                      <a:pPr marL="0" marR="0" algn="ctr">
                        <a:spcBef>
                          <a:spcPts val="0"/>
                        </a:spcBef>
                        <a:spcAft>
                          <a:spcPts val="0"/>
                        </a:spcAft>
                        <a:tabLst>
                          <a:tab pos="114300" algn="l"/>
                        </a:tabLst>
                      </a:pPr>
                      <a:r>
                        <a:rPr lang="en-US" sz="1000">
                          <a:effectLst/>
                        </a:rPr>
                        <a:t>13</a:t>
                      </a:r>
                      <a:endParaRPr lang="en-US" sz="1000">
                        <a:effectLst/>
                        <a:latin typeface="Palatino Linotype" panose="02040502050505030304" pitchFamily="18" charset="0"/>
                        <a:ea typeface="HGSMinchoE"/>
                        <a:cs typeface="Times New Roman" panose="02020603050405020304" pitchFamily="18" charset="0"/>
                      </a:endParaRPr>
                    </a:p>
                  </a:txBody>
                  <a:tcPr marL="48007" marR="48007" marT="0" marB="0" anchor="ctr"/>
                </a:tc>
                <a:tc>
                  <a:txBody>
                    <a:bodyPr/>
                    <a:lstStyle/>
                    <a:p>
                      <a:pPr marL="0" marR="0" algn="ctr">
                        <a:spcBef>
                          <a:spcPts val="0"/>
                        </a:spcBef>
                        <a:spcAft>
                          <a:spcPts val="0"/>
                        </a:spcAft>
                        <a:tabLst>
                          <a:tab pos="114300" algn="l"/>
                        </a:tabLst>
                      </a:pPr>
                      <a:r>
                        <a:rPr lang="en-US" sz="1000" dirty="0">
                          <a:effectLst/>
                        </a:rPr>
                        <a:t>27</a:t>
                      </a:r>
                      <a:endParaRPr lang="en-US" sz="1000" dirty="0">
                        <a:effectLst/>
                        <a:latin typeface="Palatino Linotype" panose="02040502050505030304" pitchFamily="18" charset="0"/>
                        <a:ea typeface="HGSMinchoE"/>
                        <a:cs typeface="Times New Roman" panose="02020603050405020304" pitchFamily="18" charset="0"/>
                      </a:endParaRPr>
                    </a:p>
                  </a:txBody>
                  <a:tcPr marL="48007" marR="48007" marT="0" marB="0" anchor="ctr"/>
                </a:tc>
                <a:tc>
                  <a:txBody>
                    <a:bodyPr/>
                    <a:lstStyle/>
                    <a:p>
                      <a:pPr marL="0" marR="0" algn="ctr">
                        <a:spcBef>
                          <a:spcPts val="0"/>
                        </a:spcBef>
                        <a:spcAft>
                          <a:spcPts val="0"/>
                        </a:spcAft>
                        <a:tabLst>
                          <a:tab pos="114300" algn="l"/>
                        </a:tabLst>
                      </a:pPr>
                      <a:r>
                        <a:rPr lang="en-US" sz="1000">
                          <a:effectLst/>
                        </a:rPr>
                        <a:t>40</a:t>
                      </a:r>
                      <a:endParaRPr lang="en-US" sz="1000">
                        <a:effectLst/>
                        <a:latin typeface="Palatino Linotype" panose="02040502050505030304" pitchFamily="18" charset="0"/>
                        <a:ea typeface="HGSMinchoE"/>
                        <a:cs typeface="Times New Roman" panose="02020603050405020304" pitchFamily="18" charset="0"/>
                      </a:endParaRPr>
                    </a:p>
                  </a:txBody>
                  <a:tcPr marL="48007" marR="48007" marT="0" marB="0" anchor="ctr"/>
                </a:tc>
              </a:tr>
              <a:tr h="196871">
                <a:tc>
                  <a:txBody>
                    <a:bodyPr/>
                    <a:lstStyle/>
                    <a:p>
                      <a:pPr marL="0" marR="0">
                        <a:spcBef>
                          <a:spcPts val="0"/>
                        </a:spcBef>
                        <a:spcAft>
                          <a:spcPts val="0"/>
                        </a:spcAft>
                        <a:tabLst>
                          <a:tab pos="114300" algn="l"/>
                        </a:tabLst>
                      </a:pPr>
                      <a:r>
                        <a:rPr lang="en-US" sz="1000" dirty="0">
                          <a:effectLst/>
                        </a:rPr>
                        <a:t>PP: Youth Mental Health First Aid (5-9-16)</a:t>
                      </a:r>
                      <a:endParaRPr lang="en-US" sz="1000" dirty="0">
                        <a:effectLst/>
                        <a:latin typeface="Palatino Linotype" panose="02040502050505030304" pitchFamily="18" charset="0"/>
                        <a:ea typeface="HGSMinchoE"/>
                        <a:cs typeface="Times New Roman" panose="02020603050405020304" pitchFamily="18" charset="0"/>
                      </a:endParaRPr>
                    </a:p>
                  </a:txBody>
                  <a:tcPr marL="48007" marR="48007" marT="0" marB="0" anchor="ctr"/>
                </a:tc>
                <a:tc>
                  <a:txBody>
                    <a:bodyPr/>
                    <a:lstStyle/>
                    <a:p>
                      <a:pPr marL="0" marR="0" algn="ctr">
                        <a:spcBef>
                          <a:spcPts val="0"/>
                        </a:spcBef>
                        <a:spcAft>
                          <a:spcPts val="0"/>
                        </a:spcAft>
                        <a:tabLst>
                          <a:tab pos="114300" algn="l"/>
                        </a:tabLst>
                      </a:pPr>
                      <a:r>
                        <a:rPr lang="en-US" sz="1000">
                          <a:effectLst/>
                        </a:rPr>
                        <a:t>10</a:t>
                      </a:r>
                      <a:endParaRPr lang="en-US" sz="1000">
                        <a:effectLst/>
                        <a:latin typeface="Palatino Linotype" panose="02040502050505030304" pitchFamily="18" charset="0"/>
                        <a:ea typeface="HGSMinchoE"/>
                        <a:cs typeface="Times New Roman" panose="02020603050405020304" pitchFamily="18" charset="0"/>
                      </a:endParaRPr>
                    </a:p>
                  </a:txBody>
                  <a:tcPr marL="48007" marR="48007" marT="0" marB="0" anchor="ctr"/>
                </a:tc>
                <a:tc>
                  <a:txBody>
                    <a:bodyPr/>
                    <a:lstStyle/>
                    <a:p>
                      <a:pPr marL="0" marR="0" algn="ctr">
                        <a:spcBef>
                          <a:spcPts val="0"/>
                        </a:spcBef>
                        <a:spcAft>
                          <a:spcPts val="0"/>
                        </a:spcAft>
                        <a:tabLst>
                          <a:tab pos="114300" algn="l"/>
                        </a:tabLst>
                      </a:pPr>
                      <a:r>
                        <a:rPr lang="en-US" sz="1000" dirty="0">
                          <a:effectLst/>
                        </a:rPr>
                        <a:t>1</a:t>
                      </a:r>
                      <a:endParaRPr lang="en-US" sz="1000" dirty="0">
                        <a:effectLst/>
                        <a:latin typeface="Palatino Linotype" panose="02040502050505030304" pitchFamily="18" charset="0"/>
                        <a:ea typeface="HGSMinchoE"/>
                        <a:cs typeface="Times New Roman" panose="02020603050405020304" pitchFamily="18" charset="0"/>
                      </a:endParaRPr>
                    </a:p>
                  </a:txBody>
                  <a:tcPr marL="48007" marR="48007" marT="0" marB="0" anchor="ctr"/>
                </a:tc>
                <a:tc>
                  <a:txBody>
                    <a:bodyPr/>
                    <a:lstStyle/>
                    <a:p>
                      <a:pPr marL="0" marR="0" algn="ctr">
                        <a:spcBef>
                          <a:spcPts val="0"/>
                        </a:spcBef>
                        <a:spcAft>
                          <a:spcPts val="0"/>
                        </a:spcAft>
                        <a:tabLst>
                          <a:tab pos="114300" algn="l"/>
                        </a:tabLst>
                      </a:pPr>
                      <a:r>
                        <a:rPr lang="en-US" sz="1000" dirty="0">
                          <a:effectLst/>
                        </a:rPr>
                        <a:t>11</a:t>
                      </a:r>
                      <a:endParaRPr lang="en-US" sz="1000" dirty="0">
                        <a:effectLst/>
                        <a:latin typeface="Palatino Linotype" panose="02040502050505030304" pitchFamily="18" charset="0"/>
                        <a:ea typeface="HGSMinchoE"/>
                        <a:cs typeface="Times New Roman" panose="02020603050405020304" pitchFamily="18" charset="0"/>
                      </a:endParaRPr>
                    </a:p>
                  </a:txBody>
                  <a:tcPr marL="48007" marR="48007" marT="0" marB="0" anchor="ctr"/>
                </a:tc>
              </a:tr>
              <a:tr h="196871">
                <a:tc>
                  <a:txBody>
                    <a:bodyPr/>
                    <a:lstStyle/>
                    <a:p>
                      <a:pPr marL="0" marR="0">
                        <a:spcBef>
                          <a:spcPts val="0"/>
                        </a:spcBef>
                        <a:spcAft>
                          <a:spcPts val="0"/>
                        </a:spcAft>
                        <a:tabLst>
                          <a:tab pos="114300" algn="l"/>
                        </a:tabLst>
                      </a:pPr>
                      <a:r>
                        <a:rPr lang="en-US" sz="1000" dirty="0">
                          <a:effectLst/>
                        </a:rPr>
                        <a:t>PP: Indian Taco Game Night (5-20-16)</a:t>
                      </a:r>
                      <a:endParaRPr lang="en-US" sz="1000" dirty="0">
                        <a:effectLst/>
                        <a:latin typeface="Palatino Linotype" panose="02040502050505030304" pitchFamily="18" charset="0"/>
                        <a:ea typeface="HGSMinchoE"/>
                        <a:cs typeface="Times New Roman" panose="02020603050405020304" pitchFamily="18" charset="0"/>
                      </a:endParaRPr>
                    </a:p>
                  </a:txBody>
                  <a:tcPr marL="48007" marR="48007" marT="0" marB="0" anchor="ctr"/>
                </a:tc>
                <a:tc>
                  <a:txBody>
                    <a:bodyPr/>
                    <a:lstStyle/>
                    <a:p>
                      <a:pPr marL="0" marR="0" algn="ctr">
                        <a:spcBef>
                          <a:spcPts val="0"/>
                        </a:spcBef>
                        <a:spcAft>
                          <a:spcPts val="0"/>
                        </a:spcAft>
                        <a:tabLst>
                          <a:tab pos="114300" algn="l"/>
                        </a:tabLst>
                      </a:pPr>
                      <a:r>
                        <a:rPr lang="en-US" sz="1000">
                          <a:effectLst/>
                        </a:rPr>
                        <a:t>50</a:t>
                      </a:r>
                      <a:endParaRPr lang="en-US" sz="1000">
                        <a:effectLst/>
                        <a:latin typeface="Palatino Linotype" panose="02040502050505030304" pitchFamily="18" charset="0"/>
                        <a:ea typeface="HGSMinchoE"/>
                        <a:cs typeface="Times New Roman" panose="02020603050405020304" pitchFamily="18" charset="0"/>
                      </a:endParaRPr>
                    </a:p>
                  </a:txBody>
                  <a:tcPr marL="48007" marR="48007" marT="0" marB="0" anchor="ctr"/>
                </a:tc>
                <a:tc>
                  <a:txBody>
                    <a:bodyPr/>
                    <a:lstStyle/>
                    <a:p>
                      <a:pPr marL="0" marR="0" algn="ctr">
                        <a:spcBef>
                          <a:spcPts val="0"/>
                        </a:spcBef>
                        <a:spcAft>
                          <a:spcPts val="0"/>
                        </a:spcAft>
                        <a:tabLst>
                          <a:tab pos="114300" algn="l"/>
                        </a:tabLst>
                      </a:pPr>
                      <a:r>
                        <a:rPr lang="en-US" sz="1000">
                          <a:effectLst/>
                        </a:rPr>
                        <a:t>49</a:t>
                      </a:r>
                      <a:endParaRPr lang="en-US" sz="1000">
                        <a:effectLst/>
                        <a:latin typeface="Palatino Linotype" panose="02040502050505030304" pitchFamily="18" charset="0"/>
                        <a:ea typeface="HGSMinchoE"/>
                        <a:cs typeface="Times New Roman" panose="02020603050405020304" pitchFamily="18" charset="0"/>
                      </a:endParaRPr>
                    </a:p>
                  </a:txBody>
                  <a:tcPr marL="48007" marR="48007" marT="0" marB="0" anchor="ctr"/>
                </a:tc>
                <a:tc>
                  <a:txBody>
                    <a:bodyPr/>
                    <a:lstStyle/>
                    <a:p>
                      <a:pPr marL="0" marR="0" algn="ctr">
                        <a:spcBef>
                          <a:spcPts val="0"/>
                        </a:spcBef>
                        <a:spcAft>
                          <a:spcPts val="0"/>
                        </a:spcAft>
                        <a:tabLst>
                          <a:tab pos="114300" algn="l"/>
                        </a:tabLst>
                      </a:pPr>
                      <a:r>
                        <a:rPr lang="en-US" sz="1000" dirty="0">
                          <a:effectLst/>
                        </a:rPr>
                        <a:t>99</a:t>
                      </a:r>
                      <a:endParaRPr lang="en-US" sz="1000" dirty="0">
                        <a:effectLst/>
                        <a:latin typeface="Palatino Linotype" panose="02040502050505030304" pitchFamily="18" charset="0"/>
                        <a:ea typeface="HGSMinchoE"/>
                        <a:cs typeface="Times New Roman" panose="02020603050405020304" pitchFamily="18" charset="0"/>
                      </a:endParaRPr>
                    </a:p>
                  </a:txBody>
                  <a:tcPr marL="48007" marR="48007" marT="0" marB="0" anchor="ctr"/>
                </a:tc>
              </a:tr>
              <a:tr h="179991">
                <a:tc>
                  <a:txBody>
                    <a:bodyPr/>
                    <a:lstStyle/>
                    <a:p>
                      <a:pPr marL="0" marR="0">
                        <a:spcBef>
                          <a:spcPts val="0"/>
                        </a:spcBef>
                        <a:spcAft>
                          <a:spcPts val="0"/>
                        </a:spcAft>
                        <a:tabLst>
                          <a:tab pos="114300" algn="l"/>
                        </a:tabLst>
                      </a:pPr>
                      <a:r>
                        <a:rPr lang="en-US" sz="1000" dirty="0">
                          <a:effectLst/>
                        </a:rPr>
                        <a:t>PP: Dads group</a:t>
                      </a:r>
                      <a:endParaRPr lang="en-US" sz="1000" dirty="0">
                        <a:effectLst/>
                        <a:latin typeface="Palatino Linotype" panose="02040502050505030304" pitchFamily="18" charset="0"/>
                        <a:ea typeface="HGSMinchoE"/>
                        <a:cs typeface="Times New Roman" panose="02020603050405020304" pitchFamily="18" charset="0"/>
                      </a:endParaRPr>
                    </a:p>
                  </a:txBody>
                  <a:tcPr marL="48007" marR="48007" marT="0" marB="0" anchor="ctr"/>
                </a:tc>
                <a:tc>
                  <a:txBody>
                    <a:bodyPr/>
                    <a:lstStyle/>
                    <a:p>
                      <a:pPr marL="0" marR="0" algn="ctr">
                        <a:spcBef>
                          <a:spcPts val="0"/>
                        </a:spcBef>
                        <a:spcAft>
                          <a:spcPts val="0"/>
                        </a:spcAft>
                        <a:tabLst>
                          <a:tab pos="114300" algn="l"/>
                        </a:tabLst>
                      </a:pPr>
                      <a:r>
                        <a:rPr lang="en-US" sz="1000">
                          <a:effectLst/>
                        </a:rPr>
                        <a:t>10</a:t>
                      </a:r>
                      <a:endParaRPr lang="en-US" sz="1000">
                        <a:effectLst/>
                        <a:latin typeface="Palatino Linotype" panose="02040502050505030304" pitchFamily="18" charset="0"/>
                        <a:ea typeface="HGSMinchoE"/>
                        <a:cs typeface="Times New Roman" panose="02020603050405020304" pitchFamily="18" charset="0"/>
                      </a:endParaRPr>
                    </a:p>
                  </a:txBody>
                  <a:tcPr marL="48007" marR="48007" marT="0" marB="0" anchor="ctr"/>
                </a:tc>
                <a:tc>
                  <a:txBody>
                    <a:bodyPr/>
                    <a:lstStyle/>
                    <a:p>
                      <a:pPr marL="0" marR="0" algn="ctr">
                        <a:spcBef>
                          <a:spcPts val="0"/>
                        </a:spcBef>
                        <a:spcAft>
                          <a:spcPts val="0"/>
                        </a:spcAft>
                        <a:tabLst>
                          <a:tab pos="114300" algn="l"/>
                        </a:tabLst>
                      </a:pPr>
                      <a:r>
                        <a:rPr lang="en-US" sz="1000">
                          <a:effectLst/>
                        </a:rPr>
                        <a:t>1</a:t>
                      </a:r>
                      <a:endParaRPr lang="en-US" sz="1000">
                        <a:effectLst/>
                        <a:latin typeface="Palatino Linotype" panose="02040502050505030304" pitchFamily="18" charset="0"/>
                        <a:ea typeface="HGSMinchoE"/>
                        <a:cs typeface="Times New Roman" panose="02020603050405020304" pitchFamily="18" charset="0"/>
                      </a:endParaRPr>
                    </a:p>
                  </a:txBody>
                  <a:tcPr marL="48007" marR="48007" marT="0" marB="0" anchor="ctr"/>
                </a:tc>
                <a:tc>
                  <a:txBody>
                    <a:bodyPr/>
                    <a:lstStyle/>
                    <a:p>
                      <a:pPr marL="0" marR="0" algn="ctr">
                        <a:spcBef>
                          <a:spcPts val="0"/>
                        </a:spcBef>
                        <a:spcAft>
                          <a:spcPts val="0"/>
                        </a:spcAft>
                        <a:tabLst>
                          <a:tab pos="114300" algn="l"/>
                        </a:tabLst>
                      </a:pPr>
                      <a:r>
                        <a:rPr lang="en-US" sz="1000" dirty="0">
                          <a:effectLst/>
                        </a:rPr>
                        <a:t>11</a:t>
                      </a:r>
                      <a:endParaRPr lang="en-US" sz="1000" dirty="0">
                        <a:effectLst/>
                        <a:latin typeface="Palatino Linotype" panose="02040502050505030304" pitchFamily="18" charset="0"/>
                        <a:ea typeface="HGSMinchoE"/>
                        <a:cs typeface="Times New Roman" panose="02020603050405020304" pitchFamily="18" charset="0"/>
                      </a:endParaRPr>
                    </a:p>
                  </a:txBody>
                  <a:tcPr marL="48007" marR="48007" marT="0" marB="0" anchor="ctr"/>
                </a:tc>
              </a:tr>
              <a:tr h="196871">
                <a:tc>
                  <a:txBody>
                    <a:bodyPr/>
                    <a:lstStyle/>
                    <a:p>
                      <a:pPr marL="0" marR="0">
                        <a:spcBef>
                          <a:spcPts val="0"/>
                        </a:spcBef>
                        <a:spcAft>
                          <a:spcPts val="0"/>
                        </a:spcAft>
                        <a:tabLst>
                          <a:tab pos="114300" algn="l"/>
                        </a:tabLst>
                      </a:pPr>
                      <a:r>
                        <a:rPr lang="en-US" sz="1000" dirty="0">
                          <a:effectLst/>
                        </a:rPr>
                        <a:t>Joint: Wabanaki Spring Social</a:t>
                      </a:r>
                      <a:endParaRPr lang="en-US" sz="1000" dirty="0">
                        <a:effectLst/>
                        <a:latin typeface="Palatino Linotype" panose="02040502050505030304" pitchFamily="18" charset="0"/>
                        <a:ea typeface="HGSMinchoE"/>
                        <a:cs typeface="Times New Roman" panose="02020603050405020304" pitchFamily="18" charset="0"/>
                      </a:endParaRPr>
                    </a:p>
                  </a:txBody>
                  <a:tcPr marL="48007" marR="48007" marT="0" marB="0" anchor="ctr"/>
                </a:tc>
                <a:tc>
                  <a:txBody>
                    <a:bodyPr/>
                    <a:lstStyle/>
                    <a:p>
                      <a:pPr marL="0" marR="0" algn="ctr">
                        <a:spcBef>
                          <a:spcPts val="0"/>
                        </a:spcBef>
                        <a:spcAft>
                          <a:spcPts val="0"/>
                        </a:spcAft>
                        <a:tabLst>
                          <a:tab pos="114300" algn="l"/>
                        </a:tabLst>
                      </a:pPr>
                      <a:r>
                        <a:rPr lang="en-US" sz="1000">
                          <a:effectLst/>
                        </a:rPr>
                        <a:t>150 (est.)</a:t>
                      </a:r>
                      <a:endParaRPr lang="en-US" sz="1000">
                        <a:effectLst/>
                        <a:latin typeface="Palatino Linotype" panose="02040502050505030304" pitchFamily="18" charset="0"/>
                        <a:ea typeface="HGSMinchoE"/>
                        <a:cs typeface="Times New Roman" panose="02020603050405020304" pitchFamily="18" charset="0"/>
                      </a:endParaRPr>
                    </a:p>
                  </a:txBody>
                  <a:tcPr marL="48007" marR="48007" marT="0" marB="0" anchor="ctr"/>
                </a:tc>
                <a:tc>
                  <a:txBody>
                    <a:bodyPr/>
                    <a:lstStyle/>
                    <a:p>
                      <a:pPr marL="0" marR="0" algn="ctr">
                        <a:spcBef>
                          <a:spcPts val="0"/>
                        </a:spcBef>
                        <a:spcAft>
                          <a:spcPts val="0"/>
                        </a:spcAft>
                        <a:tabLst>
                          <a:tab pos="114300" algn="l"/>
                        </a:tabLst>
                      </a:pPr>
                      <a:r>
                        <a:rPr lang="en-US" sz="1000">
                          <a:effectLst/>
                        </a:rPr>
                        <a:t>150 (est.)</a:t>
                      </a:r>
                      <a:endParaRPr lang="en-US" sz="1000">
                        <a:effectLst/>
                        <a:latin typeface="Palatino Linotype" panose="02040502050505030304" pitchFamily="18" charset="0"/>
                        <a:ea typeface="HGSMinchoE"/>
                        <a:cs typeface="Times New Roman" panose="02020603050405020304" pitchFamily="18" charset="0"/>
                      </a:endParaRPr>
                    </a:p>
                  </a:txBody>
                  <a:tcPr marL="48007" marR="48007" marT="0" marB="0" anchor="ctr"/>
                </a:tc>
                <a:tc>
                  <a:txBody>
                    <a:bodyPr/>
                    <a:lstStyle/>
                    <a:p>
                      <a:pPr marL="0" marR="0" algn="ctr">
                        <a:spcBef>
                          <a:spcPts val="0"/>
                        </a:spcBef>
                        <a:spcAft>
                          <a:spcPts val="0"/>
                        </a:spcAft>
                        <a:tabLst>
                          <a:tab pos="114300" algn="l"/>
                        </a:tabLst>
                      </a:pPr>
                      <a:r>
                        <a:rPr lang="en-US" sz="1000" dirty="0">
                          <a:effectLst/>
                        </a:rPr>
                        <a:t>300</a:t>
                      </a:r>
                      <a:endParaRPr lang="en-US" sz="1000" dirty="0">
                        <a:effectLst/>
                        <a:latin typeface="Palatino Linotype" panose="02040502050505030304" pitchFamily="18" charset="0"/>
                        <a:ea typeface="HGSMinchoE"/>
                        <a:cs typeface="Times New Roman" panose="02020603050405020304" pitchFamily="18" charset="0"/>
                      </a:endParaRPr>
                    </a:p>
                  </a:txBody>
                  <a:tcPr marL="48007" marR="48007" marT="0" marB="0" anchor="ctr"/>
                </a:tc>
              </a:tr>
              <a:tr h="196871">
                <a:tc>
                  <a:txBody>
                    <a:bodyPr/>
                    <a:lstStyle/>
                    <a:p>
                      <a:pPr marL="0" marR="0">
                        <a:spcBef>
                          <a:spcPts val="0"/>
                        </a:spcBef>
                        <a:spcAft>
                          <a:spcPts val="0"/>
                        </a:spcAft>
                        <a:tabLst>
                          <a:tab pos="114300" algn="l"/>
                        </a:tabLst>
                      </a:pPr>
                      <a:r>
                        <a:rPr lang="en-US" sz="1000" dirty="0">
                          <a:effectLst/>
                        </a:rPr>
                        <a:t>Joint: Social for College Expo (5/5)</a:t>
                      </a:r>
                      <a:endParaRPr lang="en-US" sz="1000" dirty="0">
                        <a:effectLst/>
                        <a:latin typeface="Palatino Linotype" panose="02040502050505030304" pitchFamily="18" charset="0"/>
                        <a:ea typeface="HGSMinchoE"/>
                        <a:cs typeface="Times New Roman" panose="02020603050405020304" pitchFamily="18" charset="0"/>
                      </a:endParaRPr>
                    </a:p>
                  </a:txBody>
                  <a:tcPr marL="48007" marR="48007" marT="0" marB="0" anchor="ctr"/>
                </a:tc>
                <a:tc>
                  <a:txBody>
                    <a:bodyPr/>
                    <a:lstStyle/>
                    <a:p>
                      <a:pPr marL="0" marR="0" algn="ctr">
                        <a:spcBef>
                          <a:spcPts val="0"/>
                        </a:spcBef>
                        <a:spcAft>
                          <a:spcPts val="0"/>
                        </a:spcAft>
                        <a:tabLst>
                          <a:tab pos="114300" algn="l"/>
                        </a:tabLst>
                      </a:pPr>
                      <a:r>
                        <a:rPr lang="en-US" sz="1000">
                          <a:effectLst/>
                        </a:rPr>
                        <a:t>50</a:t>
                      </a:r>
                      <a:endParaRPr lang="en-US" sz="1000">
                        <a:effectLst/>
                        <a:latin typeface="Palatino Linotype" panose="02040502050505030304" pitchFamily="18" charset="0"/>
                        <a:ea typeface="HGSMinchoE"/>
                        <a:cs typeface="Times New Roman" panose="02020603050405020304" pitchFamily="18" charset="0"/>
                      </a:endParaRPr>
                    </a:p>
                  </a:txBody>
                  <a:tcPr marL="48007" marR="48007" marT="0" marB="0" anchor="ctr"/>
                </a:tc>
                <a:tc>
                  <a:txBody>
                    <a:bodyPr/>
                    <a:lstStyle/>
                    <a:p>
                      <a:pPr marL="0" marR="0" algn="ctr">
                        <a:spcBef>
                          <a:spcPts val="0"/>
                        </a:spcBef>
                        <a:spcAft>
                          <a:spcPts val="0"/>
                        </a:spcAft>
                        <a:tabLst>
                          <a:tab pos="114300" algn="l"/>
                        </a:tabLst>
                      </a:pPr>
                      <a:r>
                        <a:rPr lang="en-US" sz="1000">
                          <a:effectLst/>
                        </a:rPr>
                        <a:t>50</a:t>
                      </a:r>
                      <a:endParaRPr lang="en-US" sz="1000">
                        <a:effectLst/>
                        <a:latin typeface="Palatino Linotype" panose="02040502050505030304" pitchFamily="18" charset="0"/>
                        <a:ea typeface="HGSMinchoE"/>
                        <a:cs typeface="Times New Roman" panose="02020603050405020304" pitchFamily="18" charset="0"/>
                      </a:endParaRPr>
                    </a:p>
                  </a:txBody>
                  <a:tcPr marL="48007" marR="48007" marT="0" marB="0" anchor="ctr"/>
                </a:tc>
                <a:tc>
                  <a:txBody>
                    <a:bodyPr/>
                    <a:lstStyle/>
                    <a:p>
                      <a:pPr marL="0" marR="0" algn="ctr">
                        <a:spcBef>
                          <a:spcPts val="0"/>
                        </a:spcBef>
                        <a:spcAft>
                          <a:spcPts val="0"/>
                        </a:spcAft>
                        <a:tabLst>
                          <a:tab pos="114300" algn="l"/>
                        </a:tabLst>
                      </a:pPr>
                      <a:r>
                        <a:rPr lang="en-US" sz="1000" dirty="0">
                          <a:effectLst/>
                        </a:rPr>
                        <a:t>100</a:t>
                      </a:r>
                      <a:endParaRPr lang="en-US" sz="1000" dirty="0">
                        <a:effectLst/>
                        <a:latin typeface="Palatino Linotype" panose="02040502050505030304" pitchFamily="18" charset="0"/>
                        <a:ea typeface="HGSMinchoE"/>
                        <a:cs typeface="Times New Roman" panose="02020603050405020304" pitchFamily="18" charset="0"/>
                      </a:endParaRPr>
                    </a:p>
                  </a:txBody>
                  <a:tcPr marL="48007" marR="48007" marT="0" marB="0" anchor="ctr"/>
                </a:tc>
              </a:tr>
              <a:tr h="206716">
                <a:tc>
                  <a:txBody>
                    <a:bodyPr/>
                    <a:lstStyle/>
                    <a:p>
                      <a:pPr marL="0" marR="0">
                        <a:spcBef>
                          <a:spcPts val="0"/>
                        </a:spcBef>
                        <a:spcAft>
                          <a:spcPts val="0"/>
                        </a:spcAft>
                        <a:tabLst>
                          <a:tab pos="114300" algn="l"/>
                        </a:tabLst>
                      </a:pPr>
                      <a:r>
                        <a:rPr lang="en-US" sz="1000" dirty="0">
                          <a:effectLst/>
                        </a:rPr>
                        <a:t>Joint: Career and college expo (5/6)</a:t>
                      </a:r>
                      <a:endParaRPr lang="en-US" sz="1000" dirty="0">
                        <a:effectLst/>
                        <a:latin typeface="Palatino Linotype" panose="02040502050505030304" pitchFamily="18" charset="0"/>
                        <a:ea typeface="HGSMinchoE"/>
                        <a:cs typeface="Times New Roman" panose="02020603050405020304" pitchFamily="18" charset="0"/>
                      </a:endParaRPr>
                    </a:p>
                  </a:txBody>
                  <a:tcPr marL="48007" marR="48007" marT="0" marB="0" anchor="ctr"/>
                </a:tc>
                <a:tc>
                  <a:txBody>
                    <a:bodyPr/>
                    <a:lstStyle/>
                    <a:p>
                      <a:pPr marL="0" marR="0" algn="ctr">
                        <a:spcBef>
                          <a:spcPts val="0"/>
                        </a:spcBef>
                        <a:spcAft>
                          <a:spcPts val="0"/>
                        </a:spcAft>
                        <a:tabLst>
                          <a:tab pos="114300" algn="l"/>
                        </a:tabLst>
                      </a:pPr>
                      <a:r>
                        <a:rPr lang="en-US" sz="1000">
                          <a:effectLst/>
                        </a:rPr>
                        <a:t>20</a:t>
                      </a:r>
                      <a:endParaRPr lang="en-US" sz="1000">
                        <a:effectLst/>
                        <a:latin typeface="Palatino Linotype" panose="02040502050505030304" pitchFamily="18" charset="0"/>
                        <a:ea typeface="HGSMinchoE"/>
                        <a:cs typeface="Times New Roman" panose="02020603050405020304" pitchFamily="18" charset="0"/>
                      </a:endParaRPr>
                    </a:p>
                  </a:txBody>
                  <a:tcPr marL="48007" marR="48007" marT="0" marB="0" anchor="ctr"/>
                </a:tc>
                <a:tc>
                  <a:txBody>
                    <a:bodyPr/>
                    <a:lstStyle/>
                    <a:p>
                      <a:pPr marL="0" marR="0" algn="ctr">
                        <a:spcBef>
                          <a:spcPts val="0"/>
                        </a:spcBef>
                        <a:spcAft>
                          <a:spcPts val="0"/>
                        </a:spcAft>
                        <a:tabLst>
                          <a:tab pos="114300" algn="l"/>
                        </a:tabLst>
                      </a:pPr>
                      <a:r>
                        <a:rPr lang="en-US" sz="1000">
                          <a:effectLst/>
                        </a:rPr>
                        <a:t>80</a:t>
                      </a:r>
                      <a:endParaRPr lang="en-US" sz="1000">
                        <a:effectLst/>
                        <a:latin typeface="Palatino Linotype" panose="02040502050505030304" pitchFamily="18" charset="0"/>
                        <a:ea typeface="HGSMinchoE"/>
                        <a:cs typeface="Times New Roman" panose="02020603050405020304" pitchFamily="18" charset="0"/>
                      </a:endParaRPr>
                    </a:p>
                  </a:txBody>
                  <a:tcPr marL="48007" marR="48007" marT="0" marB="0" anchor="ctr"/>
                </a:tc>
                <a:tc>
                  <a:txBody>
                    <a:bodyPr/>
                    <a:lstStyle/>
                    <a:p>
                      <a:pPr marL="0" marR="0" algn="ctr">
                        <a:spcBef>
                          <a:spcPts val="0"/>
                        </a:spcBef>
                        <a:spcAft>
                          <a:spcPts val="0"/>
                        </a:spcAft>
                        <a:tabLst>
                          <a:tab pos="114300" algn="l"/>
                        </a:tabLst>
                      </a:pPr>
                      <a:r>
                        <a:rPr lang="en-US" sz="1000" dirty="0">
                          <a:effectLst/>
                        </a:rPr>
                        <a:t>100</a:t>
                      </a:r>
                      <a:endParaRPr lang="en-US" sz="1000" dirty="0">
                        <a:effectLst/>
                        <a:latin typeface="Palatino Linotype" panose="02040502050505030304" pitchFamily="18" charset="0"/>
                        <a:ea typeface="HGSMinchoE"/>
                        <a:cs typeface="Times New Roman" panose="02020603050405020304" pitchFamily="18" charset="0"/>
                      </a:endParaRPr>
                    </a:p>
                  </a:txBody>
                  <a:tcPr marL="48007" marR="48007" marT="0" marB="0" anchor="ctr"/>
                </a:tc>
              </a:tr>
              <a:tr h="206716">
                <a:tc>
                  <a:txBody>
                    <a:bodyPr/>
                    <a:lstStyle/>
                    <a:p>
                      <a:pPr marL="0" marR="0" algn="r">
                        <a:spcBef>
                          <a:spcPts val="0"/>
                        </a:spcBef>
                        <a:spcAft>
                          <a:spcPts val="0"/>
                        </a:spcAft>
                        <a:tabLst>
                          <a:tab pos="114300" algn="l"/>
                        </a:tabLst>
                      </a:pPr>
                      <a:r>
                        <a:rPr lang="en-US" sz="1200" dirty="0">
                          <a:effectLst/>
                        </a:rPr>
                        <a:t> </a:t>
                      </a:r>
                      <a:r>
                        <a:rPr lang="en-US" sz="1200" dirty="0" smtClean="0">
                          <a:effectLst/>
                        </a:rPr>
                        <a:t>TOTAL COMMUNITY CONTACTS</a:t>
                      </a:r>
                      <a:endParaRPr lang="en-US" sz="1200" dirty="0">
                        <a:effectLst/>
                        <a:latin typeface="Palatino Linotype" panose="02040502050505030304" pitchFamily="18" charset="0"/>
                        <a:ea typeface="HGSMinchoE"/>
                        <a:cs typeface="Times New Roman" panose="02020603050405020304" pitchFamily="18" charset="0"/>
                      </a:endParaRPr>
                    </a:p>
                  </a:txBody>
                  <a:tcPr marL="48007" marR="48007" marT="0" marB="0" anchor="ctr"/>
                </a:tc>
                <a:tc>
                  <a:txBody>
                    <a:bodyPr/>
                    <a:lstStyle/>
                    <a:p>
                      <a:pPr marL="0" marR="0" algn="ctr">
                        <a:spcBef>
                          <a:spcPts val="0"/>
                        </a:spcBef>
                        <a:spcAft>
                          <a:spcPts val="0"/>
                        </a:spcAft>
                        <a:tabLst>
                          <a:tab pos="114300" algn="l"/>
                        </a:tabLst>
                      </a:pPr>
                      <a:r>
                        <a:rPr lang="en-US" sz="1000" b="1" dirty="0">
                          <a:effectLst/>
                        </a:rPr>
                        <a:t>675</a:t>
                      </a:r>
                      <a:endParaRPr lang="en-US" sz="1000" b="1" dirty="0">
                        <a:effectLst/>
                        <a:latin typeface="Palatino Linotype" panose="02040502050505030304" pitchFamily="18" charset="0"/>
                        <a:ea typeface="HGSMinchoE"/>
                        <a:cs typeface="Times New Roman" panose="02020603050405020304" pitchFamily="18" charset="0"/>
                      </a:endParaRPr>
                    </a:p>
                  </a:txBody>
                  <a:tcPr marL="48007" marR="48007" marT="0" marB="0" anchor="ctr"/>
                </a:tc>
                <a:tc>
                  <a:txBody>
                    <a:bodyPr/>
                    <a:lstStyle/>
                    <a:p>
                      <a:pPr marL="0" marR="0" algn="ctr">
                        <a:spcBef>
                          <a:spcPts val="0"/>
                        </a:spcBef>
                        <a:spcAft>
                          <a:spcPts val="0"/>
                        </a:spcAft>
                        <a:tabLst>
                          <a:tab pos="114300" algn="l"/>
                        </a:tabLst>
                      </a:pPr>
                      <a:r>
                        <a:rPr lang="en-US" sz="1000" b="1" dirty="0">
                          <a:effectLst/>
                        </a:rPr>
                        <a:t>538</a:t>
                      </a:r>
                      <a:endParaRPr lang="en-US" sz="1000" b="1" dirty="0">
                        <a:effectLst/>
                        <a:latin typeface="Palatino Linotype" panose="02040502050505030304" pitchFamily="18" charset="0"/>
                        <a:ea typeface="HGSMinchoE"/>
                        <a:cs typeface="Times New Roman" panose="02020603050405020304" pitchFamily="18" charset="0"/>
                      </a:endParaRPr>
                    </a:p>
                  </a:txBody>
                  <a:tcPr marL="48007" marR="48007" marT="0" marB="0" anchor="ctr"/>
                </a:tc>
                <a:tc>
                  <a:txBody>
                    <a:bodyPr/>
                    <a:lstStyle/>
                    <a:p>
                      <a:pPr marL="0" marR="0" algn="ctr">
                        <a:spcBef>
                          <a:spcPts val="0"/>
                        </a:spcBef>
                        <a:spcAft>
                          <a:spcPts val="0"/>
                        </a:spcAft>
                        <a:tabLst>
                          <a:tab pos="114300" algn="l"/>
                        </a:tabLst>
                      </a:pPr>
                      <a:r>
                        <a:rPr lang="en-US" sz="1000" b="1" dirty="0">
                          <a:effectLst/>
                        </a:rPr>
                        <a:t>1213</a:t>
                      </a:r>
                      <a:endParaRPr lang="en-US" sz="1000" b="1" dirty="0">
                        <a:effectLst/>
                        <a:latin typeface="Palatino Linotype" panose="02040502050505030304" pitchFamily="18" charset="0"/>
                        <a:ea typeface="HGSMinchoE"/>
                        <a:cs typeface="Times New Roman" panose="02020603050405020304" pitchFamily="18" charset="0"/>
                      </a:endParaRPr>
                    </a:p>
                  </a:txBody>
                  <a:tcPr marL="48007" marR="48007" marT="0" marB="0" anchor="ctr"/>
                </a:tc>
              </a:tr>
              <a:tr h="206716">
                <a:tc gridSpan="4">
                  <a:txBody>
                    <a:bodyPr/>
                    <a:lstStyle/>
                    <a:p>
                      <a:pPr marL="0" marR="0" algn="l">
                        <a:spcBef>
                          <a:spcPts val="0"/>
                        </a:spcBef>
                        <a:spcAft>
                          <a:spcPts val="0"/>
                        </a:spcAft>
                        <a:tabLst>
                          <a:tab pos="114300" algn="l"/>
                        </a:tabLst>
                      </a:pPr>
                      <a:r>
                        <a:rPr lang="en-US" sz="1200" dirty="0">
                          <a:effectLst/>
                        </a:rPr>
                        <a:t>Quarter 4: 7/1/2016 - 9/30/2016 </a:t>
                      </a:r>
                      <a:endParaRPr lang="en-US" sz="1200" dirty="0">
                        <a:effectLst/>
                        <a:latin typeface="Palatino Linotype" panose="02040502050505030304" pitchFamily="18" charset="0"/>
                        <a:ea typeface="HGSMinchoE"/>
                        <a:cs typeface="Times New Roman" panose="02020603050405020304" pitchFamily="18" charset="0"/>
                      </a:endParaRPr>
                    </a:p>
                  </a:txBody>
                  <a:tcPr marL="48007" marR="48007" marT="0" marB="0" anchor="ctr"/>
                </a:tc>
                <a:tc hMerge="1">
                  <a:txBody>
                    <a:bodyPr/>
                    <a:lstStyle/>
                    <a:p>
                      <a:endParaRPr lang="en-US"/>
                    </a:p>
                  </a:txBody>
                  <a:tcPr/>
                </a:tc>
                <a:tc hMerge="1">
                  <a:txBody>
                    <a:bodyPr/>
                    <a:lstStyle/>
                    <a:p>
                      <a:endParaRPr lang="en-US"/>
                    </a:p>
                  </a:txBody>
                  <a:tcPr/>
                </a:tc>
                <a:tc hMerge="1">
                  <a:txBody>
                    <a:bodyPr/>
                    <a:lstStyle/>
                    <a:p>
                      <a:endParaRPr lang="en-US"/>
                    </a:p>
                  </a:txBody>
                  <a:tcPr/>
                </a:tc>
              </a:tr>
              <a:tr h="196871">
                <a:tc>
                  <a:txBody>
                    <a:bodyPr/>
                    <a:lstStyle/>
                    <a:p>
                      <a:pPr marL="0" marR="0">
                        <a:spcBef>
                          <a:spcPts val="0"/>
                        </a:spcBef>
                        <a:spcAft>
                          <a:spcPts val="0"/>
                        </a:spcAft>
                        <a:tabLst>
                          <a:tab pos="114300" algn="l"/>
                        </a:tabLst>
                      </a:pPr>
                      <a:r>
                        <a:rPr lang="en-US" sz="1000" dirty="0">
                          <a:effectLst/>
                        </a:rPr>
                        <a:t>IT: Women’s Circle (July 6,20 Aug 3,10,17,24 Sept 14,21)</a:t>
                      </a:r>
                      <a:endParaRPr lang="en-US" sz="1000" dirty="0">
                        <a:effectLst/>
                        <a:latin typeface="Palatino Linotype" panose="02040502050505030304" pitchFamily="18" charset="0"/>
                        <a:ea typeface="HGSMinchoE"/>
                        <a:cs typeface="Times New Roman" panose="02020603050405020304" pitchFamily="18" charset="0"/>
                      </a:endParaRPr>
                    </a:p>
                  </a:txBody>
                  <a:tcPr marL="48007" marR="48007" marT="0" marB="0" anchor="b"/>
                </a:tc>
                <a:tc>
                  <a:txBody>
                    <a:bodyPr/>
                    <a:lstStyle/>
                    <a:p>
                      <a:pPr marL="0" marR="0" algn="ctr">
                        <a:spcBef>
                          <a:spcPts val="0"/>
                        </a:spcBef>
                        <a:spcAft>
                          <a:spcPts val="0"/>
                        </a:spcAft>
                        <a:tabLst>
                          <a:tab pos="114300" algn="l"/>
                        </a:tabLst>
                      </a:pPr>
                      <a:r>
                        <a:rPr lang="en-US" sz="1000">
                          <a:effectLst/>
                        </a:rPr>
                        <a:t>102</a:t>
                      </a:r>
                      <a:endParaRPr lang="en-US" sz="1000">
                        <a:effectLst/>
                        <a:latin typeface="Palatino Linotype" panose="02040502050505030304" pitchFamily="18" charset="0"/>
                        <a:ea typeface="HGSMinchoE"/>
                        <a:cs typeface="Times New Roman" panose="02020603050405020304" pitchFamily="18" charset="0"/>
                      </a:endParaRPr>
                    </a:p>
                  </a:txBody>
                  <a:tcPr marL="48007" marR="48007" marT="0" marB="0" anchor="ctr"/>
                </a:tc>
                <a:tc>
                  <a:txBody>
                    <a:bodyPr/>
                    <a:lstStyle/>
                    <a:p>
                      <a:pPr marL="0" marR="0" algn="ctr">
                        <a:spcBef>
                          <a:spcPts val="0"/>
                        </a:spcBef>
                        <a:spcAft>
                          <a:spcPts val="0"/>
                        </a:spcAft>
                        <a:tabLst>
                          <a:tab pos="114300" algn="l"/>
                        </a:tabLst>
                      </a:pPr>
                      <a:r>
                        <a:rPr lang="en-US" sz="1000">
                          <a:effectLst/>
                        </a:rPr>
                        <a:t>26</a:t>
                      </a:r>
                      <a:endParaRPr lang="en-US" sz="1000">
                        <a:effectLst/>
                        <a:latin typeface="Palatino Linotype" panose="02040502050505030304" pitchFamily="18" charset="0"/>
                        <a:ea typeface="HGSMinchoE"/>
                        <a:cs typeface="Times New Roman" panose="02020603050405020304" pitchFamily="18" charset="0"/>
                      </a:endParaRPr>
                    </a:p>
                  </a:txBody>
                  <a:tcPr marL="48007" marR="48007" marT="0" marB="0" anchor="ctr"/>
                </a:tc>
                <a:tc>
                  <a:txBody>
                    <a:bodyPr/>
                    <a:lstStyle/>
                    <a:p>
                      <a:pPr marL="0" marR="0" algn="ctr">
                        <a:spcBef>
                          <a:spcPts val="0"/>
                        </a:spcBef>
                        <a:spcAft>
                          <a:spcPts val="0"/>
                        </a:spcAft>
                        <a:tabLst>
                          <a:tab pos="114300" algn="l"/>
                        </a:tabLst>
                      </a:pPr>
                      <a:r>
                        <a:rPr lang="en-US" sz="1000">
                          <a:effectLst/>
                        </a:rPr>
                        <a:t>128</a:t>
                      </a:r>
                      <a:endParaRPr lang="en-US" sz="1000">
                        <a:effectLst/>
                        <a:latin typeface="Palatino Linotype" panose="02040502050505030304" pitchFamily="18" charset="0"/>
                        <a:ea typeface="HGSMinchoE"/>
                        <a:cs typeface="Times New Roman" panose="02020603050405020304" pitchFamily="18" charset="0"/>
                      </a:endParaRPr>
                    </a:p>
                  </a:txBody>
                  <a:tcPr marL="48007" marR="48007" marT="0" marB="0" anchor="ctr"/>
                </a:tc>
              </a:tr>
              <a:tr h="196871">
                <a:tc>
                  <a:txBody>
                    <a:bodyPr/>
                    <a:lstStyle/>
                    <a:p>
                      <a:pPr marL="0" marR="0">
                        <a:spcBef>
                          <a:spcPts val="0"/>
                        </a:spcBef>
                        <a:spcAft>
                          <a:spcPts val="0"/>
                        </a:spcAft>
                        <a:tabLst>
                          <a:tab pos="114300" algn="l"/>
                        </a:tabLst>
                      </a:pPr>
                      <a:r>
                        <a:rPr lang="en-US" sz="1000">
                          <a:effectLst/>
                        </a:rPr>
                        <a:t>IT: Men’s Circle (7/18)</a:t>
                      </a:r>
                      <a:endParaRPr lang="en-US" sz="1000">
                        <a:effectLst/>
                        <a:latin typeface="Palatino Linotype" panose="02040502050505030304" pitchFamily="18" charset="0"/>
                        <a:ea typeface="HGSMinchoE"/>
                        <a:cs typeface="Times New Roman" panose="02020603050405020304" pitchFamily="18" charset="0"/>
                      </a:endParaRPr>
                    </a:p>
                  </a:txBody>
                  <a:tcPr marL="48007" marR="48007" marT="0" marB="0" anchor="b"/>
                </a:tc>
                <a:tc>
                  <a:txBody>
                    <a:bodyPr/>
                    <a:lstStyle/>
                    <a:p>
                      <a:pPr marL="0" marR="0" algn="ctr">
                        <a:spcBef>
                          <a:spcPts val="0"/>
                        </a:spcBef>
                        <a:spcAft>
                          <a:spcPts val="0"/>
                        </a:spcAft>
                        <a:tabLst>
                          <a:tab pos="114300" algn="l"/>
                        </a:tabLst>
                      </a:pPr>
                      <a:r>
                        <a:rPr lang="en-US" sz="1000">
                          <a:effectLst/>
                        </a:rPr>
                        <a:t>3</a:t>
                      </a:r>
                      <a:endParaRPr lang="en-US" sz="1000">
                        <a:effectLst/>
                        <a:latin typeface="Palatino Linotype" panose="02040502050505030304" pitchFamily="18" charset="0"/>
                        <a:ea typeface="HGSMinchoE"/>
                        <a:cs typeface="Times New Roman" panose="02020603050405020304" pitchFamily="18" charset="0"/>
                      </a:endParaRPr>
                    </a:p>
                  </a:txBody>
                  <a:tcPr marL="48007" marR="48007" marT="0" marB="0" anchor="ctr"/>
                </a:tc>
                <a:tc>
                  <a:txBody>
                    <a:bodyPr/>
                    <a:lstStyle/>
                    <a:p>
                      <a:pPr marL="0" marR="0" algn="ctr">
                        <a:spcBef>
                          <a:spcPts val="0"/>
                        </a:spcBef>
                        <a:spcAft>
                          <a:spcPts val="0"/>
                        </a:spcAft>
                        <a:tabLst>
                          <a:tab pos="114300" algn="l"/>
                        </a:tabLst>
                      </a:pPr>
                      <a:r>
                        <a:rPr lang="en-US" sz="1000">
                          <a:effectLst/>
                        </a:rPr>
                        <a:t>0</a:t>
                      </a:r>
                      <a:endParaRPr lang="en-US" sz="1000">
                        <a:effectLst/>
                        <a:latin typeface="Palatino Linotype" panose="02040502050505030304" pitchFamily="18" charset="0"/>
                        <a:ea typeface="HGSMinchoE"/>
                        <a:cs typeface="Times New Roman" panose="02020603050405020304" pitchFamily="18" charset="0"/>
                      </a:endParaRPr>
                    </a:p>
                  </a:txBody>
                  <a:tcPr marL="48007" marR="48007" marT="0" marB="0" anchor="ctr"/>
                </a:tc>
                <a:tc>
                  <a:txBody>
                    <a:bodyPr/>
                    <a:lstStyle/>
                    <a:p>
                      <a:pPr marL="0" marR="0" algn="ctr">
                        <a:spcBef>
                          <a:spcPts val="0"/>
                        </a:spcBef>
                        <a:spcAft>
                          <a:spcPts val="0"/>
                        </a:spcAft>
                        <a:tabLst>
                          <a:tab pos="114300" algn="l"/>
                        </a:tabLst>
                      </a:pPr>
                      <a:r>
                        <a:rPr lang="en-US" sz="1000">
                          <a:effectLst/>
                        </a:rPr>
                        <a:t>3</a:t>
                      </a:r>
                      <a:endParaRPr lang="en-US" sz="1000">
                        <a:effectLst/>
                        <a:latin typeface="Palatino Linotype" panose="02040502050505030304" pitchFamily="18" charset="0"/>
                        <a:ea typeface="HGSMinchoE"/>
                        <a:cs typeface="Times New Roman" panose="02020603050405020304" pitchFamily="18" charset="0"/>
                      </a:endParaRPr>
                    </a:p>
                  </a:txBody>
                  <a:tcPr marL="48007" marR="48007" marT="0" marB="0" anchor="ctr"/>
                </a:tc>
              </a:tr>
              <a:tr h="196871">
                <a:tc>
                  <a:txBody>
                    <a:bodyPr/>
                    <a:lstStyle/>
                    <a:p>
                      <a:pPr marL="0" marR="0">
                        <a:spcBef>
                          <a:spcPts val="0"/>
                        </a:spcBef>
                        <a:spcAft>
                          <a:spcPts val="0"/>
                        </a:spcAft>
                        <a:tabLst>
                          <a:tab pos="114300" algn="l"/>
                        </a:tabLst>
                      </a:pPr>
                      <a:r>
                        <a:rPr lang="en-US" sz="1000">
                          <a:effectLst/>
                        </a:rPr>
                        <a:t>IT: Family Fun Day (7/15)</a:t>
                      </a:r>
                      <a:endParaRPr lang="en-US" sz="1000">
                        <a:effectLst/>
                        <a:latin typeface="Palatino Linotype" panose="02040502050505030304" pitchFamily="18" charset="0"/>
                        <a:ea typeface="HGSMinchoE"/>
                        <a:cs typeface="Times New Roman" panose="02020603050405020304" pitchFamily="18" charset="0"/>
                      </a:endParaRPr>
                    </a:p>
                  </a:txBody>
                  <a:tcPr marL="48007" marR="48007" marT="0" marB="0" anchor="b"/>
                </a:tc>
                <a:tc>
                  <a:txBody>
                    <a:bodyPr/>
                    <a:lstStyle/>
                    <a:p>
                      <a:pPr marL="0" marR="0" algn="ctr">
                        <a:spcBef>
                          <a:spcPts val="0"/>
                        </a:spcBef>
                        <a:spcAft>
                          <a:spcPts val="0"/>
                        </a:spcAft>
                        <a:tabLst>
                          <a:tab pos="114300" algn="l"/>
                        </a:tabLst>
                      </a:pPr>
                      <a:r>
                        <a:rPr lang="en-US" sz="1000">
                          <a:effectLst/>
                        </a:rPr>
                        <a:t>42</a:t>
                      </a:r>
                      <a:endParaRPr lang="en-US" sz="1000">
                        <a:effectLst/>
                        <a:latin typeface="Palatino Linotype" panose="02040502050505030304" pitchFamily="18" charset="0"/>
                        <a:ea typeface="HGSMinchoE"/>
                        <a:cs typeface="Times New Roman" panose="02020603050405020304" pitchFamily="18" charset="0"/>
                      </a:endParaRPr>
                    </a:p>
                  </a:txBody>
                  <a:tcPr marL="48007" marR="48007" marT="0" marB="0" anchor="ctr"/>
                </a:tc>
                <a:tc>
                  <a:txBody>
                    <a:bodyPr/>
                    <a:lstStyle/>
                    <a:p>
                      <a:pPr marL="0" marR="0" algn="ctr">
                        <a:spcBef>
                          <a:spcPts val="0"/>
                        </a:spcBef>
                        <a:spcAft>
                          <a:spcPts val="0"/>
                        </a:spcAft>
                        <a:tabLst>
                          <a:tab pos="114300" algn="l"/>
                        </a:tabLst>
                      </a:pPr>
                      <a:r>
                        <a:rPr lang="en-US" sz="1000">
                          <a:effectLst/>
                        </a:rPr>
                        <a:t>116</a:t>
                      </a:r>
                      <a:endParaRPr lang="en-US" sz="1000">
                        <a:effectLst/>
                        <a:latin typeface="Palatino Linotype" panose="02040502050505030304" pitchFamily="18" charset="0"/>
                        <a:ea typeface="HGSMinchoE"/>
                        <a:cs typeface="Times New Roman" panose="02020603050405020304" pitchFamily="18" charset="0"/>
                      </a:endParaRPr>
                    </a:p>
                  </a:txBody>
                  <a:tcPr marL="48007" marR="48007" marT="0" marB="0" anchor="ctr"/>
                </a:tc>
                <a:tc>
                  <a:txBody>
                    <a:bodyPr/>
                    <a:lstStyle/>
                    <a:p>
                      <a:pPr marL="0" marR="0" algn="ctr">
                        <a:spcBef>
                          <a:spcPts val="0"/>
                        </a:spcBef>
                        <a:spcAft>
                          <a:spcPts val="0"/>
                        </a:spcAft>
                        <a:tabLst>
                          <a:tab pos="114300" algn="l"/>
                        </a:tabLst>
                      </a:pPr>
                      <a:r>
                        <a:rPr lang="en-US" sz="1000">
                          <a:effectLst/>
                        </a:rPr>
                        <a:t>158</a:t>
                      </a:r>
                      <a:endParaRPr lang="en-US" sz="1000">
                        <a:effectLst/>
                        <a:latin typeface="Palatino Linotype" panose="02040502050505030304" pitchFamily="18" charset="0"/>
                        <a:ea typeface="HGSMinchoE"/>
                        <a:cs typeface="Times New Roman" panose="02020603050405020304" pitchFamily="18" charset="0"/>
                      </a:endParaRPr>
                    </a:p>
                  </a:txBody>
                  <a:tcPr marL="48007" marR="48007" marT="0" marB="0" anchor="ctr"/>
                </a:tc>
              </a:tr>
              <a:tr h="196871">
                <a:tc>
                  <a:txBody>
                    <a:bodyPr/>
                    <a:lstStyle/>
                    <a:p>
                      <a:pPr marL="0" marR="0">
                        <a:spcBef>
                          <a:spcPts val="0"/>
                        </a:spcBef>
                        <a:spcAft>
                          <a:spcPts val="0"/>
                        </a:spcAft>
                        <a:tabLst>
                          <a:tab pos="114300" algn="l"/>
                        </a:tabLst>
                      </a:pPr>
                      <a:r>
                        <a:rPr lang="en-US" sz="1000">
                          <a:effectLst/>
                        </a:rPr>
                        <a:t>IT: Indian Days (7/16-7/17) </a:t>
                      </a:r>
                      <a:endParaRPr lang="en-US" sz="1000">
                        <a:effectLst/>
                        <a:latin typeface="Palatino Linotype" panose="02040502050505030304" pitchFamily="18" charset="0"/>
                        <a:ea typeface="HGSMinchoE"/>
                        <a:cs typeface="Times New Roman" panose="02020603050405020304" pitchFamily="18" charset="0"/>
                      </a:endParaRPr>
                    </a:p>
                  </a:txBody>
                  <a:tcPr marL="48007" marR="48007" marT="0" marB="0" anchor="b"/>
                </a:tc>
                <a:tc>
                  <a:txBody>
                    <a:bodyPr/>
                    <a:lstStyle/>
                    <a:p>
                      <a:pPr marL="0" marR="0" algn="ctr">
                        <a:spcBef>
                          <a:spcPts val="0"/>
                        </a:spcBef>
                        <a:spcAft>
                          <a:spcPts val="0"/>
                        </a:spcAft>
                        <a:tabLst>
                          <a:tab pos="114300" algn="l"/>
                        </a:tabLst>
                      </a:pPr>
                      <a:r>
                        <a:rPr lang="en-US" sz="1000">
                          <a:effectLst/>
                        </a:rPr>
                        <a:t>250</a:t>
                      </a:r>
                      <a:endParaRPr lang="en-US" sz="1000">
                        <a:effectLst/>
                        <a:latin typeface="Palatino Linotype" panose="02040502050505030304" pitchFamily="18" charset="0"/>
                        <a:ea typeface="HGSMinchoE"/>
                        <a:cs typeface="Times New Roman" panose="02020603050405020304" pitchFamily="18" charset="0"/>
                      </a:endParaRPr>
                    </a:p>
                  </a:txBody>
                  <a:tcPr marL="48007" marR="48007" marT="0" marB="0" anchor="ctr"/>
                </a:tc>
                <a:tc>
                  <a:txBody>
                    <a:bodyPr/>
                    <a:lstStyle/>
                    <a:p>
                      <a:pPr marL="0" marR="0" algn="ctr">
                        <a:spcBef>
                          <a:spcPts val="0"/>
                        </a:spcBef>
                        <a:spcAft>
                          <a:spcPts val="0"/>
                        </a:spcAft>
                        <a:tabLst>
                          <a:tab pos="114300" algn="l"/>
                        </a:tabLst>
                      </a:pPr>
                      <a:r>
                        <a:rPr lang="en-US" sz="1000">
                          <a:effectLst/>
                        </a:rPr>
                        <a:t>125</a:t>
                      </a:r>
                      <a:endParaRPr lang="en-US" sz="1000">
                        <a:effectLst/>
                        <a:latin typeface="Palatino Linotype" panose="02040502050505030304" pitchFamily="18" charset="0"/>
                        <a:ea typeface="HGSMinchoE"/>
                        <a:cs typeface="Times New Roman" panose="02020603050405020304" pitchFamily="18" charset="0"/>
                      </a:endParaRPr>
                    </a:p>
                  </a:txBody>
                  <a:tcPr marL="48007" marR="48007" marT="0" marB="0" anchor="ctr"/>
                </a:tc>
                <a:tc>
                  <a:txBody>
                    <a:bodyPr/>
                    <a:lstStyle/>
                    <a:p>
                      <a:pPr marL="0" marR="0" algn="ctr">
                        <a:spcBef>
                          <a:spcPts val="0"/>
                        </a:spcBef>
                        <a:spcAft>
                          <a:spcPts val="0"/>
                        </a:spcAft>
                        <a:tabLst>
                          <a:tab pos="114300" algn="l"/>
                        </a:tabLst>
                      </a:pPr>
                      <a:r>
                        <a:rPr lang="en-US" sz="1000">
                          <a:effectLst/>
                        </a:rPr>
                        <a:t>375</a:t>
                      </a:r>
                      <a:endParaRPr lang="en-US" sz="1000">
                        <a:effectLst/>
                        <a:latin typeface="Palatino Linotype" panose="02040502050505030304" pitchFamily="18" charset="0"/>
                        <a:ea typeface="HGSMinchoE"/>
                        <a:cs typeface="Times New Roman" panose="02020603050405020304" pitchFamily="18" charset="0"/>
                      </a:endParaRPr>
                    </a:p>
                  </a:txBody>
                  <a:tcPr marL="48007" marR="48007" marT="0" marB="0" anchor="ctr"/>
                </a:tc>
              </a:tr>
              <a:tr h="196871">
                <a:tc>
                  <a:txBody>
                    <a:bodyPr/>
                    <a:lstStyle/>
                    <a:p>
                      <a:pPr marL="0" marR="0">
                        <a:spcBef>
                          <a:spcPts val="0"/>
                        </a:spcBef>
                        <a:spcAft>
                          <a:spcPts val="0"/>
                        </a:spcAft>
                        <a:tabLst>
                          <a:tab pos="114300" algn="l"/>
                        </a:tabLst>
                      </a:pPr>
                      <a:r>
                        <a:rPr lang="en-US" sz="1000">
                          <a:effectLst/>
                        </a:rPr>
                        <a:t>IT: Health Fair (9/22)</a:t>
                      </a:r>
                      <a:endParaRPr lang="en-US" sz="1000">
                        <a:effectLst/>
                        <a:latin typeface="Palatino Linotype" panose="02040502050505030304" pitchFamily="18" charset="0"/>
                        <a:ea typeface="HGSMinchoE"/>
                        <a:cs typeface="Times New Roman" panose="02020603050405020304" pitchFamily="18" charset="0"/>
                      </a:endParaRPr>
                    </a:p>
                  </a:txBody>
                  <a:tcPr marL="48007" marR="48007" marT="0" marB="0" anchor="b"/>
                </a:tc>
                <a:tc>
                  <a:txBody>
                    <a:bodyPr/>
                    <a:lstStyle/>
                    <a:p>
                      <a:pPr marL="0" marR="0" algn="ctr">
                        <a:spcBef>
                          <a:spcPts val="0"/>
                        </a:spcBef>
                        <a:spcAft>
                          <a:spcPts val="0"/>
                        </a:spcAft>
                        <a:tabLst>
                          <a:tab pos="114300" algn="l"/>
                        </a:tabLst>
                      </a:pPr>
                      <a:r>
                        <a:rPr lang="en-US" sz="1000">
                          <a:effectLst/>
                        </a:rPr>
                        <a:t>303</a:t>
                      </a:r>
                      <a:endParaRPr lang="en-US" sz="1000">
                        <a:effectLst/>
                        <a:latin typeface="Palatino Linotype" panose="02040502050505030304" pitchFamily="18" charset="0"/>
                        <a:ea typeface="HGSMinchoE"/>
                        <a:cs typeface="Times New Roman" panose="02020603050405020304" pitchFamily="18" charset="0"/>
                      </a:endParaRPr>
                    </a:p>
                  </a:txBody>
                  <a:tcPr marL="48007" marR="48007" marT="0" marB="0" anchor="ctr"/>
                </a:tc>
                <a:tc>
                  <a:txBody>
                    <a:bodyPr/>
                    <a:lstStyle/>
                    <a:p>
                      <a:pPr marL="0" marR="0" algn="ctr">
                        <a:spcBef>
                          <a:spcPts val="0"/>
                        </a:spcBef>
                        <a:spcAft>
                          <a:spcPts val="0"/>
                        </a:spcAft>
                        <a:tabLst>
                          <a:tab pos="114300" algn="l"/>
                        </a:tabLst>
                      </a:pPr>
                      <a:r>
                        <a:rPr lang="en-US" sz="1000">
                          <a:effectLst/>
                        </a:rPr>
                        <a:t>257</a:t>
                      </a:r>
                      <a:endParaRPr lang="en-US" sz="1000">
                        <a:effectLst/>
                        <a:latin typeface="Palatino Linotype" panose="02040502050505030304" pitchFamily="18" charset="0"/>
                        <a:ea typeface="HGSMinchoE"/>
                        <a:cs typeface="Times New Roman" panose="02020603050405020304" pitchFamily="18" charset="0"/>
                      </a:endParaRPr>
                    </a:p>
                  </a:txBody>
                  <a:tcPr marL="48007" marR="48007" marT="0" marB="0" anchor="ctr"/>
                </a:tc>
                <a:tc>
                  <a:txBody>
                    <a:bodyPr/>
                    <a:lstStyle/>
                    <a:p>
                      <a:pPr marL="0" marR="0" algn="ctr">
                        <a:spcBef>
                          <a:spcPts val="0"/>
                        </a:spcBef>
                        <a:spcAft>
                          <a:spcPts val="0"/>
                        </a:spcAft>
                        <a:tabLst>
                          <a:tab pos="114300" algn="l"/>
                        </a:tabLst>
                      </a:pPr>
                      <a:r>
                        <a:rPr lang="en-US" sz="1000">
                          <a:effectLst/>
                        </a:rPr>
                        <a:t>560</a:t>
                      </a:r>
                      <a:endParaRPr lang="en-US" sz="1000">
                        <a:effectLst/>
                        <a:latin typeface="Palatino Linotype" panose="02040502050505030304" pitchFamily="18" charset="0"/>
                        <a:ea typeface="HGSMinchoE"/>
                        <a:cs typeface="Times New Roman" panose="02020603050405020304" pitchFamily="18" charset="0"/>
                      </a:endParaRPr>
                    </a:p>
                  </a:txBody>
                  <a:tcPr marL="48007" marR="48007" marT="0" marB="0" anchor="ctr"/>
                </a:tc>
              </a:tr>
              <a:tr h="196871">
                <a:tc>
                  <a:txBody>
                    <a:bodyPr/>
                    <a:lstStyle/>
                    <a:p>
                      <a:pPr marL="0" marR="0">
                        <a:spcBef>
                          <a:spcPts val="0"/>
                        </a:spcBef>
                        <a:spcAft>
                          <a:spcPts val="0"/>
                        </a:spcAft>
                        <a:tabLst>
                          <a:tab pos="114300" algn="l"/>
                        </a:tabLst>
                      </a:pPr>
                      <a:r>
                        <a:rPr lang="en-US" sz="1000">
                          <a:effectLst/>
                        </a:rPr>
                        <a:t>PP: Women’s Circle (July 12,19,20, Aug 9,10, 23, 30, Sept 9/27)</a:t>
                      </a:r>
                      <a:endParaRPr lang="en-US" sz="1000">
                        <a:effectLst/>
                        <a:latin typeface="Palatino Linotype" panose="02040502050505030304" pitchFamily="18" charset="0"/>
                        <a:ea typeface="HGSMinchoE"/>
                        <a:cs typeface="Times New Roman" panose="02020603050405020304" pitchFamily="18" charset="0"/>
                      </a:endParaRPr>
                    </a:p>
                  </a:txBody>
                  <a:tcPr marL="48007" marR="48007" marT="0" marB="0" anchor="b"/>
                </a:tc>
                <a:tc>
                  <a:txBody>
                    <a:bodyPr/>
                    <a:lstStyle/>
                    <a:p>
                      <a:pPr marL="0" marR="0" algn="ctr">
                        <a:spcBef>
                          <a:spcPts val="0"/>
                        </a:spcBef>
                        <a:spcAft>
                          <a:spcPts val="0"/>
                        </a:spcAft>
                        <a:tabLst>
                          <a:tab pos="114300" algn="l"/>
                        </a:tabLst>
                      </a:pPr>
                      <a:r>
                        <a:rPr lang="en-US" sz="1000">
                          <a:effectLst/>
                        </a:rPr>
                        <a:t>122</a:t>
                      </a:r>
                      <a:endParaRPr lang="en-US" sz="1000">
                        <a:effectLst/>
                        <a:latin typeface="Palatino Linotype" panose="02040502050505030304" pitchFamily="18" charset="0"/>
                        <a:ea typeface="HGSMinchoE"/>
                        <a:cs typeface="Times New Roman" panose="02020603050405020304" pitchFamily="18" charset="0"/>
                      </a:endParaRPr>
                    </a:p>
                  </a:txBody>
                  <a:tcPr marL="48007" marR="48007" marT="0" marB="0" anchor="ctr"/>
                </a:tc>
                <a:tc>
                  <a:txBody>
                    <a:bodyPr/>
                    <a:lstStyle/>
                    <a:p>
                      <a:pPr marL="0" marR="0" algn="ctr">
                        <a:spcBef>
                          <a:spcPts val="0"/>
                        </a:spcBef>
                        <a:spcAft>
                          <a:spcPts val="0"/>
                        </a:spcAft>
                        <a:tabLst>
                          <a:tab pos="114300" algn="l"/>
                        </a:tabLst>
                      </a:pPr>
                      <a:r>
                        <a:rPr lang="en-US" sz="1000">
                          <a:effectLst/>
                        </a:rPr>
                        <a:t> </a:t>
                      </a:r>
                      <a:endParaRPr lang="en-US" sz="1000">
                        <a:effectLst/>
                        <a:latin typeface="Palatino Linotype" panose="02040502050505030304" pitchFamily="18" charset="0"/>
                        <a:ea typeface="HGSMinchoE"/>
                        <a:cs typeface="Times New Roman" panose="02020603050405020304" pitchFamily="18" charset="0"/>
                      </a:endParaRPr>
                    </a:p>
                  </a:txBody>
                  <a:tcPr marL="48007" marR="48007" marT="0" marB="0" anchor="ctr"/>
                </a:tc>
                <a:tc>
                  <a:txBody>
                    <a:bodyPr/>
                    <a:lstStyle/>
                    <a:p>
                      <a:pPr marL="0" marR="0" algn="ctr">
                        <a:spcBef>
                          <a:spcPts val="0"/>
                        </a:spcBef>
                        <a:spcAft>
                          <a:spcPts val="0"/>
                        </a:spcAft>
                        <a:tabLst>
                          <a:tab pos="114300" algn="l"/>
                        </a:tabLst>
                      </a:pPr>
                      <a:r>
                        <a:rPr lang="en-US" sz="1000">
                          <a:effectLst/>
                        </a:rPr>
                        <a:t>122</a:t>
                      </a:r>
                      <a:endParaRPr lang="en-US" sz="1000">
                        <a:effectLst/>
                        <a:latin typeface="Palatino Linotype" panose="02040502050505030304" pitchFamily="18" charset="0"/>
                        <a:ea typeface="HGSMinchoE"/>
                        <a:cs typeface="Times New Roman" panose="02020603050405020304" pitchFamily="18" charset="0"/>
                      </a:endParaRPr>
                    </a:p>
                  </a:txBody>
                  <a:tcPr marL="48007" marR="48007" marT="0" marB="0" anchor="ctr"/>
                </a:tc>
              </a:tr>
              <a:tr h="226403">
                <a:tc>
                  <a:txBody>
                    <a:bodyPr/>
                    <a:lstStyle/>
                    <a:p>
                      <a:pPr marL="0" marR="0">
                        <a:spcBef>
                          <a:spcPts val="0"/>
                        </a:spcBef>
                        <a:spcAft>
                          <a:spcPts val="0"/>
                        </a:spcAft>
                        <a:tabLst>
                          <a:tab pos="114300" algn="l"/>
                        </a:tabLst>
                      </a:pPr>
                      <a:r>
                        <a:rPr lang="en-US" sz="1000" dirty="0">
                          <a:effectLst/>
                        </a:rPr>
                        <a:t>PP: Men’s Night (8/17)</a:t>
                      </a:r>
                      <a:endParaRPr lang="en-US" sz="1000" dirty="0">
                        <a:effectLst/>
                        <a:latin typeface="Palatino Linotype" panose="02040502050505030304" pitchFamily="18" charset="0"/>
                        <a:ea typeface="HGSMinchoE"/>
                        <a:cs typeface="Times New Roman" panose="02020603050405020304" pitchFamily="18" charset="0"/>
                      </a:endParaRPr>
                    </a:p>
                  </a:txBody>
                  <a:tcPr marL="48007" marR="48007" marT="0" marB="0" anchor="ctr"/>
                </a:tc>
                <a:tc>
                  <a:txBody>
                    <a:bodyPr/>
                    <a:lstStyle/>
                    <a:p>
                      <a:pPr marL="0" marR="0" algn="ctr">
                        <a:spcBef>
                          <a:spcPts val="0"/>
                        </a:spcBef>
                        <a:spcAft>
                          <a:spcPts val="0"/>
                        </a:spcAft>
                        <a:tabLst>
                          <a:tab pos="114300" algn="l"/>
                        </a:tabLst>
                      </a:pPr>
                      <a:r>
                        <a:rPr lang="en-US" sz="1000">
                          <a:effectLst/>
                        </a:rPr>
                        <a:t>8</a:t>
                      </a:r>
                      <a:endParaRPr lang="en-US" sz="1000">
                        <a:effectLst/>
                        <a:latin typeface="Palatino Linotype" panose="02040502050505030304" pitchFamily="18" charset="0"/>
                        <a:ea typeface="HGSMinchoE"/>
                        <a:cs typeface="Times New Roman" panose="02020603050405020304" pitchFamily="18" charset="0"/>
                      </a:endParaRPr>
                    </a:p>
                  </a:txBody>
                  <a:tcPr marL="48007" marR="48007" marT="0" marB="0" anchor="ctr"/>
                </a:tc>
                <a:tc>
                  <a:txBody>
                    <a:bodyPr/>
                    <a:lstStyle/>
                    <a:p>
                      <a:pPr marL="0" marR="0" algn="ctr">
                        <a:spcBef>
                          <a:spcPts val="0"/>
                        </a:spcBef>
                        <a:spcAft>
                          <a:spcPts val="0"/>
                        </a:spcAft>
                        <a:tabLst>
                          <a:tab pos="114300" algn="l"/>
                        </a:tabLst>
                      </a:pPr>
                      <a:r>
                        <a:rPr lang="en-US" sz="1000">
                          <a:effectLst/>
                        </a:rPr>
                        <a:t> </a:t>
                      </a:r>
                      <a:endParaRPr lang="en-US" sz="1000">
                        <a:effectLst/>
                        <a:latin typeface="Palatino Linotype" panose="02040502050505030304" pitchFamily="18" charset="0"/>
                        <a:ea typeface="HGSMinchoE"/>
                        <a:cs typeface="Times New Roman" panose="02020603050405020304" pitchFamily="18" charset="0"/>
                      </a:endParaRPr>
                    </a:p>
                  </a:txBody>
                  <a:tcPr marL="48007" marR="48007" marT="0" marB="0" anchor="ctr"/>
                </a:tc>
                <a:tc>
                  <a:txBody>
                    <a:bodyPr/>
                    <a:lstStyle/>
                    <a:p>
                      <a:pPr marL="0" marR="0" algn="ctr">
                        <a:spcBef>
                          <a:spcPts val="0"/>
                        </a:spcBef>
                        <a:spcAft>
                          <a:spcPts val="0"/>
                        </a:spcAft>
                        <a:tabLst>
                          <a:tab pos="114300" algn="l"/>
                        </a:tabLst>
                      </a:pPr>
                      <a:r>
                        <a:rPr lang="en-US" sz="1000">
                          <a:effectLst/>
                        </a:rPr>
                        <a:t>8</a:t>
                      </a:r>
                      <a:endParaRPr lang="en-US" sz="1000">
                        <a:effectLst/>
                        <a:latin typeface="Palatino Linotype" panose="02040502050505030304" pitchFamily="18" charset="0"/>
                        <a:ea typeface="HGSMinchoE"/>
                        <a:cs typeface="Times New Roman" panose="02020603050405020304" pitchFamily="18" charset="0"/>
                      </a:endParaRPr>
                    </a:p>
                  </a:txBody>
                  <a:tcPr marL="48007" marR="48007" marT="0" marB="0" anchor="ctr"/>
                </a:tc>
              </a:tr>
              <a:tr h="196871">
                <a:tc>
                  <a:txBody>
                    <a:bodyPr/>
                    <a:lstStyle/>
                    <a:p>
                      <a:pPr marL="0" marR="0">
                        <a:spcBef>
                          <a:spcPts val="0"/>
                        </a:spcBef>
                        <a:spcAft>
                          <a:spcPts val="0"/>
                        </a:spcAft>
                        <a:tabLst>
                          <a:tab pos="114300" algn="l"/>
                        </a:tabLst>
                      </a:pPr>
                      <a:r>
                        <a:rPr lang="en-US" sz="1000">
                          <a:effectLst/>
                        </a:rPr>
                        <a:t>PP: Health Fair (8/12)</a:t>
                      </a:r>
                      <a:endParaRPr lang="en-US" sz="1000">
                        <a:effectLst/>
                        <a:latin typeface="Palatino Linotype" panose="02040502050505030304" pitchFamily="18" charset="0"/>
                        <a:ea typeface="HGSMinchoE"/>
                        <a:cs typeface="Times New Roman" panose="02020603050405020304" pitchFamily="18" charset="0"/>
                      </a:endParaRPr>
                    </a:p>
                  </a:txBody>
                  <a:tcPr marL="48007" marR="48007" marT="0" marB="0" anchor="ctr"/>
                </a:tc>
                <a:tc>
                  <a:txBody>
                    <a:bodyPr/>
                    <a:lstStyle/>
                    <a:p>
                      <a:pPr marL="0" marR="0" algn="ctr">
                        <a:spcBef>
                          <a:spcPts val="0"/>
                        </a:spcBef>
                        <a:spcAft>
                          <a:spcPts val="0"/>
                        </a:spcAft>
                        <a:tabLst>
                          <a:tab pos="114300" algn="l"/>
                        </a:tabLst>
                      </a:pPr>
                      <a:r>
                        <a:rPr lang="en-US" sz="1000">
                          <a:effectLst/>
                        </a:rPr>
                        <a:t>150 (est.)</a:t>
                      </a:r>
                      <a:endParaRPr lang="en-US" sz="1000">
                        <a:effectLst/>
                        <a:latin typeface="Palatino Linotype" panose="02040502050505030304" pitchFamily="18" charset="0"/>
                        <a:ea typeface="HGSMinchoE"/>
                        <a:cs typeface="Times New Roman" panose="02020603050405020304" pitchFamily="18" charset="0"/>
                      </a:endParaRPr>
                    </a:p>
                  </a:txBody>
                  <a:tcPr marL="48007" marR="48007" marT="0" marB="0" anchor="ctr"/>
                </a:tc>
                <a:tc>
                  <a:txBody>
                    <a:bodyPr/>
                    <a:lstStyle/>
                    <a:p>
                      <a:pPr marL="0" marR="0" algn="ctr">
                        <a:spcBef>
                          <a:spcPts val="0"/>
                        </a:spcBef>
                        <a:spcAft>
                          <a:spcPts val="0"/>
                        </a:spcAft>
                        <a:tabLst>
                          <a:tab pos="114300" algn="l"/>
                        </a:tabLst>
                      </a:pPr>
                      <a:r>
                        <a:rPr lang="en-US" sz="1000">
                          <a:effectLst/>
                        </a:rPr>
                        <a:t>50 (est.)</a:t>
                      </a:r>
                      <a:endParaRPr lang="en-US" sz="1000">
                        <a:effectLst/>
                        <a:latin typeface="Palatino Linotype" panose="02040502050505030304" pitchFamily="18" charset="0"/>
                        <a:ea typeface="HGSMinchoE"/>
                        <a:cs typeface="Times New Roman" panose="02020603050405020304" pitchFamily="18" charset="0"/>
                      </a:endParaRPr>
                    </a:p>
                  </a:txBody>
                  <a:tcPr marL="48007" marR="48007" marT="0" marB="0" anchor="ctr"/>
                </a:tc>
                <a:tc>
                  <a:txBody>
                    <a:bodyPr/>
                    <a:lstStyle/>
                    <a:p>
                      <a:pPr marL="0" marR="0" algn="ctr">
                        <a:spcBef>
                          <a:spcPts val="0"/>
                        </a:spcBef>
                        <a:spcAft>
                          <a:spcPts val="0"/>
                        </a:spcAft>
                        <a:tabLst>
                          <a:tab pos="114300" algn="l"/>
                        </a:tabLst>
                      </a:pPr>
                      <a:r>
                        <a:rPr lang="en-US" sz="1000">
                          <a:effectLst/>
                        </a:rPr>
                        <a:t>200</a:t>
                      </a:r>
                      <a:endParaRPr lang="en-US" sz="1000">
                        <a:effectLst/>
                        <a:latin typeface="Palatino Linotype" panose="02040502050505030304" pitchFamily="18" charset="0"/>
                        <a:ea typeface="HGSMinchoE"/>
                        <a:cs typeface="Times New Roman" panose="02020603050405020304" pitchFamily="18" charset="0"/>
                      </a:endParaRPr>
                    </a:p>
                  </a:txBody>
                  <a:tcPr marL="48007" marR="48007" marT="0" marB="0" anchor="ctr"/>
                </a:tc>
              </a:tr>
              <a:tr h="246089">
                <a:tc>
                  <a:txBody>
                    <a:bodyPr/>
                    <a:lstStyle/>
                    <a:p>
                      <a:pPr marL="0" marR="0">
                        <a:spcBef>
                          <a:spcPts val="0"/>
                        </a:spcBef>
                        <a:spcAft>
                          <a:spcPts val="0"/>
                        </a:spcAft>
                        <a:tabLst>
                          <a:tab pos="114300" algn="l"/>
                        </a:tabLst>
                      </a:pPr>
                      <a:r>
                        <a:rPr lang="en-US" sz="1000">
                          <a:effectLst/>
                        </a:rPr>
                        <a:t>PP: Mommy and Me Shawl Making (8/23, 9/6, 9/19)</a:t>
                      </a:r>
                      <a:endParaRPr lang="en-US" sz="1000">
                        <a:effectLst/>
                        <a:latin typeface="Palatino Linotype" panose="02040502050505030304" pitchFamily="18" charset="0"/>
                        <a:ea typeface="HGSMinchoE"/>
                        <a:cs typeface="Times New Roman" panose="02020603050405020304" pitchFamily="18" charset="0"/>
                      </a:endParaRPr>
                    </a:p>
                  </a:txBody>
                  <a:tcPr marL="48007" marR="48007" marT="0" marB="0" anchor="ctr"/>
                </a:tc>
                <a:tc>
                  <a:txBody>
                    <a:bodyPr/>
                    <a:lstStyle/>
                    <a:p>
                      <a:pPr marL="0" marR="0" algn="ctr">
                        <a:spcBef>
                          <a:spcPts val="0"/>
                        </a:spcBef>
                        <a:spcAft>
                          <a:spcPts val="0"/>
                        </a:spcAft>
                        <a:tabLst>
                          <a:tab pos="114300" algn="l"/>
                        </a:tabLst>
                      </a:pPr>
                      <a:r>
                        <a:rPr lang="en-US" sz="1000">
                          <a:effectLst/>
                        </a:rPr>
                        <a:t>55</a:t>
                      </a:r>
                      <a:endParaRPr lang="en-US" sz="1000">
                        <a:effectLst/>
                        <a:latin typeface="Palatino Linotype" panose="02040502050505030304" pitchFamily="18" charset="0"/>
                        <a:ea typeface="HGSMinchoE"/>
                        <a:cs typeface="Times New Roman" panose="02020603050405020304" pitchFamily="18" charset="0"/>
                      </a:endParaRPr>
                    </a:p>
                  </a:txBody>
                  <a:tcPr marL="48007" marR="48007" marT="0" marB="0" anchor="ctr"/>
                </a:tc>
                <a:tc>
                  <a:txBody>
                    <a:bodyPr/>
                    <a:lstStyle/>
                    <a:p>
                      <a:pPr marL="0" marR="0" algn="ctr">
                        <a:spcBef>
                          <a:spcPts val="0"/>
                        </a:spcBef>
                        <a:spcAft>
                          <a:spcPts val="0"/>
                        </a:spcAft>
                        <a:tabLst>
                          <a:tab pos="114300" algn="l"/>
                        </a:tabLst>
                      </a:pPr>
                      <a:r>
                        <a:rPr lang="en-US" sz="1000">
                          <a:effectLst/>
                        </a:rPr>
                        <a:t>37</a:t>
                      </a:r>
                      <a:endParaRPr lang="en-US" sz="1000">
                        <a:effectLst/>
                        <a:latin typeface="Palatino Linotype" panose="02040502050505030304" pitchFamily="18" charset="0"/>
                        <a:ea typeface="HGSMinchoE"/>
                        <a:cs typeface="Times New Roman" panose="02020603050405020304" pitchFamily="18" charset="0"/>
                      </a:endParaRPr>
                    </a:p>
                  </a:txBody>
                  <a:tcPr marL="48007" marR="48007" marT="0" marB="0" anchor="ctr"/>
                </a:tc>
                <a:tc>
                  <a:txBody>
                    <a:bodyPr/>
                    <a:lstStyle/>
                    <a:p>
                      <a:pPr marL="0" marR="0" algn="ctr">
                        <a:spcBef>
                          <a:spcPts val="0"/>
                        </a:spcBef>
                        <a:spcAft>
                          <a:spcPts val="0"/>
                        </a:spcAft>
                        <a:tabLst>
                          <a:tab pos="114300" algn="l"/>
                        </a:tabLst>
                      </a:pPr>
                      <a:r>
                        <a:rPr lang="en-US" sz="1000">
                          <a:effectLst/>
                        </a:rPr>
                        <a:t>92</a:t>
                      </a:r>
                      <a:endParaRPr lang="en-US" sz="1000">
                        <a:effectLst/>
                        <a:latin typeface="Palatino Linotype" panose="02040502050505030304" pitchFamily="18" charset="0"/>
                        <a:ea typeface="HGSMinchoE"/>
                        <a:cs typeface="Times New Roman" panose="02020603050405020304" pitchFamily="18" charset="0"/>
                      </a:endParaRPr>
                    </a:p>
                  </a:txBody>
                  <a:tcPr marL="48007" marR="48007" marT="0" marB="0" anchor="ctr"/>
                </a:tc>
              </a:tr>
              <a:tr h="196871">
                <a:tc>
                  <a:txBody>
                    <a:bodyPr/>
                    <a:lstStyle/>
                    <a:p>
                      <a:pPr marL="0" marR="0">
                        <a:spcBef>
                          <a:spcPts val="0"/>
                        </a:spcBef>
                        <a:spcAft>
                          <a:spcPts val="0"/>
                        </a:spcAft>
                        <a:tabLst>
                          <a:tab pos="114300" algn="l"/>
                        </a:tabLst>
                      </a:pPr>
                      <a:r>
                        <a:rPr lang="en-US" sz="1000">
                          <a:effectLst/>
                        </a:rPr>
                        <a:t>PP: National Indian Day (9/22)                                                     </a:t>
                      </a:r>
                      <a:endParaRPr lang="en-US" sz="1000">
                        <a:effectLst/>
                        <a:latin typeface="Palatino Linotype" panose="02040502050505030304" pitchFamily="18" charset="0"/>
                        <a:ea typeface="HGSMinchoE"/>
                        <a:cs typeface="Times New Roman" panose="02020603050405020304" pitchFamily="18" charset="0"/>
                      </a:endParaRPr>
                    </a:p>
                  </a:txBody>
                  <a:tcPr marL="48007" marR="48007" marT="0" marB="0" anchor="ctr"/>
                </a:tc>
                <a:tc>
                  <a:txBody>
                    <a:bodyPr/>
                    <a:lstStyle/>
                    <a:p>
                      <a:pPr marL="0" marR="0" algn="ctr">
                        <a:spcBef>
                          <a:spcPts val="0"/>
                        </a:spcBef>
                        <a:spcAft>
                          <a:spcPts val="0"/>
                        </a:spcAft>
                        <a:tabLst>
                          <a:tab pos="114300" algn="l"/>
                        </a:tabLst>
                      </a:pPr>
                      <a:r>
                        <a:rPr lang="en-US" sz="1000">
                          <a:effectLst/>
                        </a:rPr>
                        <a:t>150 (est.)</a:t>
                      </a:r>
                      <a:endParaRPr lang="en-US" sz="1000">
                        <a:effectLst/>
                        <a:latin typeface="Palatino Linotype" panose="02040502050505030304" pitchFamily="18" charset="0"/>
                        <a:ea typeface="HGSMinchoE"/>
                        <a:cs typeface="Times New Roman" panose="02020603050405020304" pitchFamily="18" charset="0"/>
                      </a:endParaRPr>
                    </a:p>
                  </a:txBody>
                  <a:tcPr marL="48007" marR="48007" marT="0" marB="0" anchor="ctr"/>
                </a:tc>
                <a:tc>
                  <a:txBody>
                    <a:bodyPr/>
                    <a:lstStyle/>
                    <a:p>
                      <a:pPr marL="0" marR="0" algn="ctr">
                        <a:spcBef>
                          <a:spcPts val="0"/>
                        </a:spcBef>
                        <a:spcAft>
                          <a:spcPts val="0"/>
                        </a:spcAft>
                        <a:tabLst>
                          <a:tab pos="114300" algn="l"/>
                        </a:tabLst>
                      </a:pPr>
                      <a:r>
                        <a:rPr lang="en-US" sz="1000">
                          <a:effectLst/>
                        </a:rPr>
                        <a:t>150 (est.)</a:t>
                      </a:r>
                      <a:endParaRPr lang="en-US" sz="1000">
                        <a:effectLst/>
                        <a:latin typeface="Palatino Linotype" panose="02040502050505030304" pitchFamily="18" charset="0"/>
                        <a:ea typeface="HGSMinchoE"/>
                        <a:cs typeface="Times New Roman" panose="02020603050405020304" pitchFamily="18" charset="0"/>
                      </a:endParaRPr>
                    </a:p>
                  </a:txBody>
                  <a:tcPr marL="48007" marR="48007" marT="0" marB="0" anchor="ctr"/>
                </a:tc>
                <a:tc>
                  <a:txBody>
                    <a:bodyPr/>
                    <a:lstStyle/>
                    <a:p>
                      <a:pPr marL="0" marR="0" algn="ctr">
                        <a:spcBef>
                          <a:spcPts val="0"/>
                        </a:spcBef>
                        <a:spcAft>
                          <a:spcPts val="0"/>
                        </a:spcAft>
                        <a:tabLst>
                          <a:tab pos="114300" algn="l"/>
                        </a:tabLst>
                      </a:pPr>
                      <a:r>
                        <a:rPr lang="en-US" sz="1000">
                          <a:effectLst/>
                        </a:rPr>
                        <a:t>300</a:t>
                      </a:r>
                      <a:endParaRPr lang="en-US" sz="1000">
                        <a:effectLst/>
                        <a:latin typeface="Palatino Linotype" panose="02040502050505030304" pitchFamily="18" charset="0"/>
                        <a:ea typeface="HGSMinchoE"/>
                        <a:cs typeface="Times New Roman" panose="02020603050405020304" pitchFamily="18" charset="0"/>
                      </a:endParaRPr>
                    </a:p>
                  </a:txBody>
                  <a:tcPr marL="48007" marR="48007" marT="0" marB="0" anchor="ctr"/>
                </a:tc>
              </a:tr>
              <a:tr h="196871">
                <a:tc>
                  <a:txBody>
                    <a:bodyPr/>
                    <a:lstStyle/>
                    <a:p>
                      <a:pPr marL="0" marR="0">
                        <a:spcBef>
                          <a:spcPts val="0"/>
                        </a:spcBef>
                        <a:spcAft>
                          <a:spcPts val="0"/>
                        </a:spcAft>
                        <a:tabLst>
                          <a:tab pos="114300" algn="l"/>
                        </a:tabLst>
                      </a:pPr>
                      <a:r>
                        <a:rPr lang="en-US" sz="1000">
                          <a:effectLst/>
                        </a:rPr>
                        <a:t>PP: Hunters Dinner (9/28)</a:t>
                      </a:r>
                      <a:endParaRPr lang="en-US" sz="1000">
                        <a:effectLst/>
                        <a:latin typeface="Palatino Linotype" panose="02040502050505030304" pitchFamily="18" charset="0"/>
                        <a:ea typeface="HGSMinchoE"/>
                        <a:cs typeface="Times New Roman" panose="02020603050405020304" pitchFamily="18" charset="0"/>
                      </a:endParaRPr>
                    </a:p>
                  </a:txBody>
                  <a:tcPr marL="48007" marR="48007" marT="0" marB="0" anchor="ctr"/>
                </a:tc>
                <a:tc>
                  <a:txBody>
                    <a:bodyPr/>
                    <a:lstStyle/>
                    <a:p>
                      <a:pPr marL="0" marR="0" algn="ctr">
                        <a:spcBef>
                          <a:spcPts val="0"/>
                        </a:spcBef>
                        <a:spcAft>
                          <a:spcPts val="0"/>
                        </a:spcAft>
                        <a:tabLst>
                          <a:tab pos="114300" algn="l"/>
                        </a:tabLst>
                      </a:pPr>
                      <a:r>
                        <a:rPr lang="en-US" sz="1000">
                          <a:effectLst/>
                        </a:rPr>
                        <a:t>11</a:t>
                      </a:r>
                      <a:endParaRPr lang="en-US" sz="1000">
                        <a:effectLst/>
                        <a:latin typeface="Palatino Linotype" panose="02040502050505030304" pitchFamily="18" charset="0"/>
                        <a:ea typeface="HGSMinchoE"/>
                        <a:cs typeface="Times New Roman" panose="02020603050405020304" pitchFamily="18" charset="0"/>
                      </a:endParaRPr>
                    </a:p>
                  </a:txBody>
                  <a:tcPr marL="48007" marR="48007" marT="0" marB="0" anchor="ctr"/>
                </a:tc>
                <a:tc>
                  <a:txBody>
                    <a:bodyPr/>
                    <a:lstStyle/>
                    <a:p>
                      <a:pPr marL="0" marR="0" algn="ctr">
                        <a:spcBef>
                          <a:spcPts val="0"/>
                        </a:spcBef>
                        <a:spcAft>
                          <a:spcPts val="0"/>
                        </a:spcAft>
                        <a:tabLst>
                          <a:tab pos="114300" algn="l"/>
                        </a:tabLst>
                      </a:pPr>
                      <a:r>
                        <a:rPr lang="en-US" sz="1000">
                          <a:effectLst/>
                        </a:rPr>
                        <a:t>7</a:t>
                      </a:r>
                      <a:endParaRPr lang="en-US" sz="1000">
                        <a:effectLst/>
                        <a:latin typeface="Palatino Linotype" panose="02040502050505030304" pitchFamily="18" charset="0"/>
                        <a:ea typeface="HGSMinchoE"/>
                        <a:cs typeface="Times New Roman" panose="02020603050405020304" pitchFamily="18" charset="0"/>
                      </a:endParaRPr>
                    </a:p>
                  </a:txBody>
                  <a:tcPr marL="48007" marR="48007" marT="0" marB="0" anchor="ctr"/>
                </a:tc>
                <a:tc>
                  <a:txBody>
                    <a:bodyPr/>
                    <a:lstStyle/>
                    <a:p>
                      <a:pPr marL="0" marR="0" algn="ctr">
                        <a:spcBef>
                          <a:spcPts val="0"/>
                        </a:spcBef>
                        <a:spcAft>
                          <a:spcPts val="0"/>
                        </a:spcAft>
                        <a:tabLst>
                          <a:tab pos="114300" algn="l"/>
                        </a:tabLst>
                      </a:pPr>
                      <a:r>
                        <a:rPr lang="en-US" sz="1000">
                          <a:effectLst/>
                        </a:rPr>
                        <a:t>18</a:t>
                      </a:r>
                      <a:endParaRPr lang="en-US" sz="1000">
                        <a:effectLst/>
                        <a:latin typeface="Palatino Linotype" panose="02040502050505030304" pitchFamily="18" charset="0"/>
                        <a:ea typeface="HGSMinchoE"/>
                        <a:cs typeface="Times New Roman" panose="02020603050405020304" pitchFamily="18" charset="0"/>
                      </a:endParaRPr>
                    </a:p>
                  </a:txBody>
                  <a:tcPr marL="48007" marR="48007" marT="0" marB="0" anchor="ctr"/>
                </a:tc>
              </a:tr>
              <a:tr h="196871">
                <a:tc>
                  <a:txBody>
                    <a:bodyPr/>
                    <a:lstStyle/>
                    <a:p>
                      <a:pPr marL="0" marR="0">
                        <a:spcBef>
                          <a:spcPts val="0"/>
                        </a:spcBef>
                        <a:spcAft>
                          <a:spcPts val="0"/>
                        </a:spcAft>
                        <a:tabLst>
                          <a:tab pos="114300" algn="l"/>
                        </a:tabLst>
                      </a:pPr>
                      <a:r>
                        <a:rPr lang="en-US" sz="1000">
                          <a:effectLst/>
                        </a:rPr>
                        <a:t>PP: Indian Day Children’s Games (8/13)</a:t>
                      </a:r>
                      <a:endParaRPr lang="en-US" sz="1000">
                        <a:effectLst/>
                        <a:latin typeface="Palatino Linotype" panose="02040502050505030304" pitchFamily="18" charset="0"/>
                        <a:ea typeface="HGSMinchoE"/>
                        <a:cs typeface="Times New Roman" panose="02020603050405020304" pitchFamily="18" charset="0"/>
                      </a:endParaRPr>
                    </a:p>
                  </a:txBody>
                  <a:tcPr marL="48007" marR="48007" marT="0" marB="0" anchor="ctr"/>
                </a:tc>
                <a:tc>
                  <a:txBody>
                    <a:bodyPr/>
                    <a:lstStyle/>
                    <a:p>
                      <a:pPr marL="0" marR="0" algn="ctr">
                        <a:spcBef>
                          <a:spcPts val="0"/>
                        </a:spcBef>
                        <a:spcAft>
                          <a:spcPts val="0"/>
                        </a:spcAft>
                        <a:tabLst>
                          <a:tab pos="114300" algn="l"/>
                        </a:tabLst>
                      </a:pPr>
                      <a:r>
                        <a:rPr lang="en-US" sz="1000">
                          <a:effectLst/>
                        </a:rPr>
                        <a:t>25 (est.)</a:t>
                      </a:r>
                      <a:endParaRPr lang="en-US" sz="1000">
                        <a:effectLst/>
                        <a:latin typeface="Palatino Linotype" panose="02040502050505030304" pitchFamily="18" charset="0"/>
                        <a:ea typeface="HGSMinchoE"/>
                        <a:cs typeface="Times New Roman" panose="02020603050405020304" pitchFamily="18" charset="0"/>
                      </a:endParaRPr>
                    </a:p>
                  </a:txBody>
                  <a:tcPr marL="48007" marR="48007" marT="0" marB="0" anchor="ctr"/>
                </a:tc>
                <a:tc>
                  <a:txBody>
                    <a:bodyPr/>
                    <a:lstStyle/>
                    <a:p>
                      <a:pPr marL="0" marR="0" algn="ctr">
                        <a:spcBef>
                          <a:spcPts val="0"/>
                        </a:spcBef>
                        <a:spcAft>
                          <a:spcPts val="0"/>
                        </a:spcAft>
                        <a:tabLst>
                          <a:tab pos="114300" algn="l"/>
                        </a:tabLst>
                      </a:pPr>
                      <a:r>
                        <a:rPr lang="en-US" sz="1000">
                          <a:effectLst/>
                        </a:rPr>
                        <a:t>50 (est.)</a:t>
                      </a:r>
                      <a:endParaRPr lang="en-US" sz="1000">
                        <a:effectLst/>
                        <a:latin typeface="Palatino Linotype" panose="02040502050505030304" pitchFamily="18" charset="0"/>
                        <a:ea typeface="HGSMinchoE"/>
                        <a:cs typeface="Times New Roman" panose="02020603050405020304" pitchFamily="18" charset="0"/>
                      </a:endParaRPr>
                    </a:p>
                  </a:txBody>
                  <a:tcPr marL="48007" marR="48007" marT="0" marB="0" anchor="ctr"/>
                </a:tc>
                <a:tc>
                  <a:txBody>
                    <a:bodyPr/>
                    <a:lstStyle/>
                    <a:p>
                      <a:pPr marL="0" marR="0" algn="ctr">
                        <a:spcBef>
                          <a:spcPts val="0"/>
                        </a:spcBef>
                        <a:spcAft>
                          <a:spcPts val="0"/>
                        </a:spcAft>
                        <a:tabLst>
                          <a:tab pos="114300" algn="l"/>
                        </a:tabLst>
                      </a:pPr>
                      <a:r>
                        <a:rPr lang="en-US" sz="1000">
                          <a:effectLst/>
                        </a:rPr>
                        <a:t>75</a:t>
                      </a:r>
                      <a:endParaRPr lang="en-US" sz="1000">
                        <a:effectLst/>
                        <a:latin typeface="Palatino Linotype" panose="02040502050505030304" pitchFamily="18" charset="0"/>
                        <a:ea typeface="HGSMinchoE"/>
                        <a:cs typeface="Times New Roman" panose="02020603050405020304" pitchFamily="18" charset="0"/>
                      </a:endParaRPr>
                    </a:p>
                  </a:txBody>
                  <a:tcPr marL="48007" marR="48007" marT="0" marB="0" anchor="ctr"/>
                </a:tc>
              </a:tr>
              <a:tr h="196871">
                <a:tc>
                  <a:txBody>
                    <a:bodyPr/>
                    <a:lstStyle/>
                    <a:p>
                      <a:pPr marL="0" marR="0">
                        <a:spcBef>
                          <a:spcPts val="0"/>
                        </a:spcBef>
                        <a:spcAft>
                          <a:spcPts val="0"/>
                        </a:spcAft>
                        <a:tabLst>
                          <a:tab pos="114300" algn="l"/>
                        </a:tabLst>
                      </a:pPr>
                      <a:r>
                        <a:rPr lang="en-US" sz="1000">
                          <a:effectLst/>
                        </a:rPr>
                        <a:t>PP: Children's Dance (8/19)</a:t>
                      </a:r>
                      <a:endParaRPr lang="en-US" sz="1000">
                        <a:effectLst/>
                        <a:latin typeface="Palatino Linotype" panose="02040502050505030304" pitchFamily="18" charset="0"/>
                        <a:ea typeface="HGSMinchoE"/>
                        <a:cs typeface="Times New Roman" panose="02020603050405020304" pitchFamily="18" charset="0"/>
                      </a:endParaRPr>
                    </a:p>
                  </a:txBody>
                  <a:tcPr marL="48007" marR="48007" marT="0" marB="0" anchor="ctr"/>
                </a:tc>
                <a:tc>
                  <a:txBody>
                    <a:bodyPr/>
                    <a:lstStyle/>
                    <a:p>
                      <a:pPr marL="0" marR="0" algn="ctr">
                        <a:spcBef>
                          <a:spcPts val="0"/>
                        </a:spcBef>
                        <a:spcAft>
                          <a:spcPts val="0"/>
                        </a:spcAft>
                        <a:tabLst>
                          <a:tab pos="114300" algn="l"/>
                        </a:tabLst>
                      </a:pPr>
                      <a:r>
                        <a:rPr lang="en-US" sz="1000">
                          <a:effectLst/>
                        </a:rPr>
                        <a:t>10 (est.)</a:t>
                      </a:r>
                      <a:endParaRPr lang="en-US" sz="1000">
                        <a:effectLst/>
                        <a:latin typeface="Palatino Linotype" panose="02040502050505030304" pitchFamily="18" charset="0"/>
                        <a:ea typeface="HGSMinchoE"/>
                        <a:cs typeface="Times New Roman" panose="02020603050405020304" pitchFamily="18" charset="0"/>
                      </a:endParaRPr>
                    </a:p>
                  </a:txBody>
                  <a:tcPr marL="48007" marR="48007" marT="0" marB="0" anchor="ctr"/>
                </a:tc>
                <a:tc>
                  <a:txBody>
                    <a:bodyPr/>
                    <a:lstStyle/>
                    <a:p>
                      <a:pPr marL="0" marR="0" algn="ctr">
                        <a:spcBef>
                          <a:spcPts val="0"/>
                        </a:spcBef>
                        <a:spcAft>
                          <a:spcPts val="0"/>
                        </a:spcAft>
                        <a:tabLst>
                          <a:tab pos="114300" algn="l"/>
                        </a:tabLst>
                      </a:pPr>
                      <a:r>
                        <a:rPr lang="en-US" sz="1000">
                          <a:effectLst/>
                        </a:rPr>
                        <a:t>50 (est.)</a:t>
                      </a:r>
                      <a:endParaRPr lang="en-US" sz="1000">
                        <a:effectLst/>
                        <a:latin typeface="Palatino Linotype" panose="02040502050505030304" pitchFamily="18" charset="0"/>
                        <a:ea typeface="HGSMinchoE"/>
                        <a:cs typeface="Times New Roman" panose="02020603050405020304" pitchFamily="18" charset="0"/>
                      </a:endParaRPr>
                    </a:p>
                  </a:txBody>
                  <a:tcPr marL="48007" marR="48007" marT="0" marB="0" anchor="ctr"/>
                </a:tc>
                <a:tc>
                  <a:txBody>
                    <a:bodyPr/>
                    <a:lstStyle/>
                    <a:p>
                      <a:pPr marL="0" marR="0" algn="ctr">
                        <a:spcBef>
                          <a:spcPts val="0"/>
                        </a:spcBef>
                        <a:spcAft>
                          <a:spcPts val="0"/>
                        </a:spcAft>
                        <a:tabLst>
                          <a:tab pos="114300" algn="l"/>
                        </a:tabLst>
                      </a:pPr>
                      <a:r>
                        <a:rPr lang="en-US" sz="1000">
                          <a:effectLst/>
                        </a:rPr>
                        <a:t>60</a:t>
                      </a:r>
                      <a:endParaRPr lang="en-US" sz="1000">
                        <a:effectLst/>
                        <a:latin typeface="Palatino Linotype" panose="02040502050505030304" pitchFamily="18" charset="0"/>
                        <a:ea typeface="HGSMinchoE"/>
                        <a:cs typeface="Times New Roman" panose="02020603050405020304" pitchFamily="18" charset="0"/>
                      </a:endParaRPr>
                    </a:p>
                  </a:txBody>
                  <a:tcPr marL="48007" marR="48007" marT="0" marB="0" anchor="ctr"/>
                </a:tc>
              </a:tr>
              <a:tr h="206716">
                <a:tc>
                  <a:txBody>
                    <a:bodyPr/>
                    <a:lstStyle/>
                    <a:p>
                      <a:pPr marL="0" marR="0">
                        <a:spcBef>
                          <a:spcPts val="0"/>
                        </a:spcBef>
                        <a:spcAft>
                          <a:spcPts val="0"/>
                        </a:spcAft>
                        <a:tabLst>
                          <a:tab pos="114300" algn="l"/>
                        </a:tabLst>
                      </a:pPr>
                      <a:r>
                        <a:rPr lang="en-US" sz="1000">
                          <a:effectLst/>
                        </a:rPr>
                        <a:t>Joint: Sweet grass Picking (8/18)</a:t>
                      </a:r>
                      <a:endParaRPr lang="en-US" sz="1000">
                        <a:effectLst/>
                        <a:latin typeface="Palatino Linotype" panose="02040502050505030304" pitchFamily="18" charset="0"/>
                        <a:ea typeface="HGSMinchoE"/>
                        <a:cs typeface="Times New Roman" panose="02020603050405020304" pitchFamily="18" charset="0"/>
                      </a:endParaRPr>
                    </a:p>
                  </a:txBody>
                  <a:tcPr marL="48007" marR="48007" marT="0" marB="0" anchor="b"/>
                </a:tc>
                <a:tc>
                  <a:txBody>
                    <a:bodyPr/>
                    <a:lstStyle/>
                    <a:p>
                      <a:pPr marL="0" marR="0" algn="ctr">
                        <a:spcBef>
                          <a:spcPts val="0"/>
                        </a:spcBef>
                        <a:spcAft>
                          <a:spcPts val="0"/>
                        </a:spcAft>
                        <a:tabLst>
                          <a:tab pos="114300" algn="l"/>
                        </a:tabLst>
                      </a:pPr>
                      <a:r>
                        <a:rPr lang="en-US" sz="1000">
                          <a:effectLst/>
                        </a:rPr>
                        <a:t>15</a:t>
                      </a:r>
                      <a:endParaRPr lang="en-US" sz="1000">
                        <a:effectLst/>
                        <a:latin typeface="Palatino Linotype" panose="02040502050505030304" pitchFamily="18" charset="0"/>
                        <a:ea typeface="HGSMinchoE"/>
                        <a:cs typeface="Times New Roman" panose="02020603050405020304" pitchFamily="18" charset="0"/>
                      </a:endParaRPr>
                    </a:p>
                  </a:txBody>
                  <a:tcPr marL="48007" marR="48007" marT="0" marB="0" anchor="ctr"/>
                </a:tc>
                <a:tc>
                  <a:txBody>
                    <a:bodyPr/>
                    <a:lstStyle/>
                    <a:p>
                      <a:pPr marL="0" marR="0" algn="ctr">
                        <a:spcBef>
                          <a:spcPts val="0"/>
                        </a:spcBef>
                        <a:spcAft>
                          <a:spcPts val="0"/>
                        </a:spcAft>
                        <a:tabLst>
                          <a:tab pos="114300" algn="l"/>
                        </a:tabLst>
                      </a:pPr>
                      <a:r>
                        <a:rPr lang="en-US" sz="1000">
                          <a:effectLst/>
                        </a:rPr>
                        <a:t>1</a:t>
                      </a:r>
                      <a:endParaRPr lang="en-US" sz="1000">
                        <a:effectLst/>
                        <a:latin typeface="Palatino Linotype" panose="02040502050505030304" pitchFamily="18" charset="0"/>
                        <a:ea typeface="HGSMinchoE"/>
                        <a:cs typeface="Times New Roman" panose="02020603050405020304" pitchFamily="18" charset="0"/>
                      </a:endParaRPr>
                    </a:p>
                  </a:txBody>
                  <a:tcPr marL="48007" marR="48007" marT="0" marB="0" anchor="ctr"/>
                </a:tc>
                <a:tc>
                  <a:txBody>
                    <a:bodyPr/>
                    <a:lstStyle/>
                    <a:p>
                      <a:pPr marL="0" marR="0" algn="ctr">
                        <a:spcBef>
                          <a:spcPts val="0"/>
                        </a:spcBef>
                        <a:spcAft>
                          <a:spcPts val="0"/>
                        </a:spcAft>
                        <a:tabLst>
                          <a:tab pos="114300" algn="l"/>
                        </a:tabLst>
                      </a:pPr>
                      <a:r>
                        <a:rPr lang="en-US" sz="1000">
                          <a:effectLst/>
                        </a:rPr>
                        <a:t>16</a:t>
                      </a:r>
                      <a:endParaRPr lang="en-US" sz="1000">
                        <a:effectLst/>
                        <a:latin typeface="Palatino Linotype" panose="02040502050505030304" pitchFamily="18" charset="0"/>
                        <a:ea typeface="HGSMinchoE"/>
                        <a:cs typeface="Times New Roman" panose="02020603050405020304" pitchFamily="18" charset="0"/>
                      </a:endParaRPr>
                    </a:p>
                  </a:txBody>
                  <a:tcPr marL="48007" marR="48007" marT="0" marB="0" anchor="ctr"/>
                </a:tc>
              </a:tr>
              <a:tr h="206716">
                <a:tc>
                  <a:txBody>
                    <a:bodyPr/>
                    <a:lstStyle/>
                    <a:p>
                      <a:pPr marL="0" marR="0" algn="r">
                        <a:spcBef>
                          <a:spcPts val="0"/>
                        </a:spcBef>
                        <a:spcAft>
                          <a:spcPts val="0"/>
                        </a:spcAft>
                        <a:tabLst>
                          <a:tab pos="114300" algn="l"/>
                        </a:tabLst>
                      </a:pPr>
                      <a:r>
                        <a:rPr lang="en-US" sz="1200" dirty="0">
                          <a:effectLst/>
                        </a:rPr>
                        <a:t> </a:t>
                      </a:r>
                      <a:r>
                        <a:rPr lang="en-US" sz="1200" dirty="0" smtClean="0">
                          <a:effectLst/>
                        </a:rPr>
                        <a:t>TOTAL COMMUNITY CONTACTS</a:t>
                      </a:r>
                      <a:endParaRPr lang="en-US" sz="1200" dirty="0">
                        <a:effectLst/>
                        <a:latin typeface="Palatino Linotype" panose="02040502050505030304" pitchFamily="18" charset="0"/>
                        <a:ea typeface="HGSMinchoE"/>
                        <a:cs typeface="Times New Roman" panose="02020603050405020304" pitchFamily="18" charset="0"/>
                      </a:endParaRPr>
                    </a:p>
                  </a:txBody>
                  <a:tcPr marL="48007" marR="48007" marT="0" marB="0" anchor="ctr"/>
                </a:tc>
                <a:tc>
                  <a:txBody>
                    <a:bodyPr/>
                    <a:lstStyle/>
                    <a:p>
                      <a:pPr marL="0" marR="0" algn="ctr">
                        <a:spcBef>
                          <a:spcPts val="0"/>
                        </a:spcBef>
                        <a:spcAft>
                          <a:spcPts val="0"/>
                        </a:spcAft>
                        <a:tabLst>
                          <a:tab pos="114300" algn="l"/>
                        </a:tabLst>
                      </a:pPr>
                      <a:r>
                        <a:rPr lang="en-US" sz="1000" b="1" dirty="0">
                          <a:effectLst/>
                        </a:rPr>
                        <a:t>1246</a:t>
                      </a:r>
                      <a:endParaRPr lang="en-US" sz="1000" b="1" dirty="0">
                        <a:effectLst/>
                        <a:latin typeface="Palatino Linotype" panose="02040502050505030304" pitchFamily="18" charset="0"/>
                        <a:ea typeface="HGSMinchoE"/>
                        <a:cs typeface="Times New Roman" panose="02020603050405020304" pitchFamily="18" charset="0"/>
                      </a:endParaRPr>
                    </a:p>
                  </a:txBody>
                  <a:tcPr marL="48007" marR="48007" marT="0" marB="0" anchor="ctr"/>
                </a:tc>
                <a:tc>
                  <a:txBody>
                    <a:bodyPr/>
                    <a:lstStyle/>
                    <a:p>
                      <a:pPr marL="0" marR="0" algn="ctr">
                        <a:spcBef>
                          <a:spcPts val="0"/>
                        </a:spcBef>
                        <a:spcAft>
                          <a:spcPts val="0"/>
                        </a:spcAft>
                        <a:tabLst>
                          <a:tab pos="114300" algn="l"/>
                        </a:tabLst>
                      </a:pPr>
                      <a:r>
                        <a:rPr lang="en-US" sz="1000" b="1" dirty="0">
                          <a:effectLst/>
                        </a:rPr>
                        <a:t>869</a:t>
                      </a:r>
                      <a:endParaRPr lang="en-US" sz="1000" b="1" dirty="0">
                        <a:effectLst/>
                        <a:latin typeface="Palatino Linotype" panose="02040502050505030304" pitchFamily="18" charset="0"/>
                        <a:ea typeface="HGSMinchoE"/>
                        <a:cs typeface="Times New Roman" panose="02020603050405020304" pitchFamily="18" charset="0"/>
                      </a:endParaRPr>
                    </a:p>
                  </a:txBody>
                  <a:tcPr marL="48007" marR="48007" marT="0" marB="0" anchor="ctr"/>
                </a:tc>
                <a:tc>
                  <a:txBody>
                    <a:bodyPr/>
                    <a:lstStyle/>
                    <a:p>
                      <a:pPr marL="0" marR="0" algn="ctr">
                        <a:spcBef>
                          <a:spcPts val="0"/>
                        </a:spcBef>
                        <a:spcAft>
                          <a:spcPts val="0"/>
                        </a:spcAft>
                        <a:tabLst>
                          <a:tab pos="114300" algn="l"/>
                        </a:tabLst>
                      </a:pPr>
                      <a:r>
                        <a:rPr lang="en-US" sz="1000" b="1" dirty="0">
                          <a:effectLst/>
                        </a:rPr>
                        <a:t>2115</a:t>
                      </a:r>
                      <a:endParaRPr lang="en-US" sz="1000" b="1" dirty="0">
                        <a:effectLst/>
                        <a:latin typeface="Palatino Linotype" panose="02040502050505030304" pitchFamily="18" charset="0"/>
                        <a:ea typeface="HGSMinchoE"/>
                        <a:cs typeface="Times New Roman" panose="02020603050405020304" pitchFamily="18" charset="0"/>
                      </a:endParaRPr>
                    </a:p>
                  </a:txBody>
                  <a:tcPr marL="48007" marR="48007" marT="0" marB="0" anchor="ctr"/>
                </a:tc>
              </a:tr>
            </a:tbl>
          </a:graphicData>
        </a:graphic>
      </p:graphicFrame>
    </p:spTree>
    <p:extLst>
      <p:ext uri="{BB962C8B-B14F-4D97-AF65-F5344CB8AC3E}">
        <p14:creationId xmlns:p14="http://schemas.microsoft.com/office/powerpoint/2010/main" val="178631811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7310" y="304800"/>
            <a:ext cx="10677236" cy="5663089"/>
          </a:xfrm>
          <a:prstGeom prst="rect">
            <a:avLst/>
          </a:prstGeom>
          <a:noFill/>
        </p:spPr>
        <p:txBody>
          <a:bodyPr wrap="square" rtlCol="0">
            <a:spAutoFit/>
          </a:bodyPr>
          <a:lstStyle/>
          <a:p>
            <a:pPr algn="ctr"/>
            <a:r>
              <a:rPr lang="en-US" sz="2400" b="1" dirty="0" smtClean="0"/>
              <a:t>Community </a:t>
            </a:r>
            <a:r>
              <a:rPr lang="en-US" sz="2400" b="1" dirty="0"/>
              <a:t>C</a:t>
            </a:r>
            <a:r>
              <a:rPr lang="en-US" sz="2400" b="1" dirty="0" smtClean="0"/>
              <a:t>onnectedness  </a:t>
            </a:r>
            <a:r>
              <a:rPr lang="en-US" sz="2400" i="1" dirty="0" smtClean="0"/>
              <a:t>(</a:t>
            </a:r>
            <a:r>
              <a:rPr lang="en-US" sz="2400" i="1" dirty="0"/>
              <a:t>E</a:t>
            </a:r>
            <a:r>
              <a:rPr lang="en-US" sz="2400" i="1" dirty="0" smtClean="0"/>
              <a:t>valuation Priority 1) </a:t>
            </a:r>
          </a:p>
          <a:p>
            <a:pPr algn="ctr"/>
            <a:endParaRPr lang="en-US" sz="2400" dirty="0" smtClean="0"/>
          </a:p>
          <a:p>
            <a:pPr algn="ctr"/>
            <a:r>
              <a:rPr lang="en-US" sz="2400" dirty="0" smtClean="0"/>
              <a:t>What do you like about the LAUNCH </a:t>
            </a:r>
            <a:r>
              <a:rPr lang="en-US" sz="2400" dirty="0"/>
              <a:t>community </a:t>
            </a:r>
            <a:r>
              <a:rPr lang="en-US" sz="2400" dirty="0" smtClean="0"/>
              <a:t>activities? </a:t>
            </a:r>
          </a:p>
          <a:p>
            <a:endParaRPr lang="en-US" sz="2400" i="1" dirty="0" smtClean="0"/>
          </a:p>
          <a:p>
            <a:pPr algn="ctr"/>
            <a:r>
              <a:rPr lang="en-US" sz="2000" i="1" dirty="0" smtClean="0"/>
              <a:t>“Activities </a:t>
            </a:r>
            <a:r>
              <a:rPr lang="en-US" sz="2000" i="1" dirty="0"/>
              <a:t>promote positive engagements in the </a:t>
            </a:r>
            <a:r>
              <a:rPr lang="en-US" sz="2000" i="1" dirty="0" smtClean="0"/>
              <a:t>community, and provide opportunities to bond.”</a:t>
            </a:r>
          </a:p>
          <a:p>
            <a:pPr algn="ctr"/>
            <a:endParaRPr lang="en-US" i="1" dirty="0"/>
          </a:p>
          <a:p>
            <a:pPr algn="ctr"/>
            <a:r>
              <a:rPr lang="en-US" sz="2000" i="1" dirty="0" smtClean="0"/>
              <a:t>“I love that we </a:t>
            </a:r>
            <a:r>
              <a:rPr lang="en-US" sz="2000" i="1" dirty="0"/>
              <a:t>all get together as a community</a:t>
            </a:r>
            <a:r>
              <a:rPr lang="en-US" sz="2000" i="1" dirty="0" smtClean="0"/>
              <a:t>.”</a:t>
            </a:r>
            <a:endParaRPr lang="en-US" sz="2000" i="1" dirty="0" smtClean="0"/>
          </a:p>
          <a:p>
            <a:pPr algn="ctr"/>
            <a:endParaRPr lang="en-US" i="1" dirty="0"/>
          </a:p>
          <a:p>
            <a:pPr algn="ctr"/>
            <a:r>
              <a:rPr lang="en-US" i="1" dirty="0" smtClean="0"/>
              <a:t>“</a:t>
            </a:r>
            <a:r>
              <a:rPr lang="en-US" sz="2000" i="1" dirty="0" smtClean="0"/>
              <a:t>LAUNCH brings people </a:t>
            </a:r>
            <a:r>
              <a:rPr lang="en-US" sz="2000" i="1" dirty="0"/>
              <a:t>together</a:t>
            </a:r>
            <a:r>
              <a:rPr lang="en-US" sz="2000" i="1" dirty="0" smtClean="0"/>
              <a:t>.”</a:t>
            </a:r>
          </a:p>
          <a:p>
            <a:pPr algn="ctr"/>
            <a:endParaRPr lang="en-US" i="1" dirty="0"/>
          </a:p>
          <a:p>
            <a:pPr algn="ctr"/>
            <a:r>
              <a:rPr lang="en-US" sz="2000" i="1" dirty="0" smtClean="0"/>
              <a:t>“It brings the </a:t>
            </a:r>
            <a:r>
              <a:rPr lang="en-US" sz="2000" i="1" dirty="0"/>
              <a:t>community together, get to do fun </a:t>
            </a:r>
            <a:r>
              <a:rPr lang="en-US" sz="2000" i="1" dirty="0" smtClean="0"/>
              <a:t>activities.”</a:t>
            </a:r>
          </a:p>
          <a:p>
            <a:pPr algn="ctr"/>
            <a:endParaRPr lang="en-US" i="1" dirty="0"/>
          </a:p>
          <a:p>
            <a:pPr algn="ctr"/>
            <a:r>
              <a:rPr lang="en-US" i="1" dirty="0" smtClean="0"/>
              <a:t>“</a:t>
            </a:r>
            <a:r>
              <a:rPr lang="en-US" sz="2000" i="1" dirty="0" smtClean="0"/>
              <a:t>The </a:t>
            </a:r>
            <a:r>
              <a:rPr lang="en-US" sz="2000" i="1" dirty="0"/>
              <a:t>positive vibes, smiles, great advertising, it’s what the community needs</a:t>
            </a:r>
            <a:r>
              <a:rPr lang="en-US" sz="2000" i="1" dirty="0" smtClean="0"/>
              <a:t>.”</a:t>
            </a:r>
            <a:endParaRPr lang="en-US" i="1" dirty="0" smtClean="0"/>
          </a:p>
          <a:p>
            <a:pPr algn="ctr"/>
            <a:endParaRPr lang="en-US" i="1" dirty="0"/>
          </a:p>
          <a:p>
            <a:pPr algn="ctr"/>
            <a:r>
              <a:rPr lang="en-US" sz="2000" i="1" dirty="0" smtClean="0"/>
              <a:t>“The </a:t>
            </a:r>
            <a:r>
              <a:rPr lang="en-US" sz="2000" i="1" dirty="0"/>
              <a:t>chance to get out and make friends</a:t>
            </a:r>
            <a:r>
              <a:rPr lang="en-US" sz="2000" i="1" dirty="0" smtClean="0"/>
              <a:t>.”</a:t>
            </a:r>
          </a:p>
          <a:p>
            <a:pPr algn="ctr"/>
            <a:endParaRPr lang="en-US" i="1" dirty="0"/>
          </a:p>
          <a:p>
            <a:pPr algn="ctr"/>
            <a:r>
              <a:rPr lang="en-US" i="1" dirty="0" smtClean="0"/>
              <a:t>“</a:t>
            </a:r>
            <a:r>
              <a:rPr lang="en-US" sz="2000" i="1" dirty="0" smtClean="0"/>
              <a:t>Love </a:t>
            </a:r>
            <a:r>
              <a:rPr lang="en-US" sz="2000" i="1" dirty="0"/>
              <a:t>the activities and </a:t>
            </a:r>
            <a:r>
              <a:rPr lang="en-US" sz="2000" i="1" dirty="0" smtClean="0"/>
              <a:t>change to socialize.”</a:t>
            </a:r>
            <a:endParaRPr lang="en-US" sz="2000" i="1" dirty="0"/>
          </a:p>
          <a:p>
            <a:endParaRPr lang="en-US" dirty="0"/>
          </a:p>
        </p:txBody>
      </p:sp>
      <p:sp>
        <p:nvSpPr>
          <p:cNvPr id="3" name="TextBox 2"/>
          <p:cNvSpPr txBox="1"/>
          <p:nvPr/>
        </p:nvSpPr>
        <p:spPr>
          <a:xfrm>
            <a:off x="563169" y="6374599"/>
            <a:ext cx="11249890" cy="461665"/>
          </a:xfrm>
          <a:prstGeom prst="rect">
            <a:avLst/>
          </a:prstGeom>
          <a:noFill/>
        </p:spPr>
        <p:txBody>
          <a:bodyPr wrap="square" rtlCol="0">
            <a:spAutoFit/>
          </a:bodyPr>
          <a:lstStyle/>
          <a:p>
            <a:r>
              <a:rPr lang="en-US" sz="1200" dirty="0" smtClean="0"/>
              <a:t>Source: Passamaquoddy Project LAUNCH Evaluation Report Year 2.         </a:t>
            </a:r>
          </a:p>
          <a:p>
            <a:r>
              <a:rPr lang="en-US" sz="1200" dirty="0" smtClean="0"/>
              <a:t>2016: 43 Community activities. Survey responses: n=35</a:t>
            </a:r>
            <a:endParaRPr lang="en-US" sz="12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94935" y="160867"/>
            <a:ext cx="655320" cy="1603248"/>
          </a:xfrm>
          <a:prstGeom prst="rect">
            <a:avLst/>
          </a:prstGeom>
        </p:spPr>
      </p:pic>
    </p:spTree>
    <p:extLst>
      <p:ext uri="{BB962C8B-B14F-4D97-AF65-F5344CB8AC3E}">
        <p14:creationId xmlns:p14="http://schemas.microsoft.com/office/powerpoint/2010/main" val="10097663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34836" y="310108"/>
            <a:ext cx="9596582" cy="1200329"/>
          </a:xfrm>
          <a:prstGeom prst="rect">
            <a:avLst/>
          </a:prstGeom>
          <a:noFill/>
        </p:spPr>
        <p:txBody>
          <a:bodyPr wrap="square" rtlCol="0">
            <a:spAutoFit/>
          </a:bodyPr>
          <a:lstStyle/>
          <a:p>
            <a:pPr algn="ctr"/>
            <a:r>
              <a:rPr lang="en-US" sz="2400" b="1" dirty="0" smtClean="0"/>
              <a:t>Community Connectedness  </a:t>
            </a:r>
            <a:r>
              <a:rPr lang="en-US" sz="2400" i="1" dirty="0" smtClean="0"/>
              <a:t>(Evaluation Priority 1) </a:t>
            </a:r>
          </a:p>
          <a:p>
            <a:endParaRPr lang="en-US" sz="2400" dirty="0" smtClean="0"/>
          </a:p>
          <a:p>
            <a:r>
              <a:rPr lang="en-US" sz="2400" dirty="0" smtClean="0"/>
              <a:t>How </a:t>
            </a:r>
            <a:r>
              <a:rPr lang="en-US" sz="2400" dirty="0"/>
              <a:t>has participation in LAUNCH community activities helped your family? </a:t>
            </a:r>
          </a:p>
        </p:txBody>
      </p:sp>
      <p:sp>
        <p:nvSpPr>
          <p:cNvPr id="3" name="TextBox 2"/>
          <p:cNvSpPr txBox="1"/>
          <p:nvPr/>
        </p:nvSpPr>
        <p:spPr>
          <a:xfrm>
            <a:off x="1182255" y="1699705"/>
            <a:ext cx="9347200" cy="4451927"/>
          </a:xfrm>
          <a:prstGeom prst="rect">
            <a:avLst/>
          </a:prstGeom>
          <a:noFill/>
        </p:spPr>
        <p:txBody>
          <a:bodyPr wrap="square" rtlCol="0">
            <a:spAutoFit/>
          </a:bodyPr>
          <a:lstStyle/>
          <a:p>
            <a:endParaRPr lang="en-US" dirty="0"/>
          </a:p>
        </p:txBody>
      </p:sp>
      <p:sp>
        <p:nvSpPr>
          <p:cNvPr id="5" name="TextBox 4"/>
          <p:cNvSpPr txBox="1"/>
          <p:nvPr/>
        </p:nvSpPr>
        <p:spPr>
          <a:xfrm>
            <a:off x="1402929" y="6151632"/>
            <a:ext cx="8645236" cy="461665"/>
          </a:xfrm>
          <a:prstGeom prst="rect">
            <a:avLst/>
          </a:prstGeom>
          <a:noFill/>
        </p:spPr>
        <p:txBody>
          <a:bodyPr wrap="square" rtlCol="0">
            <a:spAutoFit/>
          </a:bodyPr>
          <a:lstStyle/>
          <a:p>
            <a:r>
              <a:rPr lang="en-US" sz="1200" dirty="0" smtClean="0"/>
              <a:t>Source: Passamaquoddy Project LAUNCH Evaluation Report Year 2.</a:t>
            </a:r>
          </a:p>
          <a:p>
            <a:r>
              <a:rPr lang="en-US" sz="1200" dirty="0" smtClean="0"/>
              <a:t>Year 2: 43 Community activities. Survey responses: n=35</a:t>
            </a:r>
            <a:endParaRPr lang="en-US" sz="1200" dirty="0"/>
          </a:p>
        </p:txBody>
      </p:sp>
      <p:sp>
        <p:nvSpPr>
          <p:cNvPr id="6" name="TextBox 5"/>
          <p:cNvSpPr txBox="1"/>
          <p:nvPr/>
        </p:nvSpPr>
        <p:spPr>
          <a:xfrm>
            <a:off x="700965" y="2136596"/>
            <a:ext cx="10049163" cy="4093428"/>
          </a:xfrm>
          <a:prstGeom prst="rect">
            <a:avLst/>
          </a:prstGeom>
          <a:noFill/>
        </p:spPr>
        <p:txBody>
          <a:bodyPr wrap="square" rtlCol="0">
            <a:spAutoFit/>
          </a:bodyPr>
          <a:lstStyle/>
          <a:p>
            <a:pPr algn="ctr"/>
            <a:r>
              <a:rPr lang="en-US" sz="2000" i="1" dirty="0" smtClean="0"/>
              <a:t>“Gets </a:t>
            </a:r>
            <a:r>
              <a:rPr lang="en-US" sz="2000" i="1" dirty="0"/>
              <a:t>me out, making things with my children</a:t>
            </a:r>
            <a:r>
              <a:rPr lang="en-US" sz="2000" i="1" dirty="0" smtClean="0"/>
              <a:t>.”</a:t>
            </a:r>
          </a:p>
          <a:p>
            <a:pPr algn="ctr"/>
            <a:endParaRPr lang="en-US" sz="2000" dirty="0" smtClean="0"/>
          </a:p>
          <a:p>
            <a:pPr algn="ctr"/>
            <a:endParaRPr lang="en-US" sz="2000" dirty="0"/>
          </a:p>
          <a:p>
            <a:pPr algn="ctr"/>
            <a:r>
              <a:rPr lang="en-US" sz="2000" i="1" dirty="0" smtClean="0"/>
              <a:t>“LAUNCH brought </a:t>
            </a:r>
            <a:r>
              <a:rPr lang="en-US" sz="2000" i="1" dirty="0"/>
              <a:t>family and friends together for a fun evening</a:t>
            </a:r>
            <a:r>
              <a:rPr lang="en-US" sz="2000" i="1" dirty="0" smtClean="0"/>
              <a:t>.”</a:t>
            </a:r>
          </a:p>
          <a:p>
            <a:pPr algn="ctr"/>
            <a:endParaRPr lang="en-US" sz="2000" dirty="0" smtClean="0"/>
          </a:p>
          <a:p>
            <a:pPr algn="ctr"/>
            <a:endParaRPr lang="en-US" sz="2000" dirty="0"/>
          </a:p>
          <a:p>
            <a:pPr algn="ctr"/>
            <a:r>
              <a:rPr lang="en-US" sz="2000" i="1" dirty="0" smtClean="0"/>
              <a:t>“Inspiring </a:t>
            </a:r>
            <a:r>
              <a:rPr lang="en-US" sz="2000" i="1" dirty="0"/>
              <a:t>to do </a:t>
            </a:r>
            <a:r>
              <a:rPr lang="en-US" sz="2000" i="1" dirty="0" smtClean="0"/>
              <a:t>more activities in my </a:t>
            </a:r>
            <a:r>
              <a:rPr lang="en-US" sz="2000" i="1" dirty="0"/>
              <a:t>own community</a:t>
            </a:r>
            <a:r>
              <a:rPr lang="en-US" sz="2000" i="1" dirty="0" smtClean="0"/>
              <a:t>.”</a:t>
            </a:r>
          </a:p>
          <a:p>
            <a:pPr algn="ctr"/>
            <a:endParaRPr lang="en-US" sz="2000" dirty="0" smtClean="0"/>
          </a:p>
          <a:p>
            <a:pPr algn="ctr"/>
            <a:endParaRPr lang="en-US" sz="2000" dirty="0"/>
          </a:p>
          <a:p>
            <a:pPr algn="ctr"/>
            <a:r>
              <a:rPr lang="en-US" sz="2000" i="1" dirty="0" smtClean="0"/>
              <a:t>“Make </a:t>
            </a:r>
            <a:r>
              <a:rPr lang="en-US" sz="2000" i="1" dirty="0"/>
              <a:t>bonds and grow as a unit with other families</a:t>
            </a:r>
            <a:r>
              <a:rPr lang="en-US" sz="2000" i="1" dirty="0" smtClean="0"/>
              <a:t>.”</a:t>
            </a:r>
          </a:p>
          <a:p>
            <a:pPr algn="ctr"/>
            <a:endParaRPr lang="en-US" sz="2000" dirty="0" smtClean="0"/>
          </a:p>
          <a:p>
            <a:pPr algn="ctr"/>
            <a:endParaRPr lang="en-US" sz="2000" dirty="0"/>
          </a:p>
          <a:p>
            <a:pPr algn="ctr"/>
            <a:r>
              <a:rPr lang="en-US" sz="2000" i="1" dirty="0" smtClean="0"/>
              <a:t>“Makes </a:t>
            </a:r>
            <a:r>
              <a:rPr lang="en-US" sz="2000" i="1" dirty="0"/>
              <a:t>me want to do more activities with my family</a:t>
            </a:r>
            <a:r>
              <a:rPr lang="en-US" sz="2000" i="1" dirty="0" smtClean="0"/>
              <a:t>.”</a:t>
            </a:r>
            <a:endParaRPr lang="en-US" sz="20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645" y="220269"/>
            <a:ext cx="655320" cy="1603248"/>
          </a:xfrm>
          <a:prstGeom prst="rect">
            <a:avLst/>
          </a:prstGeom>
        </p:spPr>
      </p:pic>
    </p:spTree>
    <p:extLst>
      <p:ext uri="{BB962C8B-B14F-4D97-AF65-F5344CB8AC3E}">
        <p14:creationId xmlns:p14="http://schemas.microsoft.com/office/powerpoint/2010/main" val="92973989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38036" y="249383"/>
            <a:ext cx="8802255" cy="1107996"/>
          </a:xfrm>
          <a:prstGeom prst="rect">
            <a:avLst/>
          </a:prstGeom>
        </p:spPr>
        <p:txBody>
          <a:bodyPr wrap="square">
            <a:spAutoFit/>
          </a:bodyPr>
          <a:lstStyle/>
          <a:p>
            <a:pPr algn="ctr"/>
            <a:r>
              <a:rPr lang="en-US" sz="2400" b="1" dirty="0" smtClean="0"/>
              <a:t>Healthy Passamaquoddy Families  </a:t>
            </a:r>
            <a:r>
              <a:rPr lang="en-US" sz="2400" i="1" dirty="0" smtClean="0"/>
              <a:t>(Evaluation Priority 2) </a:t>
            </a:r>
            <a:endParaRPr lang="en-US" sz="2400" dirty="0" smtClean="0"/>
          </a:p>
          <a:p>
            <a:r>
              <a:rPr lang="en-US" sz="2400" dirty="0" smtClean="0"/>
              <a:t>In what ways have LAUNCH Services helped you and your child(</a:t>
            </a:r>
            <a:r>
              <a:rPr lang="en-US" sz="2400" dirty="0" err="1" smtClean="0"/>
              <a:t>ren</a:t>
            </a:r>
            <a:r>
              <a:rPr lang="en-US" sz="2400" dirty="0" smtClean="0"/>
              <a:t>)?</a:t>
            </a:r>
          </a:p>
          <a:p>
            <a:endParaRPr lang="en-US" dirty="0"/>
          </a:p>
        </p:txBody>
      </p:sp>
      <p:sp>
        <p:nvSpPr>
          <p:cNvPr id="3" name="TextBox 2"/>
          <p:cNvSpPr txBox="1"/>
          <p:nvPr/>
        </p:nvSpPr>
        <p:spPr>
          <a:xfrm>
            <a:off x="140676" y="1255235"/>
            <a:ext cx="11852031" cy="6047809"/>
          </a:xfrm>
          <a:prstGeom prst="rect">
            <a:avLst/>
          </a:prstGeom>
          <a:noFill/>
        </p:spPr>
        <p:txBody>
          <a:bodyPr wrap="square" rtlCol="0">
            <a:spAutoFit/>
          </a:bodyPr>
          <a:lstStyle/>
          <a:p>
            <a:r>
              <a:rPr lang="en-US" sz="2000" i="1" dirty="0" smtClean="0"/>
              <a:t>“Assistance in getting </a:t>
            </a:r>
            <a:r>
              <a:rPr lang="en-US" sz="2000" i="1" dirty="0"/>
              <a:t>to appointments</a:t>
            </a:r>
            <a:r>
              <a:rPr lang="en-US" sz="2000" i="1" dirty="0" smtClean="0"/>
              <a:t>.”</a:t>
            </a:r>
          </a:p>
          <a:p>
            <a:r>
              <a:rPr lang="en-US" sz="1400" i="1" dirty="0"/>
              <a:t> </a:t>
            </a:r>
            <a:endParaRPr lang="en-US" sz="1400" i="1" dirty="0" smtClean="0"/>
          </a:p>
          <a:p>
            <a:r>
              <a:rPr lang="en-US" sz="2000" i="1" dirty="0" smtClean="0"/>
              <a:t>“Now I </a:t>
            </a:r>
            <a:r>
              <a:rPr lang="en-US" sz="2000" i="1" dirty="0"/>
              <a:t>know </a:t>
            </a:r>
            <a:r>
              <a:rPr lang="en-US" sz="2000" b="1" i="1" dirty="0"/>
              <a:t>there is always someone there </a:t>
            </a:r>
            <a:r>
              <a:rPr lang="en-US" sz="2000" i="1" dirty="0" smtClean="0"/>
              <a:t>whenever I need someone for </a:t>
            </a:r>
            <a:r>
              <a:rPr lang="en-US" sz="2000" i="1" dirty="0"/>
              <a:t>whatever </a:t>
            </a:r>
            <a:r>
              <a:rPr lang="en-US" sz="2000" i="1" dirty="0" smtClean="0"/>
              <a:t>reason - even </a:t>
            </a:r>
            <a:r>
              <a:rPr lang="en-US" sz="2000" i="1" dirty="0"/>
              <a:t>someone to talk to</a:t>
            </a:r>
            <a:r>
              <a:rPr lang="en-US" sz="2000" i="1" dirty="0" smtClean="0"/>
              <a:t>.”</a:t>
            </a:r>
            <a:endParaRPr lang="en-US" sz="2000" dirty="0"/>
          </a:p>
          <a:p>
            <a:r>
              <a:rPr lang="en-US" sz="1400" dirty="0"/>
              <a:t> </a:t>
            </a:r>
          </a:p>
          <a:p>
            <a:r>
              <a:rPr lang="en-US" sz="2000" i="1" dirty="0" smtClean="0"/>
              <a:t>“ She (LAUNCH worker) </a:t>
            </a:r>
            <a:r>
              <a:rPr lang="en-US" sz="2000" b="1" i="1" dirty="0" smtClean="0"/>
              <a:t>provided great </a:t>
            </a:r>
            <a:r>
              <a:rPr lang="en-US" sz="2000" b="1" i="1" dirty="0"/>
              <a:t>advice </a:t>
            </a:r>
            <a:r>
              <a:rPr lang="en-US" sz="2000" i="1" dirty="0" smtClean="0"/>
              <a:t>on </a:t>
            </a:r>
            <a:r>
              <a:rPr lang="en-US" sz="2000" i="1" dirty="0"/>
              <a:t>how to deal with our </a:t>
            </a:r>
            <a:r>
              <a:rPr lang="en-US" sz="2000" i="1" dirty="0" smtClean="0"/>
              <a:t>children's</a:t>
            </a:r>
            <a:r>
              <a:rPr lang="en-US" sz="2000" i="1" dirty="0"/>
              <a:t> </a:t>
            </a:r>
            <a:r>
              <a:rPr lang="en-US" sz="2000" i="1" dirty="0" smtClean="0"/>
              <a:t> </a:t>
            </a:r>
            <a:r>
              <a:rPr lang="en-US" sz="2000" i="1" dirty="0"/>
              <a:t>well-being</a:t>
            </a:r>
            <a:r>
              <a:rPr lang="en-US" sz="2000" i="1" dirty="0" smtClean="0"/>
              <a:t>.”</a:t>
            </a:r>
            <a:endParaRPr lang="en-US" sz="2000" dirty="0"/>
          </a:p>
          <a:p>
            <a:r>
              <a:rPr lang="en-US" sz="1400" i="1" dirty="0"/>
              <a:t> </a:t>
            </a:r>
            <a:endParaRPr lang="en-US" sz="1400" dirty="0"/>
          </a:p>
          <a:p>
            <a:r>
              <a:rPr lang="en-US" sz="2000" i="1" dirty="0" smtClean="0"/>
              <a:t>“The </a:t>
            </a:r>
            <a:r>
              <a:rPr lang="en-US" sz="2000" i="1" dirty="0"/>
              <a:t>LAUNCH worker was super helpful on </a:t>
            </a:r>
            <a:r>
              <a:rPr lang="en-US" sz="2000" b="1" i="1" dirty="0"/>
              <a:t>helping us find a better routine </a:t>
            </a:r>
            <a:r>
              <a:rPr lang="en-US" sz="2000" i="1" dirty="0"/>
              <a:t>that fit for us</a:t>
            </a:r>
            <a:r>
              <a:rPr lang="en-US" sz="2000" i="1" dirty="0" smtClean="0"/>
              <a:t>.”</a:t>
            </a:r>
            <a:endParaRPr lang="en-US" sz="2000" dirty="0"/>
          </a:p>
          <a:p>
            <a:endParaRPr lang="en-US" sz="1400" i="1" dirty="0" smtClean="0"/>
          </a:p>
          <a:p>
            <a:r>
              <a:rPr lang="en-US" sz="2000" i="1" dirty="0" smtClean="0"/>
              <a:t>“They </a:t>
            </a:r>
            <a:r>
              <a:rPr lang="en-US" sz="2000" i="1" dirty="0"/>
              <a:t>have been helpful in </a:t>
            </a:r>
            <a:r>
              <a:rPr lang="en-US" sz="2000" b="1" i="1" dirty="0"/>
              <a:t>providing awesome in home visits </a:t>
            </a:r>
            <a:r>
              <a:rPr lang="en-US" sz="2000" i="1" dirty="0"/>
              <a:t>with my first child</a:t>
            </a:r>
            <a:r>
              <a:rPr lang="en-US" sz="2000" i="1" dirty="0" smtClean="0"/>
              <a:t>.”</a:t>
            </a:r>
          </a:p>
          <a:p>
            <a:endParaRPr lang="en-US" sz="1400" i="1" dirty="0" smtClean="0"/>
          </a:p>
          <a:p>
            <a:r>
              <a:rPr lang="en-US" sz="2000" i="1" dirty="0" smtClean="0"/>
              <a:t>“</a:t>
            </a:r>
            <a:r>
              <a:rPr lang="en-US" sz="2000" b="1" i="1" dirty="0" smtClean="0"/>
              <a:t>I </a:t>
            </a:r>
            <a:r>
              <a:rPr lang="en-US" sz="2000" b="1" i="1" dirty="0"/>
              <a:t>don’t worry as much </a:t>
            </a:r>
            <a:r>
              <a:rPr lang="en-US" sz="2000" i="1" dirty="0"/>
              <a:t>as I used </a:t>
            </a:r>
            <a:r>
              <a:rPr lang="en-US" sz="2000" i="1" dirty="0" smtClean="0"/>
              <a:t>to - a </a:t>
            </a:r>
            <a:r>
              <a:rPr lang="en-US" sz="2000" i="1" dirty="0"/>
              <a:t>big weight is lifted off my shoulders</a:t>
            </a:r>
            <a:r>
              <a:rPr lang="en-US" sz="2000" i="1" dirty="0" smtClean="0"/>
              <a:t>.”</a:t>
            </a:r>
            <a:endParaRPr lang="en-US" sz="2000" dirty="0"/>
          </a:p>
          <a:p>
            <a:r>
              <a:rPr lang="en-US" sz="1400" i="1" dirty="0"/>
              <a:t> </a:t>
            </a:r>
            <a:endParaRPr lang="en-US" sz="1400" dirty="0"/>
          </a:p>
          <a:p>
            <a:r>
              <a:rPr lang="en-US" sz="2000" i="1" dirty="0" smtClean="0"/>
              <a:t>“Without </a:t>
            </a:r>
            <a:r>
              <a:rPr lang="en-US" sz="2000" i="1" dirty="0"/>
              <a:t>their </a:t>
            </a:r>
            <a:r>
              <a:rPr lang="en-US" sz="2000" i="1" dirty="0" smtClean="0"/>
              <a:t>(LAUNCH workers) help </a:t>
            </a:r>
            <a:r>
              <a:rPr lang="en-US" sz="2000" i="1" dirty="0"/>
              <a:t>I would not have </a:t>
            </a:r>
            <a:r>
              <a:rPr lang="en-US" sz="2000" b="1" i="1" dirty="0"/>
              <a:t>completed some goals </a:t>
            </a:r>
            <a:r>
              <a:rPr lang="en-US" sz="2000" i="1" dirty="0"/>
              <a:t>I needed to do for my home</a:t>
            </a:r>
            <a:r>
              <a:rPr lang="en-US" sz="2000" i="1" dirty="0" smtClean="0"/>
              <a:t>.” </a:t>
            </a:r>
            <a:endParaRPr lang="en-US" sz="2000" dirty="0"/>
          </a:p>
          <a:p>
            <a:r>
              <a:rPr lang="en-US" sz="1400" i="1" dirty="0"/>
              <a:t> </a:t>
            </a:r>
            <a:endParaRPr lang="en-US" sz="1400" i="1" dirty="0" smtClean="0"/>
          </a:p>
          <a:p>
            <a:pPr algn="ctr"/>
            <a:endParaRPr lang="en-US" sz="100" dirty="0"/>
          </a:p>
          <a:p>
            <a:r>
              <a:rPr lang="en-US" sz="2000" i="1" dirty="0" smtClean="0"/>
              <a:t>“My </a:t>
            </a:r>
            <a:r>
              <a:rPr lang="en-US" sz="2000" i="1" dirty="0"/>
              <a:t>child feels more </a:t>
            </a:r>
            <a:r>
              <a:rPr lang="en-US" sz="2000" b="1" i="1" dirty="0"/>
              <a:t>comfortable and safe </a:t>
            </a:r>
            <a:r>
              <a:rPr lang="en-US" sz="2000" i="1" dirty="0"/>
              <a:t>in his environment</a:t>
            </a:r>
            <a:r>
              <a:rPr lang="en-US" sz="2000" i="1" dirty="0" smtClean="0"/>
              <a:t>.” </a:t>
            </a:r>
            <a:endParaRPr lang="en-US" sz="2000" dirty="0"/>
          </a:p>
          <a:p>
            <a:pPr algn="ctr"/>
            <a:r>
              <a:rPr lang="en-US" sz="1400" i="1" dirty="0"/>
              <a:t> </a:t>
            </a:r>
            <a:endParaRPr lang="en-US" sz="1400" i="1" dirty="0" smtClean="0"/>
          </a:p>
          <a:p>
            <a:pPr algn="ctr"/>
            <a:endParaRPr lang="en-US" sz="100" dirty="0"/>
          </a:p>
          <a:p>
            <a:r>
              <a:rPr lang="en-US" sz="1400" i="1" dirty="0" smtClean="0"/>
              <a:t>“</a:t>
            </a:r>
            <a:r>
              <a:rPr lang="en-US" sz="2000" i="1" dirty="0" smtClean="0"/>
              <a:t>Just </a:t>
            </a:r>
            <a:r>
              <a:rPr lang="en-US" sz="2000" i="1" dirty="0"/>
              <a:t>having a visitor show up, </a:t>
            </a:r>
            <a:r>
              <a:rPr lang="en-US" sz="2000" b="1" i="1" dirty="0" smtClean="0"/>
              <a:t>non-judgmental</a:t>
            </a:r>
            <a:r>
              <a:rPr lang="en-US" sz="2000" i="1" dirty="0" smtClean="0"/>
              <a:t> </a:t>
            </a:r>
            <a:r>
              <a:rPr lang="en-US" sz="2000" i="1" dirty="0"/>
              <a:t>into our home and sit down with you is awesome</a:t>
            </a:r>
            <a:r>
              <a:rPr lang="en-US" sz="2000" i="1" dirty="0" smtClean="0"/>
              <a:t>.”</a:t>
            </a:r>
            <a:endParaRPr lang="en-US" sz="2000" dirty="0"/>
          </a:p>
          <a:p>
            <a:pPr algn="ctr"/>
            <a:endParaRPr lang="en-US" sz="300" i="1" dirty="0" smtClean="0"/>
          </a:p>
          <a:p>
            <a:pPr algn="ctr"/>
            <a:r>
              <a:rPr lang="en-US" sz="1400" i="1" dirty="0"/>
              <a:t> </a:t>
            </a:r>
            <a:endParaRPr lang="en-US" sz="1400" dirty="0" smtClean="0"/>
          </a:p>
          <a:p>
            <a:r>
              <a:rPr lang="en-US" sz="2000" i="1" dirty="0" smtClean="0"/>
              <a:t>“</a:t>
            </a:r>
            <a:r>
              <a:rPr lang="en-US" sz="2000" b="1" i="1" dirty="0" smtClean="0"/>
              <a:t>It </a:t>
            </a:r>
            <a:r>
              <a:rPr lang="en-US" sz="2000" b="1" i="1" dirty="0"/>
              <a:t>takes a burden off and does not make you feel so isolated</a:t>
            </a:r>
            <a:r>
              <a:rPr lang="en-US" sz="2000" i="1" dirty="0" smtClean="0"/>
              <a:t>.”</a:t>
            </a:r>
            <a:endParaRPr lang="en-US" sz="2000" dirty="0"/>
          </a:p>
          <a:p>
            <a:endParaRPr lang="en-US" dirty="0"/>
          </a:p>
          <a:p>
            <a:r>
              <a:rPr lang="en-US" b="1" dirty="0" smtClean="0"/>
              <a:t> </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94935" y="160867"/>
            <a:ext cx="655320" cy="1603248"/>
          </a:xfrm>
          <a:prstGeom prst="rect">
            <a:avLst/>
          </a:prstGeom>
        </p:spPr>
      </p:pic>
    </p:spTree>
    <p:extLst>
      <p:ext uri="{BB962C8B-B14F-4D97-AF65-F5344CB8AC3E}">
        <p14:creationId xmlns:p14="http://schemas.microsoft.com/office/powerpoint/2010/main" val="377918786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5275" y="194270"/>
            <a:ext cx="11015276" cy="1569660"/>
          </a:xfrm>
          <a:prstGeom prst="rect">
            <a:avLst/>
          </a:prstGeom>
        </p:spPr>
        <p:txBody>
          <a:bodyPr wrap="square">
            <a:spAutoFit/>
          </a:bodyPr>
          <a:lstStyle/>
          <a:p>
            <a:pPr algn="ctr"/>
            <a:r>
              <a:rPr lang="en-US" sz="2400" b="1" dirty="0" smtClean="0"/>
              <a:t>Healthy Passamaquoddy Families  </a:t>
            </a:r>
            <a:r>
              <a:rPr lang="en-US" sz="1600" i="1" dirty="0" smtClean="0"/>
              <a:t>(Evaluation Priority 2) </a:t>
            </a:r>
          </a:p>
          <a:p>
            <a:pPr algn="ctr"/>
            <a:endParaRPr lang="en-US" sz="2400" dirty="0" smtClean="0"/>
          </a:p>
          <a:p>
            <a:r>
              <a:rPr lang="en-US" sz="2400" dirty="0"/>
              <a:t>How are the LAUNCH services different from other services you </a:t>
            </a:r>
            <a:r>
              <a:rPr lang="en-US" sz="2400" dirty="0" smtClean="0"/>
              <a:t>receive/have </a:t>
            </a:r>
            <a:r>
              <a:rPr lang="en-US" sz="2400" dirty="0"/>
              <a:t>received? </a:t>
            </a:r>
          </a:p>
          <a:p>
            <a:pPr algn="ctr"/>
            <a:endParaRPr lang="en-US" sz="2400" dirty="0"/>
          </a:p>
        </p:txBody>
      </p:sp>
      <p:sp>
        <p:nvSpPr>
          <p:cNvPr id="3" name="TextBox 2"/>
          <p:cNvSpPr txBox="1"/>
          <p:nvPr/>
        </p:nvSpPr>
        <p:spPr>
          <a:xfrm>
            <a:off x="0" y="1763930"/>
            <a:ext cx="11965870" cy="3785652"/>
          </a:xfrm>
          <a:prstGeom prst="rect">
            <a:avLst/>
          </a:prstGeom>
          <a:noFill/>
        </p:spPr>
        <p:txBody>
          <a:bodyPr wrap="square" rtlCol="0">
            <a:spAutoFit/>
          </a:bodyPr>
          <a:lstStyle/>
          <a:p>
            <a:r>
              <a:rPr lang="en-US" sz="2000" i="1" dirty="0" smtClean="0"/>
              <a:t>“LAUNCH </a:t>
            </a:r>
            <a:r>
              <a:rPr lang="en-US" sz="2000" i="1" dirty="0"/>
              <a:t>services are more helpful than others because they can </a:t>
            </a:r>
            <a:r>
              <a:rPr lang="en-US" sz="2000" i="1" u="sng" dirty="0"/>
              <a:t>give help right away</a:t>
            </a:r>
            <a:r>
              <a:rPr lang="en-US" sz="2000" i="1" dirty="0" smtClean="0"/>
              <a:t>.”</a:t>
            </a:r>
            <a:endParaRPr lang="en-US" sz="2000" dirty="0"/>
          </a:p>
          <a:p>
            <a:pPr algn="ctr"/>
            <a:r>
              <a:rPr lang="en-US" sz="2000" i="1" dirty="0"/>
              <a:t> </a:t>
            </a:r>
            <a:endParaRPr lang="en-US" sz="2000" dirty="0"/>
          </a:p>
          <a:p>
            <a:r>
              <a:rPr lang="en-US" sz="2000" i="1" dirty="0" smtClean="0"/>
              <a:t>“LAUNCH says </a:t>
            </a:r>
            <a:r>
              <a:rPr lang="en-US" sz="2000" i="1" u="sng" dirty="0" smtClean="0"/>
              <a:t>“we </a:t>
            </a:r>
            <a:r>
              <a:rPr lang="en-US" sz="2000" i="1" u="sng" dirty="0"/>
              <a:t>will come to you” </a:t>
            </a:r>
            <a:r>
              <a:rPr lang="en-US" sz="2000" i="1" dirty="0"/>
              <a:t>which is way easier for me</a:t>
            </a:r>
            <a:r>
              <a:rPr lang="en-US" sz="2000" i="1" dirty="0" smtClean="0"/>
              <a:t>.”</a:t>
            </a:r>
            <a:endParaRPr lang="en-US" sz="2000" dirty="0"/>
          </a:p>
          <a:p>
            <a:pPr algn="ctr"/>
            <a:r>
              <a:rPr lang="en-US" sz="2000" i="1" dirty="0"/>
              <a:t> </a:t>
            </a:r>
            <a:endParaRPr lang="en-US" sz="2000" dirty="0"/>
          </a:p>
          <a:p>
            <a:r>
              <a:rPr lang="en-US" sz="2000" i="1" dirty="0" smtClean="0"/>
              <a:t>“LAUNCH </a:t>
            </a:r>
            <a:r>
              <a:rPr lang="en-US" sz="2000" i="1" dirty="0"/>
              <a:t>services are </a:t>
            </a:r>
            <a:r>
              <a:rPr lang="en-US" sz="2000" i="1" u="sng" dirty="0"/>
              <a:t>m</a:t>
            </a:r>
            <a:r>
              <a:rPr lang="en-US" sz="2000" i="1" u="sng" dirty="0" smtClean="0"/>
              <a:t>ore </a:t>
            </a:r>
            <a:r>
              <a:rPr lang="en-US" sz="2000" i="1" u="sng" dirty="0"/>
              <a:t>personal </a:t>
            </a:r>
            <a:r>
              <a:rPr lang="en-US" sz="2000" i="1" dirty="0"/>
              <a:t>and help more than other programs have in the past</a:t>
            </a:r>
            <a:r>
              <a:rPr lang="en-US" sz="2000" i="1" dirty="0" smtClean="0"/>
              <a:t>.”</a:t>
            </a:r>
          </a:p>
          <a:p>
            <a:pPr algn="ctr"/>
            <a:endParaRPr lang="en-US" sz="2000" dirty="0"/>
          </a:p>
          <a:p>
            <a:r>
              <a:rPr lang="en-US" sz="2000" i="1" dirty="0" smtClean="0"/>
              <a:t>“</a:t>
            </a:r>
            <a:r>
              <a:rPr lang="en-US" sz="2000" i="1" u="sng" dirty="0" smtClean="0"/>
              <a:t>LAUNCH </a:t>
            </a:r>
            <a:r>
              <a:rPr lang="en-US" sz="2000" i="1" u="sng" dirty="0"/>
              <a:t>has gone out of their way </a:t>
            </a:r>
            <a:r>
              <a:rPr lang="en-US" sz="2000" i="1" dirty="0"/>
              <a:t>for me more than I can remember. If not for LAUNCH I would </a:t>
            </a:r>
            <a:r>
              <a:rPr lang="en-US" sz="2000" i="1" dirty="0" smtClean="0"/>
              <a:t>have </a:t>
            </a:r>
            <a:r>
              <a:rPr lang="en-US" sz="2000" i="1" dirty="0"/>
              <a:t>forgotten so much</a:t>
            </a:r>
            <a:r>
              <a:rPr lang="en-US" sz="2000" i="1" dirty="0" smtClean="0"/>
              <a:t>.”</a:t>
            </a:r>
          </a:p>
          <a:p>
            <a:pPr algn="ctr"/>
            <a:endParaRPr lang="en-US" sz="2000" dirty="0"/>
          </a:p>
          <a:p>
            <a:r>
              <a:rPr lang="en-US" sz="2000" i="1" dirty="0" smtClean="0"/>
              <a:t>“The (LAUNCH) workers </a:t>
            </a:r>
            <a:r>
              <a:rPr lang="en-US" sz="2000" i="1" dirty="0"/>
              <a:t>actually seem to </a:t>
            </a:r>
            <a:r>
              <a:rPr lang="en-US" sz="2000" i="1" u="sng" dirty="0"/>
              <a:t>care and help push you </a:t>
            </a:r>
            <a:r>
              <a:rPr lang="en-US" sz="2000" i="1" u="sng" dirty="0" smtClean="0"/>
              <a:t>achieve </a:t>
            </a:r>
            <a:r>
              <a:rPr lang="en-US" sz="2000" i="1" u="sng" dirty="0"/>
              <a:t>the things </a:t>
            </a:r>
            <a:r>
              <a:rPr lang="en-US" sz="2000" i="1" dirty="0"/>
              <a:t>you want to achieve</a:t>
            </a:r>
            <a:r>
              <a:rPr lang="en-US" sz="2000" i="1" dirty="0" smtClean="0"/>
              <a:t>.”</a:t>
            </a:r>
          </a:p>
          <a:p>
            <a:endParaRPr lang="en-US" sz="2000" i="1" dirty="0"/>
          </a:p>
          <a:p>
            <a:endParaRPr lang="en-US" sz="2000" dirty="0"/>
          </a:p>
        </p:txBody>
      </p:sp>
      <p:sp>
        <p:nvSpPr>
          <p:cNvPr id="4" name="Rectangle 3"/>
          <p:cNvSpPr/>
          <p:nvPr/>
        </p:nvSpPr>
        <p:spPr>
          <a:xfrm>
            <a:off x="849912" y="6110585"/>
            <a:ext cx="9906000" cy="461665"/>
          </a:xfrm>
          <a:prstGeom prst="rect">
            <a:avLst/>
          </a:prstGeom>
        </p:spPr>
        <p:txBody>
          <a:bodyPr wrap="square">
            <a:spAutoFit/>
          </a:bodyPr>
          <a:lstStyle/>
          <a:p>
            <a:r>
              <a:rPr lang="en-US" sz="1200" dirty="0" smtClean="0"/>
              <a:t>Source: Passamaquoddy Project LAUNCH Evaluation Report Year 2.</a:t>
            </a:r>
          </a:p>
          <a:p>
            <a:r>
              <a:rPr lang="en-US" sz="1200" dirty="0" smtClean="0"/>
              <a:t>Year 2: 2016 Parent Satisfaction Surveys (n=50)</a:t>
            </a:r>
            <a:endParaRPr lang="en-US" sz="12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10550" y="177476"/>
            <a:ext cx="655320" cy="1603248"/>
          </a:xfrm>
          <a:prstGeom prst="rect">
            <a:avLst/>
          </a:prstGeom>
        </p:spPr>
      </p:pic>
    </p:spTree>
    <p:extLst>
      <p:ext uri="{BB962C8B-B14F-4D97-AF65-F5344CB8AC3E}">
        <p14:creationId xmlns:p14="http://schemas.microsoft.com/office/powerpoint/2010/main" val="204002182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36498" y="548759"/>
            <a:ext cx="7252305" cy="461665"/>
          </a:xfrm>
          <a:prstGeom prst="rect">
            <a:avLst/>
          </a:prstGeom>
        </p:spPr>
        <p:txBody>
          <a:bodyPr wrap="none">
            <a:spAutoFit/>
          </a:bodyPr>
          <a:lstStyle/>
          <a:p>
            <a:pPr algn="ctr"/>
            <a:r>
              <a:rPr lang="en-US" sz="2400" b="1" dirty="0" smtClean="0"/>
              <a:t>2-Generation / Multi-generation model   </a:t>
            </a:r>
            <a:r>
              <a:rPr lang="en-US" sz="1600" i="1" dirty="0" smtClean="0"/>
              <a:t>(Evaluation Priority 3) </a:t>
            </a:r>
          </a:p>
        </p:txBody>
      </p:sp>
      <p:sp>
        <p:nvSpPr>
          <p:cNvPr id="3" name="Rectangle 2"/>
          <p:cNvSpPr/>
          <p:nvPr/>
        </p:nvSpPr>
        <p:spPr>
          <a:xfrm>
            <a:off x="976312" y="1327666"/>
            <a:ext cx="10315575" cy="1231106"/>
          </a:xfrm>
          <a:prstGeom prst="rect">
            <a:avLst/>
          </a:prstGeom>
        </p:spPr>
        <p:txBody>
          <a:bodyPr wrap="square">
            <a:spAutoFit/>
          </a:bodyPr>
          <a:lstStyle/>
          <a:p>
            <a:r>
              <a:rPr lang="en-US" sz="2000" dirty="0" smtClean="0"/>
              <a:t>How does the Passamaquoddy Project LAUNCH - 2 Gen / Multi Gen Approach create opportunities* for and addresses the needs of both Passamaquoddy children and their (grand) parents? </a:t>
            </a:r>
          </a:p>
          <a:p>
            <a:r>
              <a:rPr lang="en-US" sz="1400" dirty="0" smtClean="0"/>
              <a:t>* Health and wellbeing, educational, economic and workforce development, and social capital/community.</a:t>
            </a:r>
          </a:p>
        </p:txBody>
      </p:sp>
      <p:sp>
        <p:nvSpPr>
          <p:cNvPr id="5" name="TextBox 4"/>
          <p:cNvSpPr txBox="1"/>
          <p:nvPr/>
        </p:nvSpPr>
        <p:spPr>
          <a:xfrm>
            <a:off x="962025" y="2904827"/>
            <a:ext cx="10058400" cy="3616375"/>
          </a:xfrm>
          <a:prstGeom prst="rect">
            <a:avLst/>
          </a:prstGeom>
          <a:noFill/>
        </p:spPr>
        <p:txBody>
          <a:bodyPr wrap="square" rtlCol="0">
            <a:spAutoFit/>
          </a:bodyPr>
          <a:lstStyle/>
          <a:p>
            <a:r>
              <a:rPr lang="en-US" dirty="0" smtClean="0"/>
              <a:t>Qualitative and quantitative impact assessment of Passamaquoddy project LAUNCH;</a:t>
            </a:r>
          </a:p>
          <a:p>
            <a:endParaRPr lang="en-US" dirty="0" smtClean="0"/>
          </a:p>
          <a:p>
            <a:r>
              <a:rPr lang="en-US" dirty="0" smtClean="0"/>
              <a:t> – </a:t>
            </a:r>
            <a:r>
              <a:rPr lang="en-US" dirty="0"/>
              <a:t>D</a:t>
            </a:r>
            <a:r>
              <a:rPr lang="en-US" dirty="0" smtClean="0"/>
              <a:t>irect health services </a:t>
            </a:r>
          </a:p>
          <a:p>
            <a:r>
              <a:rPr lang="en-US" sz="1400" dirty="0" smtClean="0"/>
              <a:t>     (1) Home-visiting; (2) Integrated Care; (3) Screening and Assessments; (4) ECCO; (5) Family and Parent Strengthening </a:t>
            </a:r>
          </a:p>
          <a:p>
            <a:r>
              <a:rPr lang="en-US" dirty="0" smtClean="0"/>
              <a:t>		</a:t>
            </a:r>
          </a:p>
          <a:p>
            <a:r>
              <a:rPr lang="en-US" dirty="0" smtClean="0"/>
              <a:t>– Systems changes</a:t>
            </a:r>
          </a:p>
          <a:p>
            <a:r>
              <a:rPr lang="en-US" sz="1400" dirty="0" smtClean="0"/>
              <a:t>       Policies and procedures, collaborations, and partnerships (tribal, local, state).</a:t>
            </a:r>
          </a:p>
          <a:p>
            <a:endParaRPr lang="en-US" sz="1050" dirty="0" smtClean="0"/>
          </a:p>
          <a:p>
            <a:r>
              <a:rPr lang="en-US" dirty="0" smtClean="0"/>
              <a:t>– Community activities</a:t>
            </a:r>
          </a:p>
          <a:p>
            <a:r>
              <a:rPr lang="en-US" dirty="0"/>
              <a:t>  </a:t>
            </a:r>
            <a:r>
              <a:rPr lang="en-US" dirty="0" smtClean="0"/>
              <a:t>   </a:t>
            </a:r>
            <a:r>
              <a:rPr lang="en-US" sz="1400" dirty="0" smtClean="0"/>
              <a:t>Family activities, child activities, women’s circle, dad’s group...</a:t>
            </a:r>
            <a:r>
              <a:rPr lang="en-US" sz="1400" dirty="0" err="1" smtClean="0"/>
              <a:t>etc</a:t>
            </a:r>
            <a:endParaRPr lang="en-US" sz="1400" dirty="0" smtClean="0"/>
          </a:p>
          <a:p>
            <a:endParaRPr lang="en-US" sz="1050" dirty="0"/>
          </a:p>
          <a:p>
            <a:r>
              <a:rPr lang="en-US" dirty="0" smtClean="0"/>
              <a:t>– Education / Economic opportunities   </a:t>
            </a:r>
          </a:p>
          <a:p>
            <a:r>
              <a:rPr lang="en-US" dirty="0" smtClean="0"/>
              <a:t>      </a:t>
            </a:r>
            <a:r>
              <a:rPr lang="en-US" sz="1400" dirty="0" smtClean="0"/>
              <a:t>Partnerships/Collaborations (Four Directions, Family Futures </a:t>
            </a:r>
            <a:r>
              <a:rPr lang="en-US" sz="1400" dirty="0" err="1" smtClean="0"/>
              <a:t>Downeast</a:t>
            </a:r>
            <a:r>
              <a:rPr lang="en-US" sz="1400" dirty="0" smtClean="0"/>
              <a:t>,…). Native arts and crafts. </a:t>
            </a:r>
          </a:p>
          <a:p>
            <a:r>
              <a:rPr lang="en-US" dirty="0" smtClean="0"/>
              <a:t>	</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94935" y="160867"/>
            <a:ext cx="655320" cy="1603248"/>
          </a:xfrm>
          <a:prstGeom prst="rect">
            <a:avLst/>
          </a:prstGeom>
        </p:spPr>
      </p:pic>
    </p:spTree>
    <p:extLst>
      <p:ext uri="{BB962C8B-B14F-4D97-AF65-F5344CB8AC3E}">
        <p14:creationId xmlns:p14="http://schemas.microsoft.com/office/powerpoint/2010/main" val="231518290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Questions/Comments</a:t>
            </a:r>
            <a:endParaRPr lang="en-US"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39788" y="2980254"/>
            <a:ext cx="3092450" cy="2061130"/>
          </a:xfrm>
        </p:spPr>
      </p:pic>
      <p:sp>
        <p:nvSpPr>
          <p:cNvPr id="5" name="Text Placeholder 4"/>
          <p:cNvSpPr>
            <a:spLocks noGrp="1"/>
          </p:cNvSpPr>
          <p:nvPr>
            <p:ph type="body" sz="quarter" idx="3"/>
          </p:nvPr>
        </p:nvSpPr>
        <p:spPr>
          <a:xfrm>
            <a:off x="5227320" y="1681163"/>
            <a:ext cx="5183188" cy="823912"/>
          </a:xfrm>
        </p:spPr>
        <p:txBody>
          <a:bodyPr>
            <a:normAutofit/>
          </a:bodyPr>
          <a:lstStyle/>
          <a:p>
            <a:r>
              <a:rPr lang="en-US" sz="3200" dirty="0" smtClean="0"/>
              <a:t>Contact Information: </a:t>
            </a:r>
            <a:endParaRPr lang="en-US" sz="3200" dirty="0"/>
          </a:p>
        </p:txBody>
      </p:sp>
      <p:sp>
        <p:nvSpPr>
          <p:cNvPr id="6" name="Content Placeholder 5"/>
          <p:cNvSpPr>
            <a:spLocks noGrp="1"/>
          </p:cNvSpPr>
          <p:nvPr>
            <p:ph sz="quarter" idx="4"/>
          </p:nvPr>
        </p:nvSpPr>
        <p:spPr>
          <a:xfrm>
            <a:off x="4785360" y="2505075"/>
            <a:ext cx="7894320" cy="3684588"/>
          </a:xfrm>
        </p:spPr>
        <p:txBody>
          <a:bodyPr>
            <a:normAutofit lnSpcReduction="10000"/>
          </a:bodyPr>
          <a:lstStyle/>
          <a:p>
            <a:pPr lvl="1"/>
            <a:r>
              <a:rPr lang="en-US" sz="3400" b="1" dirty="0"/>
              <a:t>Dolly Barnes </a:t>
            </a:r>
            <a:r>
              <a:rPr lang="mr-IN" sz="3400" b="1" dirty="0"/>
              <a:t>–</a:t>
            </a:r>
            <a:r>
              <a:rPr lang="en-US" sz="3400" b="1" dirty="0"/>
              <a:t> </a:t>
            </a:r>
            <a:endParaRPr lang="en-US" sz="3400" b="1" dirty="0" smtClean="0"/>
          </a:p>
          <a:p>
            <a:pPr lvl="1"/>
            <a:r>
              <a:rPr lang="en-US" sz="3400" b="1" dirty="0" smtClean="0">
                <a:hlinkClick r:id="rId3"/>
              </a:rPr>
              <a:t>Dolly.Barnes@ihs.gov</a:t>
            </a:r>
            <a:endParaRPr lang="en-US" sz="3400" b="1" dirty="0"/>
          </a:p>
          <a:p>
            <a:pPr lvl="1"/>
            <a:r>
              <a:rPr lang="en-US" sz="3400" b="1" dirty="0"/>
              <a:t>Gen Doughty </a:t>
            </a:r>
            <a:r>
              <a:rPr lang="mr-IN" sz="3400" b="1" dirty="0"/>
              <a:t>–</a:t>
            </a:r>
            <a:r>
              <a:rPr lang="en-US" sz="3400" b="1" dirty="0"/>
              <a:t> </a:t>
            </a:r>
            <a:r>
              <a:rPr lang="en-US" sz="3400" b="1" dirty="0">
                <a:hlinkClick r:id="rId4"/>
              </a:rPr>
              <a:t>Gdoughty@wabanaki.com</a:t>
            </a:r>
            <a:endParaRPr lang="en-US" sz="3400" b="1" dirty="0"/>
          </a:p>
          <a:p>
            <a:pPr lvl="1"/>
            <a:r>
              <a:rPr lang="en-US" sz="3400" b="1" dirty="0"/>
              <a:t>Elizabeth Neptune </a:t>
            </a:r>
            <a:r>
              <a:rPr lang="mr-IN" sz="3400" b="1" dirty="0"/>
              <a:t>–</a:t>
            </a:r>
            <a:r>
              <a:rPr lang="en-US" sz="3400" b="1" dirty="0"/>
              <a:t> </a:t>
            </a:r>
            <a:r>
              <a:rPr lang="en-US" sz="3400" b="1" dirty="0">
                <a:hlinkClick r:id="rId5"/>
              </a:rPr>
              <a:t>Elizabeth@NeptuneAdvantage.com</a:t>
            </a:r>
            <a:endParaRPr lang="en-US" sz="3400" b="1" dirty="0"/>
          </a:p>
          <a:p>
            <a:pPr lvl="1"/>
            <a:r>
              <a:rPr lang="en-US" sz="3400" b="1" dirty="0"/>
              <a:t>Carry </a:t>
            </a:r>
            <a:r>
              <a:rPr lang="en-US" sz="3400" b="1" dirty="0" err="1"/>
              <a:t>Buterbaugh</a:t>
            </a:r>
            <a:r>
              <a:rPr lang="en-US" sz="3400" b="1" dirty="0"/>
              <a:t>, PhD- </a:t>
            </a:r>
            <a:r>
              <a:rPr lang="en-US" sz="3400" b="1" dirty="0">
                <a:hlinkClick r:id="rId6"/>
              </a:rPr>
              <a:t>cbuterbaugh@q2evaluation.com</a:t>
            </a:r>
            <a:r>
              <a:rPr lang="en-US" sz="3400" b="1" dirty="0"/>
              <a:t> </a:t>
            </a:r>
          </a:p>
          <a:p>
            <a:endParaRPr lang="en-US" dirty="0"/>
          </a:p>
        </p:txBody>
      </p:sp>
    </p:spTree>
    <p:extLst>
      <p:ext uri="{BB962C8B-B14F-4D97-AF65-F5344CB8AC3E}">
        <p14:creationId xmlns:p14="http://schemas.microsoft.com/office/powerpoint/2010/main" val="14417163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 Reservation Demographics</a:t>
            </a:r>
            <a:endParaRPr lang="en-US" dirty="0"/>
          </a:p>
        </p:txBody>
      </p:sp>
      <p:sp>
        <p:nvSpPr>
          <p:cNvPr id="3" name="Content Placeholder 2"/>
          <p:cNvSpPr>
            <a:spLocks noGrp="1"/>
          </p:cNvSpPr>
          <p:nvPr>
            <p:ph sz="quarter" idx="13"/>
          </p:nvPr>
        </p:nvSpPr>
        <p:spPr/>
        <p:txBody>
          <a:bodyPr/>
          <a:lstStyle/>
          <a:p>
            <a:r>
              <a:rPr lang="en-US" dirty="0" smtClean="0"/>
              <a:t>65% not-employed rate (less during summer months)</a:t>
            </a:r>
          </a:p>
          <a:p>
            <a:endParaRPr lang="en-US" dirty="0" smtClean="0"/>
          </a:p>
          <a:p>
            <a:r>
              <a:rPr lang="en-US" dirty="0" smtClean="0"/>
              <a:t>High levels of poverty</a:t>
            </a:r>
          </a:p>
          <a:p>
            <a:pPr lvl="1"/>
            <a:r>
              <a:rPr lang="en-US" dirty="0" smtClean="0"/>
              <a:t>63% of Passamaquoddy make less than $25,000/year</a:t>
            </a:r>
          </a:p>
          <a:p>
            <a:pPr lvl="1"/>
            <a:r>
              <a:rPr lang="en-US" dirty="0" smtClean="0"/>
              <a:t>24% of Passamaquoddy households make less than $10,000/year</a:t>
            </a:r>
          </a:p>
          <a:p>
            <a:endParaRPr lang="en-US" dirty="0" smtClean="0"/>
          </a:p>
          <a:p>
            <a:r>
              <a:rPr lang="en-US" dirty="0" smtClean="0"/>
              <a:t>High Rate Substance Abuse in both communities</a:t>
            </a:r>
          </a:p>
          <a:p>
            <a:pPr lvl="1"/>
            <a:r>
              <a:rPr lang="en-US" dirty="0" smtClean="0"/>
              <a:t>100% CPS cases are due to substance abuse within families</a:t>
            </a:r>
          </a:p>
        </p:txBody>
      </p:sp>
    </p:spTree>
    <p:extLst>
      <p:ext uri="{BB962C8B-B14F-4D97-AF65-F5344CB8AC3E}">
        <p14:creationId xmlns:p14="http://schemas.microsoft.com/office/powerpoint/2010/main" val="10908518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TRIBAL RESPONSE:  APPLY FOR SAMHSA GRANT</a:t>
            </a:r>
            <a:endParaRPr lang="en-US" sz="3200" b="1" dirty="0"/>
          </a:p>
        </p:txBody>
      </p:sp>
      <p:sp>
        <p:nvSpPr>
          <p:cNvPr id="3" name="Content Placeholder 2"/>
          <p:cNvSpPr>
            <a:spLocks noGrp="1"/>
          </p:cNvSpPr>
          <p:nvPr>
            <p:ph sz="quarter" idx="13"/>
          </p:nvPr>
        </p:nvSpPr>
        <p:spPr>
          <a:xfrm>
            <a:off x="5003230" y="2556502"/>
            <a:ext cx="2438615" cy="4198477"/>
          </a:xfrm>
        </p:spPr>
        <p:txBody>
          <a:bodyPr/>
          <a:lstStyle/>
          <a:p>
            <a:r>
              <a:rPr lang="en-US" sz="4400" b="1" dirty="0" smtClean="0"/>
              <a:t>L</a:t>
            </a:r>
            <a:r>
              <a:rPr lang="en-US" dirty="0" smtClean="0"/>
              <a:t>inking</a:t>
            </a:r>
            <a:br>
              <a:rPr lang="en-US" dirty="0" smtClean="0"/>
            </a:br>
            <a:r>
              <a:rPr lang="en-US" sz="4400" b="1" dirty="0" smtClean="0"/>
              <a:t>A</a:t>
            </a:r>
            <a:r>
              <a:rPr lang="en-US" dirty="0" smtClean="0"/>
              <a:t>ction to</a:t>
            </a:r>
            <a:br>
              <a:rPr lang="en-US" dirty="0" smtClean="0"/>
            </a:br>
            <a:r>
              <a:rPr lang="en-US" sz="4400" b="1" dirty="0" smtClean="0"/>
              <a:t>U</a:t>
            </a:r>
            <a:r>
              <a:rPr lang="en-US" dirty="0" smtClean="0"/>
              <a:t>nmet</a:t>
            </a:r>
            <a:br>
              <a:rPr lang="en-US" dirty="0" smtClean="0"/>
            </a:br>
            <a:r>
              <a:rPr lang="en-US" sz="4800" b="1" dirty="0" smtClean="0"/>
              <a:t>N</a:t>
            </a:r>
            <a:r>
              <a:rPr lang="en-US" dirty="0" smtClean="0"/>
              <a:t>eeds in</a:t>
            </a:r>
            <a:br>
              <a:rPr lang="en-US" dirty="0" smtClean="0"/>
            </a:br>
            <a:r>
              <a:rPr lang="en-US" sz="4800" b="1" dirty="0" smtClean="0"/>
              <a:t>C</a:t>
            </a:r>
            <a:r>
              <a:rPr lang="en-US" dirty="0" smtClean="0"/>
              <a:t>hildren’s</a:t>
            </a:r>
            <a:br>
              <a:rPr lang="en-US" dirty="0" smtClean="0"/>
            </a:br>
            <a:r>
              <a:rPr lang="en-US" sz="4800" b="1" dirty="0" smtClean="0"/>
              <a:t>H</a:t>
            </a:r>
            <a:r>
              <a:rPr lang="en-US" dirty="0" smtClean="0"/>
              <a:t>ealth</a:t>
            </a:r>
            <a:endParaRPr lang="en-US" dirty="0"/>
          </a:p>
        </p:txBody>
      </p:sp>
      <p:pic>
        <p:nvPicPr>
          <p:cNvPr id="4" name="Picture 3" descr="LOGO PPT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2153" y="3196044"/>
            <a:ext cx="1778925" cy="1433443"/>
          </a:xfrm>
          <a:prstGeom prst="rect">
            <a:avLst/>
          </a:prstGeom>
        </p:spPr>
      </p:pic>
      <p:pic>
        <p:nvPicPr>
          <p:cNvPr id="5" name="Picture 4" descr="ITTG Log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3931" y="3359487"/>
            <a:ext cx="2032000" cy="1270000"/>
          </a:xfrm>
          <a:prstGeom prst="rect">
            <a:avLst/>
          </a:prstGeom>
        </p:spPr>
      </p:pic>
      <p:sp>
        <p:nvSpPr>
          <p:cNvPr id="6" name="TextBox 5"/>
          <p:cNvSpPr txBox="1"/>
          <p:nvPr/>
        </p:nvSpPr>
        <p:spPr>
          <a:xfrm>
            <a:off x="10998926" y="1123406"/>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0169385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Project LAUNCH and the Passamaquoddy Tribe</a:t>
            </a:r>
            <a:endParaRPr lang="en-US" sz="3600" b="1" dirty="0"/>
          </a:p>
        </p:txBody>
      </p:sp>
      <p:sp>
        <p:nvSpPr>
          <p:cNvPr id="3" name="Content Placeholder 2"/>
          <p:cNvSpPr>
            <a:spLocks noGrp="1"/>
          </p:cNvSpPr>
          <p:nvPr>
            <p:ph sz="quarter" idx="13"/>
          </p:nvPr>
        </p:nvSpPr>
        <p:spPr/>
        <p:txBody>
          <a:bodyPr/>
          <a:lstStyle/>
          <a:p>
            <a:r>
              <a:rPr lang="en-US" dirty="0" smtClean="0"/>
              <a:t>5 year grant award  (10.01.14 – 09.30.19):  </a:t>
            </a:r>
            <a:r>
              <a:rPr lang="en-US" dirty="0" smtClean="0"/>
              <a:t>LAU</a:t>
            </a:r>
            <a:r>
              <a:rPr lang="en-US" dirty="0" smtClean="0"/>
              <a:t>NCH </a:t>
            </a:r>
            <a:r>
              <a:rPr lang="en-US" dirty="0" smtClean="0"/>
              <a:t>Cohort 6 </a:t>
            </a:r>
          </a:p>
          <a:p>
            <a:endParaRPr lang="en-US" dirty="0" smtClean="0"/>
          </a:p>
          <a:p>
            <a:r>
              <a:rPr lang="en-US" dirty="0" smtClean="0"/>
              <a:t>Shared initiative between Indian Township and Pleasant Point</a:t>
            </a:r>
          </a:p>
          <a:p>
            <a:pPr lvl="1"/>
            <a:r>
              <a:rPr lang="en-US" dirty="0" smtClean="0"/>
              <a:t>Passamaquoddy Health Center</a:t>
            </a:r>
          </a:p>
          <a:p>
            <a:pPr lvl="1"/>
            <a:r>
              <a:rPr lang="en-US" dirty="0" smtClean="0"/>
              <a:t>Pleasant Point Social Services</a:t>
            </a:r>
          </a:p>
          <a:p>
            <a:pPr marL="0" indent="0">
              <a:buNone/>
            </a:pPr>
            <a:endParaRPr lang="en-US" dirty="0" smtClean="0"/>
          </a:p>
          <a:p>
            <a:r>
              <a:rPr lang="en-US" dirty="0" smtClean="0"/>
              <a:t>Passamaquoddy LAUNCH  has 2 primary areas of focus:</a:t>
            </a:r>
          </a:p>
          <a:p>
            <a:pPr lvl="1"/>
            <a:r>
              <a:rPr lang="en-US" dirty="0" smtClean="0"/>
              <a:t>Infrastructure development</a:t>
            </a:r>
          </a:p>
          <a:p>
            <a:pPr lvl="1"/>
            <a:r>
              <a:rPr lang="en-US" dirty="0" smtClean="0"/>
              <a:t>Service Delivery</a:t>
            </a:r>
          </a:p>
          <a:p>
            <a:endParaRPr lang="en-US" dirty="0"/>
          </a:p>
        </p:txBody>
      </p:sp>
    </p:spTree>
    <p:extLst>
      <p:ext uri="{BB962C8B-B14F-4D97-AF65-F5344CB8AC3E}">
        <p14:creationId xmlns:p14="http://schemas.microsoft.com/office/powerpoint/2010/main" val="12569496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National Project LAUNCH </a:t>
            </a:r>
            <a:br>
              <a:rPr lang="en-US" b="1" dirty="0" smtClean="0"/>
            </a:br>
            <a:r>
              <a:rPr lang="en-US" b="1" dirty="0" smtClean="0"/>
              <a:t>Prevention and Promotion Strategies </a:t>
            </a:r>
            <a:endParaRPr lang="en-US" dirty="0"/>
          </a:p>
        </p:txBody>
      </p:sp>
      <p:sp>
        <p:nvSpPr>
          <p:cNvPr id="3" name="Content Placeholder 2"/>
          <p:cNvSpPr>
            <a:spLocks noGrp="1"/>
          </p:cNvSpPr>
          <p:nvPr>
            <p:ph sz="quarter" idx="13"/>
          </p:nvPr>
        </p:nvSpPr>
        <p:spPr>
          <a:xfrm>
            <a:off x="1039906" y="1887319"/>
            <a:ext cx="9861176" cy="4487355"/>
          </a:xfrm>
        </p:spPr>
        <p:txBody>
          <a:bodyPr>
            <a:normAutofit/>
          </a:bodyPr>
          <a:lstStyle/>
          <a:p>
            <a:pPr marL="514350" lvl="0" indent="-514350">
              <a:buFont typeface="+mj-lt"/>
              <a:buAutoNum type="arabicParenR"/>
            </a:pPr>
            <a:r>
              <a:rPr lang="en-US" dirty="0" smtClean="0"/>
              <a:t>Screening and assessment in a range of child-serving settings  </a:t>
            </a:r>
          </a:p>
          <a:p>
            <a:pPr marL="514350" lvl="0" indent="-514350">
              <a:buFont typeface="+mj-lt"/>
              <a:buAutoNum type="arabicParenR"/>
            </a:pPr>
            <a:endParaRPr lang="en-US" dirty="0" smtClean="0"/>
          </a:p>
          <a:p>
            <a:pPr marL="514350" lvl="0" indent="-514350">
              <a:buFont typeface="+mj-lt"/>
              <a:buAutoNum type="arabicParenR"/>
            </a:pPr>
            <a:r>
              <a:rPr lang="en-US" dirty="0" smtClean="0"/>
              <a:t>Integration of behavioral health into primary care  </a:t>
            </a:r>
          </a:p>
          <a:p>
            <a:pPr marL="514350" lvl="0" indent="-514350">
              <a:buFont typeface="+mj-lt"/>
              <a:buAutoNum type="arabicParenR"/>
            </a:pPr>
            <a:endParaRPr lang="en-US" dirty="0" smtClean="0"/>
          </a:p>
          <a:p>
            <a:pPr marL="514350" lvl="0" indent="-514350">
              <a:buFont typeface="+mj-lt"/>
              <a:buAutoNum type="arabicParenR"/>
            </a:pPr>
            <a:r>
              <a:rPr lang="en-US" dirty="0" smtClean="0"/>
              <a:t>Mental health consultation in early care and education  </a:t>
            </a:r>
          </a:p>
          <a:p>
            <a:pPr marL="514350" lvl="0" indent="-514350">
              <a:buFont typeface="+mj-lt"/>
              <a:buAutoNum type="arabicParenR"/>
            </a:pPr>
            <a:endParaRPr lang="en-US" dirty="0" smtClean="0"/>
          </a:p>
          <a:p>
            <a:pPr marL="514350" lvl="0" indent="-514350">
              <a:buFont typeface="+mj-lt"/>
              <a:buAutoNum type="arabicParenR"/>
            </a:pPr>
            <a:r>
              <a:rPr lang="en-US" dirty="0" smtClean="0"/>
              <a:t>Enhanced home visiting with a focus on social and emotional well-being  </a:t>
            </a:r>
          </a:p>
          <a:p>
            <a:pPr marL="514350" lvl="0" indent="-514350">
              <a:buFont typeface="+mj-lt"/>
              <a:buAutoNum type="arabicParenR"/>
            </a:pPr>
            <a:r>
              <a:rPr lang="en-US" dirty="0" smtClean="0"/>
              <a:t>Family strengthening and parent skills training  </a:t>
            </a:r>
          </a:p>
          <a:p>
            <a:endParaRPr lang="en-US" dirty="0"/>
          </a:p>
        </p:txBody>
      </p:sp>
    </p:spTree>
    <p:extLst>
      <p:ext uri="{BB962C8B-B14F-4D97-AF65-F5344CB8AC3E}">
        <p14:creationId xmlns:p14="http://schemas.microsoft.com/office/powerpoint/2010/main" val="6358925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LAUNCH Staffing</a:t>
            </a:r>
            <a:endParaRPr lang="en-US" dirty="0"/>
          </a:p>
        </p:txBody>
      </p:sp>
      <p:sp>
        <p:nvSpPr>
          <p:cNvPr id="3" name="Content Placeholder 2"/>
          <p:cNvSpPr>
            <a:spLocks noGrp="1"/>
          </p:cNvSpPr>
          <p:nvPr>
            <p:ph sz="half" idx="1"/>
          </p:nvPr>
        </p:nvSpPr>
        <p:spPr>
          <a:xfrm>
            <a:off x="990600" y="3071934"/>
            <a:ext cx="5181600" cy="3592789"/>
          </a:xfrm>
        </p:spPr>
        <p:txBody>
          <a:bodyPr>
            <a:normAutofit/>
          </a:bodyPr>
          <a:lstStyle/>
          <a:p>
            <a:r>
              <a:rPr lang="en-US" dirty="0" smtClean="0"/>
              <a:t>Project Director/Young Child Wellness Expert</a:t>
            </a:r>
          </a:p>
          <a:p>
            <a:r>
              <a:rPr lang="en-US" dirty="0" smtClean="0"/>
              <a:t>Maternal Child Health Coordinator (shared)</a:t>
            </a:r>
          </a:p>
          <a:p>
            <a:r>
              <a:rPr lang="en-US" dirty="0" smtClean="0"/>
              <a:t>Family Advocate</a:t>
            </a:r>
          </a:p>
          <a:p>
            <a:r>
              <a:rPr lang="en-US" dirty="0" smtClean="0"/>
              <a:t>Family Support Specialist</a:t>
            </a:r>
            <a:endParaRPr lang="en-US" dirty="0"/>
          </a:p>
        </p:txBody>
      </p:sp>
      <p:sp>
        <p:nvSpPr>
          <p:cNvPr id="6" name="Content Placeholder 5"/>
          <p:cNvSpPr>
            <a:spLocks noGrp="1"/>
          </p:cNvSpPr>
          <p:nvPr>
            <p:ph sz="half" idx="2"/>
          </p:nvPr>
        </p:nvSpPr>
        <p:spPr>
          <a:xfrm>
            <a:off x="6172200" y="3071933"/>
            <a:ext cx="5181600" cy="3105029"/>
          </a:xfrm>
        </p:spPr>
        <p:txBody>
          <a:bodyPr>
            <a:normAutofit/>
          </a:bodyPr>
          <a:lstStyle/>
          <a:p>
            <a:r>
              <a:rPr lang="en-US" dirty="0" smtClean="0"/>
              <a:t>Local Child Wellness Coordinator</a:t>
            </a:r>
          </a:p>
          <a:p>
            <a:r>
              <a:rPr lang="en-US" dirty="0" smtClean="0"/>
              <a:t>Family Advocate</a:t>
            </a:r>
          </a:p>
          <a:p>
            <a:r>
              <a:rPr lang="en-US" dirty="0" smtClean="0"/>
              <a:t>Family Support Specialist</a:t>
            </a:r>
            <a:endParaRPr lang="en-US" dirty="0"/>
          </a:p>
        </p:txBody>
      </p:sp>
      <p:sp>
        <p:nvSpPr>
          <p:cNvPr id="7" name="TextBox 6"/>
          <p:cNvSpPr txBox="1"/>
          <p:nvPr/>
        </p:nvSpPr>
        <p:spPr>
          <a:xfrm>
            <a:off x="1159565" y="2466820"/>
            <a:ext cx="5181600" cy="523220"/>
          </a:xfrm>
          <a:prstGeom prst="rect">
            <a:avLst/>
          </a:prstGeom>
          <a:noFill/>
        </p:spPr>
        <p:txBody>
          <a:bodyPr wrap="square" rtlCol="0">
            <a:spAutoFit/>
          </a:bodyPr>
          <a:lstStyle/>
          <a:p>
            <a:r>
              <a:rPr lang="en-US" sz="2800" b="1" smtClean="0"/>
              <a:t>Indian Township</a:t>
            </a:r>
            <a:endParaRPr lang="en-US" sz="2800" b="1"/>
          </a:p>
        </p:txBody>
      </p:sp>
      <p:sp>
        <p:nvSpPr>
          <p:cNvPr id="8" name="TextBox 7"/>
          <p:cNvSpPr txBox="1"/>
          <p:nvPr/>
        </p:nvSpPr>
        <p:spPr>
          <a:xfrm>
            <a:off x="6573794" y="2548712"/>
            <a:ext cx="2743200" cy="523220"/>
          </a:xfrm>
          <a:prstGeom prst="rect">
            <a:avLst/>
          </a:prstGeom>
          <a:noFill/>
        </p:spPr>
        <p:txBody>
          <a:bodyPr wrap="square" rtlCol="0">
            <a:spAutoFit/>
          </a:bodyPr>
          <a:lstStyle/>
          <a:p>
            <a:r>
              <a:rPr lang="en-US" sz="2800" b="1" dirty="0" smtClean="0"/>
              <a:t>Pleasant Point</a:t>
            </a:r>
            <a:endParaRPr lang="en-US" sz="2800" b="1" dirty="0"/>
          </a:p>
        </p:txBody>
      </p:sp>
      <p:sp>
        <p:nvSpPr>
          <p:cNvPr id="9" name="TextBox 8"/>
          <p:cNvSpPr txBox="1"/>
          <p:nvPr/>
        </p:nvSpPr>
        <p:spPr>
          <a:xfrm>
            <a:off x="1211778" y="5997245"/>
            <a:ext cx="10831940" cy="523220"/>
          </a:xfrm>
          <a:prstGeom prst="rect">
            <a:avLst/>
          </a:prstGeom>
          <a:noFill/>
        </p:spPr>
        <p:txBody>
          <a:bodyPr wrap="none" rtlCol="0">
            <a:spAutoFit/>
          </a:bodyPr>
          <a:lstStyle/>
          <a:p>
            <a:r>
              <a:rPr lang="en-US" dirty="0" smtClean="0"/>
              <a:t>*  </a:t>
            </a:r>
            <a:r>
              <a:rPr lang="en-US" sz="2800" b="1" dirty="0" smtClean="0"/>
              <a:t>Senior Program Consultant and Evaluator are contracted for both sites</a:t>
            </a:r>
            <a:endParaRPr lang="en-US" sz="2800" b="1" dirty="0"/>
          </a:p>
        </p:txBody>
      </p:sp>
    </p:spTree>
    <p:extLst>
      <p:ext uri="{BB962C8B-B14F-4D97-AF65-F5344CB8AC3E}">
        <p14:creationId xmlns:p14="http://schemas.microsoft.com/office/powerpoint/2010/main" val="11962824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Initial Grant Requirements</a:t>
            </a:r>
            <a:endParaRPr lang="en-US" dirty="0"/>
          </a:p>
        </p:txBody>
      </p:sp>
      <p:sp>
        <p:nvSpPr>
          <p:cNvPr id="3" name="Content Placeholder 2"/>
          <p:cNvSpPr>
            <a:spLocks noGrp="1"/>
          </p:cNvSpPr>
          <p:nvPr>
            <p:ph sz="quarter" idx="13"/>
          </p:nvPr>
        </p:nvSpPr>
        <p:spPr/>
        <p:txBody>
          <a:bodyPr>
            <a:normAutofit/>
          </a:bodyPr>
          <a:lstStyle/>
          <a:p>
            <a:r>
              <a:rPr lang="en-US" dirty="0" smtClean="0"/>
              <a:t>Prior to implementing any LAUNCH Services, there were several requirements to complete:</a:t>
            </a:r>
          </a:p>
          <a:p>
            <a:pPr lvl="1"/>
            <a:r>
              <a:rPr lang="en-US" dirty="0" smtClean="0"/>
              <a:t>Develop a Disparity Impact Statement to identify a specific focus</a:t>
            </a:r>
          </a:p>
          <a:p>
            <a:pPr lvl="2"/>
            <a:r>
              <a:rPr lang="en-US" dirty="0" smtClean="0"/>
              <a:t>School readiness</a:t>
            </a:r>
          </a:p>
          <a:p>
            <a:pPr lvl="1"/>
            <a:r>
              <a:rPr lang="en-US" dirty="0" smtClean="0"/>
              <a:t>Establish a Local Child Wellness Council and Joint Child Wellness Council</a:t>
            </a:r>
          </a:p>
          <a:p>
            <a:pPr lvl="1"/>
            <a:r>
              <a:rPr lang="en-US" dirty="0" smtClean="0"/>
              <a:t>Complete a comprehensive Environmental Scan</a:t>
            </a:r>
          </a:p>
          <a:p>
            <a:pPr lvl="2"/>
            <a:r>
              <a:rPr lang="en-US" dirty="0" smtClean="0"/>
              <a:t>Existing resources that support children and families</a:t>
            </a:r>
          </a:p>
          <a:p>
            <a:pPr lvl="2"/>
            <a:r>
              <a:rPr lang="en-US" dirty="0" smtClean="0"/>
              <a:t>Identify gaps in services for children and families</a:t>
            </a:r>
          </a:p>
          <a:p>
            <a:pPr lvl="1"/>
            <a:r>
              <a:rPr lang="en-US" dirty="0" smtClean="0"/>
              <a:t>Develop a 5-year strategic plan </a:t>
            </a:r>
          </a:p>
          <a:p>
            <a:pPr lvl="2"/>
            <a:r>
              <a:rPr lang="en-US" dirty="0" smtClean="0"/>
              <a:t>Prioritize Areas of Focus</a:t>
            </a:r>
          </a:p>
          <a:p>
            <a:pPr lvl="1"/>
            <a:r>
              <a:rPr lang="en-US" dirty="0" smtClean="0"/>
              <a:t>Develop an Evaluation Plan</a:t>
            </a:r>
          </a:p>
        </p:txBody>
      </p:sp>
    </p:spTree>
    <p:extLst>
      <p:ext uri="{BB962C8B-B14F-4D97-AF65-F5344CB8AC3E}">
        <p14:creationId xmlns:p14="http://schemas.microsoft.com/office/powerpoint/2010/main" val="93121847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2233</TotalTime>
  <Words>2065</Words>
  <Application>Microsoft Macintosh PowerPoint</Application>
  <PresentationFormat>Widescreen</PresentationFormat>
  <Paragraphs>548</Paragraphs>
  <Slides>38</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38</vt:i4>
      </vt:variant>
    </vt:vector>
  </HeadingPairs>
  <TitlesOfParts>
    <vt:vector size="48" baseType="lpstr">
      <vt:lpstr>Calibri</vt:lpstr>
      <vt:lpstr>Calibri Light</vt:lpstr>
      <vt:lpstr>HGSMinchoE</vt:lpstr>
      <vt:lpstr>Mangal</vt:lpstr>
      <vt:lpstr>Palatino Linotype</vt:lpstr>
      <vt:lpstr>Times New Roman</vt:lpstr>
      <vt:lpstr>Wingdings</vt:lpstr>
      <vt:lpstr>Yu Gothic</vt:lpstr>
      <vt:lpstr>Arial</vt:lpstr>
      <vt:lpstr>Office Theme</vt:lpstr>
      <vt:lpstr>Project  LAUNCH</vt:lpstr>
      <vt:lpstr>Learning Objectives</vt:lpstr>
      <vt:lpstr>Overview of the Passamaquoddy Tribe</vt:lpstr>
      <vt:lpstr>On Reservation Demographics</vt:lpstr>
      <vt:lpstr>TRIBAL RESPONSE:  APPLY FOR SAMHSA GRANT</vt:lpstr>
      <vt:lpstr>Project LAUNCH and the Passamaquoddy Tribe</vt:lpstr>
      <vt:lpstr>National Project LAUNCH  Prevention and Promotion Strategies </vt:lpstr>
      <vt:lpstr>LAUNCH Staffing</vt:lpstr>
      <vt:lpstr>Initial Grant Requirements</vt:lpstr>
      <vt:lpstr>Local Child Wellness Councils</vt:lpstr>
      <vt:lpstr>Local Child Wellness Council</vt:lpstr>
      <vt:lpstr>LCWC Composition:  Tribal Reps</vt:lpstr>
      <vt:lpstr>LCWC Composition:  State/County Wide Reps</vt:lpstr>
      <vt:lpstr>LCWC Prioritizing Services and Activities</vt:lpstr>
      <vt:lpstr>Passamaquoddy Project LAUNCH Services</vt:lpstr>
      <vt:lpstr>Note:</vt:lpstr>
      <vt:lpstr>Screening and Assessment</vt:lpstr>
      <vt:lpstr>Mental Health Consultation:  Early Childhood Consultation and Outreach (ECCO)</vt:lpstr>
      <vt:lpstr>Bridging: Enhanced Home Visiting</vt:lpstr>
      <vt:lpstr>Bridging as an Enhanced HV approach</vt:lpstr>
      <vt:lpstr>Family Strengthening, Parent Skills Training  and Workforce Development</vt:lpstr>
      <vt:lpstr>Supporting Resiliency and Community Strengthening</vt:lpstr>
      <vt:lpstr>Family Focused Activities</vt:lpstr>
      <vt:lpstr>Women’s Circle</vt:lpstr>
      <vt:lpstr>Community Events</vt:lpstr>
      <vt:lpstr>Community Events Continued</vt:lpstr>
      <vt:lpstr>Family Fun Days</vt:lpstr>
      <vt:lpstr>Passamaquoddy Project LAUNCH Evaluation</vt:lpstr>
      <vt:lpstr> Passamaquoddy Project LAUNCH Evaluation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Questions/Comments</vt:lpstr>
    </vt:vector>
  </TitlesOfParts>
  <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 Neptune</dc:creator>
  <cp:lastModifiedBy>Elizabeth Neptune</cp:lastModifiedBy>
  <cp:revision>41</cp:revision>
  <dcterms:created xsi:type="dcterms:W3CDTF">2017-08-15T15:33:04Z</dcterms:created>
  <dcterms:modified xsi:type="dcterms:W3CDTF">2017-08-17T14:44:01Z</dcterms:modified>
</cp:coreProperties>
</file>