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3.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4.xml" ContentType="application/vnd.openxmlformats-officedocument.drawingml.diagramData+xml"/>
  <Override PartName="/ppt/slideLayouts/slideLayout5.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notesSlides/notesSlide1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layout6.xml" ContentType="application/vnd.openxmlformats-officedocument.drawingml.diagramLayout+xml"/>
  <Override PartName="/ppt/diagrams/quickStyle6.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colors6.xml" ContentType="application/vnd.openxmlformats-officedocument.drawingml.diagramColors+xml"/>
  <Override PartName="/ppt/diagrams/quickStyle1.xml" ContentType="application/vnd.openxmlformats-officedocument.drawingml.diagramStyle+xml"/>
  <Override PartName="/ppt/diagrams/drawing6.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7.xml" ContentType="application/vnd.openxmlformats-officedocument.drawingml.diagramLayout+xml"/>
  <Override PartName="/ppt/comments/comment2.xml" ContentType="application/vnd.openxmlformats-officedocument.presentationml.comments+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colors1.xml" ContentType="application/vnd.openxmlformats-officedocument.drawingml.diagramColor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 id="2147483785" r:id="rId5"/>
  </p:sldMasterIdLst>
  <p:notesMasterIdLst>
    <p:notesMasterId r:id="rId38"/>
  </p:notesMasterIdLst>
  <p:handoutMasterIdLst>
    <p:handoutMasterId r:id="rId39"/>
  </p:handoutMasterIdLst>
  <p:sldIdLst>
    <p:sldId id="520" r:id="rId6"/>
    <p:sldId id="257" r:id="rId7"/>
    <p:sldId id="497" r:id="rId8"/>
    <p:sldId id="258" r:id="rId9"/>
    <p:sldId id="561" r:id="rId10"/>
    <p:sldId id="259" r:id="rId11"/>
    <p:sldId id="508" r:id="rId12"/>
    <p:sldId id="463" r:id="rId13"/>
    <p:sldId id="503" r:id="rId14"/>
    <p:sldId id="566" r:id="rId15"/>
    <p:sldId id="567" r:id="rId16"/>
    <p:sldId id="555" r:id="rId17"/>
    <p:sldId id="563" r:id="rId18"/>
    <p:sldId id="547" r:id="rId19"/>
    <p:sldId id="552" r:id="rId20"/>
    <p:sldId id="554" r:id="rId21"/>
    <p:sldId id="470" r:id="rId22"/>
    <p:sldId id="469" r:id="rId23"/>
    <p:sldId id="538" r:id="rId24"/>
    <p:sldId id="560" r:id="rId25"/>
    <p:sldId id="486" r:id="rId26"/>
    <p:sldId id="559" r:id="rId27"/>
    <p:sldId id="562" r:id="rId28"/>
    <p:sldId id="536" r:id="rId29"/>
    <p:sldId id="505" r:id="rId30"/>
    <p:sldId id="540" r:id="rId31"/>
    <p:sldId id="534" r:id="rId32"/>
    <p:sldId id="535" r:id="rId33"/>
    <p:sldId id="572" r:id="rId34"/>
    <p:sldId id="492" r:id="rId35"/>
    <p:sldId id="533" r:id="rId36"/>
    <p:sldId id="502"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S" initials="" lastIdx="1" clrIdx="0"/>
  <p:cmAuthor id="1" name="Full Name" initials="" lastIdx="0" clrIdx="1"/>
  <p:cmAuthor id="2" name="Arreola Pro, Rosario (CRIHB)" initials="APR(" lastIdx="2" clrIdx="2">
    <p:extLst>
      <p:ext uri="{19B8F6BF-5375-455C-9EA6-DF929625EA0E}">
        <p15:presenceInfo xmlns:p15="http://schemas.microsoft.com/office/powerpoint/2012/main" userId="S-1-5-21-534770564-395323771-1483186189-2369" providerId="AD"/>
      </p:ext>
    </p:extLst>
  </p:cmAuthor>
  <p:cmAuthor id="3" name="Cummings, Kimberly  (CRIHB)" initials="CK(" lastIdx="8" clrIdx="3">
    <p:extLst>
      <p:ext uri="{19B8F6BF-5375-455C-9EA6-DF929625EA0E}">
        <p15:presenceInfo xmlns:p15="http://schemas.microsoft.com/office/powerpoint/2012/main" userId="S-1-5-21-534770564-395323771-1483186189-11743" providerId="AD"/>
      </p:ext>
    </p:extLst>
  </p:cmAuthor>
  <p:cmAuthor id="4" name="Senick, Rebecca (CRIHB)" initials="SR(" lastIdx="11" clrIdx="4">
    <p:extLst>
      <p:ext uri="{19B8F6BF-5375-455C-9EA6-DF929625EA0E}">
        <p15:presenceInfo xmlns:p15="http://schemas.microsoft.com/office/powerpoint/2012/main" userId="S-1-5-21-534770564-395323771-1483186189-19629" providerId="AD"/>
      </p:ext>
    </p:extLst>
  </p:cmAuthor>
  <p:cmAuthor id="5" name="Bondar, Mary (CRIHB)" initials="BM(" lastIdx="18" clrIdx="5">
    <p:extLst>
      <p:ext uri="{19B8F6BF-5375-455C-9EA6-DF929625EA0E}">
        <p15:presenceInfo xmlns:p15="http://schemas.microsoft.com/office/powerpoint/2012/main" userId="S::mbondar@CRIHB.NET::f2704193-533d-4063-a1c9-7b01e132179b" providerId="AD"/>
      </p:ext>
    </p:extLst>
  </p:cmAuthor>
  <p:cmAuthor id="6" name="Nynalea Lee" initials="NL" lastIdx="9" clrIdx="6">
    <p:extLst>
      <p:ext uri="{19B8F6BF-5375-455C-9EA6-DF929625EA0E}">
        <p15:presenceInfo xmlns:p15="http://schemas.microsoft.com/office/powerpoint/2012/main" userId="d49d034647483a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9F1E"/>
    <a:srgbClr val="A4573C"/>
    <a:srgbClr val="0000FF"/>
    <a:srgbClr val="676A55"/>
    <a:srgbClr val="6D6F64"/>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6" autoAdjust="0"/>
    <p:restoredTop sz="89965" autoAdjust="0"/>
  </p:normalViewPr>
  <p:slideViewPr>
    <p:cSldViewPr>
      <p:cViewPr>
        <p:scale>
          <a:sx n="58" d="100"/>
          <a:sy n="58" d="100"/>
        </p:scale>
        <p:origin x="6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536"/>
    </p:cViewPr>
  </p:sorterViewPr>
  <p:notesViewPr>
    <p:cSldViewPr>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RI-FS2\HSD\TMAA\THP%20year%20compariss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Tribal Health Program YTD</a:t>
            </a:r>
            <a:r>
              <a:rPr lang="en-US" baseline="0"/>
              <a:t> Reimbursement Comparison</a:t>
            </a:r>
            <a:endParaRPr lang="en-US"/>
          </a:p>
        </c:rich>
      </c:tx>
      <c:layout>
        <c:manualLayout>
          <c:xMode val="edge"/>
          <c:yMode val="edge"/>
          <c:x val="0.25625187856928161"/>
          <c:y val="1.40449438202247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'Active Programs 7 Yrs'!$B$1</c:f>
              <c:strCache>
                <c:ptCount val="1"/>
                <c:pt idx="0">
                  <c:v>FY 16-17</c:v>
                </c:pt>
              </c:strCache>
            </c:strRef>
          </c:tx>
          <c:spPr>
            <a:solidFill>
              <a:schemeClr val="accent1"/>
            </a:solidFill>
            <a:ln>
              <a:noFill/>
            </a:ln>
            <a:effectLst/>
          </c:spPr>
          <c:invertIfNegative val="0"/>
          <c:cat>
            <c:strRef>
              <c:f>'Active Programs 7 Yrs'!$A$2:$A$10</c:f>
              <c:strCache>
                <c:ptCount val="9"/>
                <c:pt idx="0">
                  <c:v>Chapa De Indian Health Program</c:v>
                </c:pt>
                <c:pt idx="1">
                  <c:v>Lassen Indian Health Center</c:v>
                </c:pt>
                <c:pt idx="2">
                  <c:v>Mathiesen Memorial Clinic</c:v>
                </c:pt>
                <c:pt idx="3">
                  <c:v>Pit River Health Services, Inc. </c:v>
                </c:pt>
                <c:pt idx="4">
                  <c:v>Sonoma County Indian Health Project, Inc.</c:v>
                </c:pt>
                <c:pt idx="5">
                  <c:v>Strong Family Health Center</c:v>
                </c:pt>
                <c:pt idx="6">
                  <c:v>Toiyabe Indian Health Project, Inc.</c:v>
                </c:pt>
                <c:pt idx="7">
                  <c:v>Tule River Indian Health Center, Inc.</c:v>
                </c:pt>
                <c:pt idx="8">
                  <c:v>Yurok Tribe</c:v>
                </c:pt>
              </c:strCache>
            </c:strRef>
          </c:cat>
          <c:val>
            <c:numRef>
              <c:f>'Active Programs 7 Yrs'!$B$2:$B$10</c:f>
              <c:numCache>
                <c:formatCode>_("$"* #,##0.00_);_("$"* \(#,##0.00\);_("$"* "-"??_);_(@_)</c:formatCode>
                <c:ptCount val="9"/>
                <c:pt idx="0">
                  <c:v>30355</c:v>
                </c:pt>
                <c:pt idx="1">
                  <c:v>72735</c:v>
                </c:pt>
                <c:pt idx="2">
                  <c:v>0</c:v>
                </c:pt>
                <c:pt idx="3">
                  <c:v>112768</c:v>
                </c:pt>
                <c:pt idx="4">
                  <c:v>72854</c:v>
                </c:pt>
                <c:pt idx="5">
                  <c:v>19167</c:v>
                </c:pt>
                <c:pt idx="6">
                  <c:v>37279</c:v>
                </c:pt>
                <c:pt idx="7">
                  <c:v>31001</c:v>
                </c:pt>
                <c:pt idx="8">
                  <c:v>11050</c:v>
                </c:pt>
              </c:numCache>
            </c:numRef>
          </c:val>
          <c:extLst>
            <c:ext xmlns:c16="http://schemas.microsoft.com/office/drawing/2014/chart" uri="{C3380CC4-5D6E-409C-BE32-E72D297353CC}">
              <c16:uniqueId val="{00000000-D36F-4EF2-8D1F-B14220B843FD}"/>
            </c:ext>
          </c:extLst>
        </c:ser>
        <c:ser>
          <c:idx val="1"/>
          <c:order val="1"/>
          <c:tx>
            <c:strRef>
              <c:f>'Active Programs 7 Yrs'!$C$1</c:f>
              <c:strCache>
                <c:ptCount val="1"/>
                <c:pt idx="0">
                  <c:v>FY 17-18</c:v>
                </c:pt>
              </c:strCache>
            </c:strRef>
          </c:tx>
          <c:spPr>
            <a:solidFill>
              <a:schemeClr val="accent2"/>
            </a:solidFill>
            <a:ln>
              <a:noFill/>
            </a:ln>
            <a:effectLst/>
          </c:spPr>
          <c:invertIfNegative val="0"/>
          <c:cat>
            <c:strRef>
              <c:f>'Active Programs 7 Yrs'!$A$2:$A$10</c:f>
              <c:strCache>
                <c:ptCount val="9"/>
                <c:pt idx="0">
                  <c:v>Chapa De Indian Health Program</c:v>
                </c:pt>
                <c:pt idx="1">
                  <c:v>Lassen Indian Health Center</c:v>
                </c:pt>
                <c:pt idx="2">
                  <c:v>Mathiesen Memorial Clinic</c:v>
                </c:pt>
                <c:pt idx="3">
                  <c:v>Pit River Health Services, Inc. </c:v>
                </c:pt>
                <c:pt idx="4">
                  <c:v>Sonoma County Indian Health Project, Inc.</c:v>
                </c:pt>
                <c:pt idx="5">
                  <c:v>Strong Family Health Center</c:v>
                </c:pt>
                <c:pt idx="6">
                  <c:v>Toiyabe Indian Health Project, Inc.</c:v>
                </c:pt>
                <c:pt idx="7">
                  <c:v>Tule River Indian Health Center, Inc.</c:v>
                </c:pt>
                <c:pt idx="8">
                  <c:v>Yurok Tribe</c:v>
                </c:pt>
              </c:strCache>
            </c:strRef>
          </c:cat>
          <c:val>
            <c:numRef>
              <c:f>'Active Programs 7 Yrs'!$C$2:$C$10</c:f>
              <c:numCache>
                <c:formatCode>_("$"* #,##0.00_);_("$"* \(#,##0.00\);_("$"* "-"??_);_(@_)</c:formatCode>
                <c:ptCount val="9"/>
                <c:pt idx="0">
                  <c:v>55623</c:v>
                </c:pt>
                <c:pt idx="1">
                  <c:v>76212</c:v>
                </c:pt>
                <c:pt idx="2">
                  <c:v>0</c:v>
                </c:pt>
                <c:pt idx="3">
                  <c:v>142302</c:v>
                </c:pt>
                <c:pt idx="4">
                  <c:v>17034</c:v>
                </c:pt>
                <c:pt idx="5">
                  <c:v>39236</c:v>
                </c:pt>
                <c:pt idx="6">
                  <c:v>33370</c:v>
                </c:pt>
                <c:pt idx="7">
                  <c:v>93066</c:v>
                </c:pt>
                <c:pt idx="8">
                  <c:v>1588</c:v>
                </c:pt>
              </c:numCache>
            </c:numRef>
          </c:val>
          <c:extLst>
            <c:ext xmlns:c16="http://schemas.microsoft.com/office/drawing/2014/chart" uri="{C3380CC4-5D6E-409C-BE32-E72D297353CC}">
              <c16:uniqueId val="{00000001-D36F-4EF2-8D1F-B14220B843FD}"/>
            </c:ext>
          </c:extLst>
        </c:ser>
        <c:ser>
          <c:idx val="2"/>
          <c:order val="2"/>
          <c:tx>
            <c:strRef>
              <c:f>'Active Programs 7 Yrs'!$D$1</c:f>
              <c:strCache>
                <c:ptCount val="1"/>
                <c:pt idx="0">
                  <c:v>FY 18-19</c:v>
                </c:pt>
              </c:strCache>
            </c:strRef>
          </c:tx>
          <c:spPr>
            <a:solidFill>
              <a:schemeClr val="accent3"/>
            </a:solidFill>
            <a:ln>
              <a:noFill/>
            </a:ln>
            <a:effectLst/>
          </c:spPr>
          <c:invertIfNegative val="0"/>
          <c:cat>
            <c:strRef>
              <c:f>'Active Programs 7 Yrs'!$A$2:$A$10</c:f>
              <c:strCache>
                <c:ptCount val="9"/>
                <c:pt idx="0">
                  <c:v>Chapa De Indian Health Program</c:v>
                </c:pt>
                <c:pt idx="1">
                  <c:v>Lassen Indian Health Center</c:v>
                </c:pt>
                <c:pt idx="2">
                  <c:v>Mathiesen Memorial Clinic</c:v>
                </c:pt>
                <c:pt idx="3">
                  <c:v>Pit River Health Services, Inc. </c:v>
                </c:pt>
                <c:pt idx="4">
                  <c:v>Sonoma County Indian Health Project, Inc.</c:v>
                </c:pt>
                <c:pt idx="5">
                  <c:v>Strong Family Health Center</c:v>
                </c:pt>
                <c:pt idx="6">
                  <c:v>Toiyabe Indian Health Project, Inc.</c:v>
                </c:pt>
                <c:pt idx="7">
                  <c:v>Tule River Indian Health Center, Inc.</c:v>
                </c:pt>
                <c:pt idx="8">
                  <c:v>Yurok Tribe</c:v>
                </c:pt>
              </c:strCache>
            </c:strRef>
          </c:cat>
          <c:val>
            <c:numRef>
              <c:f>'Active Programs 7 Yrs'!$D$2:$D$10</c:f>
              <c:numCache>
                <c:formatCode>_("$"* #,##0.00_);_("$"* \(#,##0.00\);_("$"* "-"??_);_(@_)</c:formatCode>
                <c:ptCount val="9"/>
                <c:pt idx="0">
                  <c:v>132792.29999999999</c:v>
                </c:pt>
                <c:pt idx="1">
                  <c:v>74438.899999999994</c:v>
                </c:pt>
                <c:pt idx="2">
                  <c:v>0</c:v>
                </c:pt>
                <c:pt idx="3">
                  <c:v>71271.899999999994</c:v>
                </c:pt>
                <c:pt idx="4">
                  <c:v>9783</c:v>
                </c:pt>
                <c:pt idx="5">
                  <c:v>16084.8</c:v>
                </c:pt>
                <c:pt idx="6">
                  <c:v>48558.6</c:v>
                </c:pt>
                <c:pt idx="7">
                  <c:v>48944.7</c:v>
                </c:pt>
                <c:pt idx="8">
                  <c:v>17120.7</c:v>
                </c:pt>
              </c:numCache>
            </c:numRef>
          </c:val>
          <c:extLst>
            <c:ext xmlns:c16="http://schemas.microsoft.com/office/drawing/2014/chart" uri="{C3380CC4-5D6E-409C-BE32-E72D297353CC}">
              <c16:uniqueId val="{00000002-D36F-4EF2-8D1F-B14220B843FD}"/>
            </c:ext>
          </c:extLst>
        </c:ser>
        <c:ser>
          <c:idx val="3"/>
          <c:order val="3"/>
          <c:tx>
            <c:strRef>
              <c:f>'Active Programs 7 Yrs'!$E$1</c:f>
              <c:strCache>
                <c:ptCount val="1"/>
                <c:pt idx="0">
                  <c:v>FY 19-20</c:v>
                </c:pt>
              </c:strCache>
            </c:strRef>
          </c:tx>
          <c:spPr>
            <a:solidFill>
              <a:schemeClr val="accent4"/>
            </a:solidFill>
            <a:ln>
              <a:noFill/>
            </a:ln>
            <a:effectLst/>
          </c:spPr>
          <c:invertIfNegative val="0"/>
          <c:cat>
            <c:strRef>
              <c:f>'Active Programs 7 Yrs'!$A$2:$A$10</c:f>
              <c:strCache>
                <c:ptCount val="9"/>
                <c:pt idx="0">
                  <c:v>Chapa De Indian Health Program</c:v>
                </c:pt>
                <c:pt idx="1">
                  <c:v>Lassen Indian Health Center</c:v>
                </c:pt>
                <c:pt idx="2">
                  <c:v>Mathiesen Memorial Clinic</c:v>
                </c:pt>
                <c:pt idx="3">
                  <c:v>Pit River Health Services, Inc. </c:v>
                </c:pt>
                <c:pt idx="4">
                  <c:v>Sonoma County Indian Health Project, Inc.</c:v>
                </c:pt>
                <c:pt idx="5">
                  <c:v>Strong Family Health Center</c:v>
                </c:pt>
                <c:pt idx="6">
                  <c:v>Toiyabe Indian Health Project, Inc.</c:v>
                </c:pt>
                <c:pt idx="7">
                  <c:v>Tule River Indian Health Center, Inc.</c:v>
                </c:pt>
                <c:pt idx="8">
                  <c:v>Yurok Tribe</c:v>
                </c:pt>
              </c:strCache>
            </c:strRef>
          </c:cat>
          <c:val>
            <c:numRef>
              <c:f>'Active Programs 7 Yrs'!$E$2:$E$10</c:f>
              <c:numCache>
                <c:formatCode>_("$"* #,##0.00_);_("$"* \(#,##0.00\);_("$"* "-"??_);_(@_)</c:formatCode>
                <c:ptCount val="9"/>
                <c:pt idx="0">
                  <c:v>144447.1</c:v>
                </c:pt>
                <c:pt idx="1">
                  <c:v>94701.3</c:v>
                </c:pt>
                <c:pt idx="2">
                  <c:v>0</c:v>
                </c:pt>
                <c:pt idx="3">
                  <c:v>86117.1</c:v>
                </c:pt>
                <c:pt idx="4">
                  <c:v>0</c:v>
                </c:pt>
                <c:pt idx="5">
                  <c:v>48640.200000000004</c:v>
                </c:pt>
                <c:pt idx="6">
                  <c:v>63817.9</c:v>
                </c:pt>
                <c:pt idx="7">
                  <c:v>108434.40000000001</c:v>
                </c:pt>
                <c:pt idx="8">
                  <c:v>0</c:v>
                </c:pt>
              </c:numCache>
            </c:numRef>
          </c:val>
          <c:extLst>
            <c:ext xmlns:c16="http://schemas.microsoft.com/office/drawing/2014/chart" uri="{C3380CC4-5D6E-409C-BE32-E72D297353CC}">
              <c16:uniqueId val="{00000003-D36F-4EF2-8D1F-B14220B843FD}"/>
            </c:ext>
          </c:extLst>
        </c:ser>
        <c:ser>
          <c:idx val="4"/>
          <c:order val="4"/>
          <c:tx>
            <c:strRef>
              <c:f>'Active Programs 7 Yrs'!$F$1</c:f>
              <c:strCache>
                <c:ptCount val="1"/>
                <c:pt idx="0">
                  <c:v>FY 20-21</c:v>
                </c:pt>
              </c:strCache>
            </c:strRef>
          </c:tx>
          <c:spPr>
            <a:solidFill>
              <a:schemeClr val="accent5"/>
            </a:solidFill>
            <a:ln>
              <a:noFill/>
            </a:ln>
            <a:effectLst/>
          </c:spPr>
          <c:invertIfNegative val="0"/>
          <c:cat>
            <c:strRef>
              <c:f>'Active Programs 7 Yrs'!$A$2:$A$10</c:f>
              <c:strCache>
                <c:ptCount val="9"/>
                <c:pt idx="0">
                  <c:v>Chapa De Indian Health Program</c:v>
                </c:pt>
                <c:pt idx="1">
                  <c:v>Lassen Indian Health Center</c:v>
                </c:pt>
                <c:pt idx="2">
                  <c:v>Mathiesen Memorial Clinic</c:v>
                </c:pt>
                <c:pt idx="3">
                  <c:v>Pit River Health Services, Inc. </c:v>
                </c:pt>
                <c:pt idx="4">
                  <c:v>Sonoma County Indian Health Project, Inc.</c:v>
                </c:pt>
                <c:pt idx="5">
                  <c:v>Strong Family Health Center</c:v>
                </c:pt>
                <c:pt idx="6">
                  <c:v>Toiyabe Indian Health Project, Inc.</c:v>
                </c:pt>
                <c:pt idx="7">
                  <c:v>Tule River Indian Health Center, Inc.</c:v>
                </c:pt>
                <c:pt idx="8">
                  <c:v>Yurok Tribe</c:v>
                </c:pt>
              </c:strCache>
            </c:strRef>
          </c:cat>
          <c:val>
            <c:numRef>
              <c:f>'Active Programs 7 Yrs'!$F$2:$F$10</c:f>
              <c:numCache>
                <c:formatCode>_("$"* #,##0.00_);_("$"* \(#,##0.00\);_("$"* "-"??_);_(@_)</c:formatCode>
                <c:ptCount val="9"/>
                <c:pt idx="0">
                  <c:v>163418.6</c:v>
                </c:pt>
                <c:pt idx="1">
                  <c:v>97777.099999999991</c:v>
                </c:pt>
                <c:pt idx="2">
                  <c:v>7682.4000000000005</c:v>
                </c:pt>
                <c:pt idx="3">
                  <c:v>101541.8</c:v>
                </c:pt>
                <c:pt idx="4">
                  <c:v>46017.200000000004</c:v>
                </c:pt>
                <c:pt idx="5">
                  <c:v>53508.799999999996</c:v>
                </c:pt>
                <c:pt idx="6">
                  <c:v>11701.800000000001</c:v>
                </c:pt>
                <c:pt idx="7">
                  <c:v>103716.2</c:v>
                </c:pt>
                <c:pt idx="8">
                  <c:v>5178.5</c:v>
                </c:pt>
              </c:numCache>
            </c:numRef>
          </c:val>
          <c:extLst>
            <c:ext xmlns:c16="http://schemas.microsoft.com/office/drawing/2014/chart" uri="{C3380CC4-5D6E-409C-BE32-E72D297353CC}">
              <c16:uniqueId val="{00000004-D36F-4EF2-8D1F-B14220B843FD}"/>
            </c:ext>
          </c:extLst>
        </c:ser>
        <c:ser>
          <c:idx val="5"/>
          <c:order val="5"/>
          <c:tx>
            <c:strRef>
              <c:f>'Active Programs 7 Yrs'!$G$1</c:f>
              <c:strCache>
                <c:ptCount val="1"/>
                <c:pt idx="0">
                  <c:v>FY 21-22</c:v>
                </c:pt>
              </c:strCache>
            </c:strRef>
          </c:tx>
          <c:spPr>
            <a:solidFill>
              <a:schemeClr val="accent6"/>
            </a:solidFill>
            <a:ln>
              <a:noFill/>
            </a:ln>
            <a:effectLst/>
          </c:spPr>
          <c:invertIfNegative val="0"/>
          <c:cat>
            <c:strRef>
              <c:f>'Active Programs 7 Yrs'!$A$2:$A$10</c:f>
              <c:strCache>
                <c:ptCount val="9"/>
                <c:pt idx="0">
                  <c:v>Chapa De Indian Health Program</c:v>
                </c:pt>
                <c:pt idx="1">
                  <c:v>Lassen Indian Health Center</c:v>
                </c:pt>
                <c:pt idx="2">
                  <c:v>Mathiesen Memorial Clinic</c:v>
                </c:pt>
                <c:pt idx="3">
                  <c:v>Pit River Health Services, Inc. </c:v>
                </c:pt>
                <c:pt idx="4">
                  <c:v>Sonoma County Indian Health Project, Inc.</c:v>
                </c:pt>
                <c:pt idx="5">
                  <c:v>Strong Family Health Center</c:v>
                </c:pt>
                <c:pt idx="6">
                  <c:v>Toiyabe Indian Health Project, Inc.</c:v>
                </c:pt>
                <c:pt idx="7">
                  <c:v>Tule River Indian Health Center, Inc.</c:v>
                </c:pt>
                <c:pt idx="8">
                  <c:v>Yurok Tribe</c:v>
                </c:pt>
              </c:strCache>
            </c:strRef>
          </c:cat>
          <c:val>
            <c:numRef>
              <c:f>'Active Programs 7 Yrs'!$G$2:$G$10</c:f>
              <c:numCache>
                <c:formatCode>_("$"* #,##0.00_);_("$"* \(#,##0.00\);_("$"* "-"??_);_(@_)</c:formatCode>
                <c:ptCount val="9"/>
                <c:pt idx="0">
                  <c:v>161453.60000000003</c:v>
                </c:pt>
                <c:pt idx="1">
                  <c:v>103377</c:v>
                </c:pt>
                <c:pt idx="2">
                  <c:v>16827.3</c:v>
                </c:pt>
                <c:pt idx="3">
                  <c:v>99566.900000000009</c:v>
                </c:pt>
                <c:pt idx="4">
                  <c:v>67727.099999999991</c:v>
                </c:pt>
                <c:pt idx="5">
                  <c:v>53062.1</c:v>
                </c:pt>
                <c:pt idx="6">
                  <c:v>6221.7</c:v>
                </c:pt>
                <c:pt idx="7">
                  <c:v>119986.09999999999</c:v>
                </c:pt>
                <c:pt idx="8">
                  <c:v>4613.3999999999996</c:v>
                </c:pt>
              </c:numCache>
            </c:numRef>
          </c:val>
          <c:extLst>
            <c:ext xmlns:c16="http://schemas.microsoft.com/office/drawing/2014/chart" uri="{C3380CC4-5D6E-409C-BE32-E72D297353CC}">
              <c16:uniqueId val="{00000005-D36F-4EF2-8D1F-B14220B843FD}"/>
            </c:ext>
          </c:extLst>
        </c:ser>
        <c:ser>
          <c:idx val="6"/>
          <c:order val="6"/>
          <c:tx>
            <c:strRef>
              <c:f>'Active Programs 7 Yrs'!$H$1</c:f>
              <c:strCache>
                <c:ptCount val="1"/>
                <c:pt idx="0">
                  <c:v>FY 22-23</c:v>
                </c:pt>
              </c:strCache>
            </c:strRef>
          </c:tx>
          <c:spPr>
            <a:solidFill>
              <a:srgbClr val="C00000"/>
            </a:solidFill>
            <a:ln>
              <a:noFill/>
            </a:ln>
            <a:effectLst/>
          </c:spPr>
          <c:invertIfNegative val="0"/>
          <c:cat>
            <c:strRef>
              <c:f>'Active Programs 7 Yrs'!$A$2:$A$10</c:f>
              <c:strCache>
                <c:ptCount val="9"/>
                <c:pt idx="0">
                  <c:v>Chapa De Indian Health Program</c:v>
                </c:pt>
                <c:pt idx="1">
                  <c:v>Lassen Indian Health Center</c:v>
                </c:pt>
                <c:pt idx="2">
                  <c:v>Mathiesen Memorial Clinic</c:v>
                </c:pt>
                <c:pt idx="3">
                  <c:v>Pit River Health Services, Inc. </c:v>
                </c:pt>
                <c:pt idx="4">
                  <c:v>Sonoma County Indian Health Project, Inc.</c:v>
                </c:pt>
                <c:pt idx="5">
                  <c:v>Strong Family Health Center</c:v>
                </c:pt>
                <c:pt idx="6">
                  <c:v>Toiyabe Indian Health Project, Inc.</c:v>
                </c:pt>
                <c:pt idx="7">
                  <c:v>Tule River Indian Health Center, Inc.</c:v>
                </c:pt>
                <c:pt idx="8">
                  <c:v>Yurok Tribe</c:v>
                </c:pt>
              </c:strCache>
            </c:strRef>
          </c:cat>
          <c:val>
            <c:numRef>
              <c:f>'Active Programs 7 Yrs'!$H$2:$H$10</c:f>
              <c:numCache>
                <c:formatCode>_("$"* #,##0.00_);_("$"* \(#,##0.00\);_("$"* "-"??_);_(@_)</c:formatCode>
                <c:ptCount val="9"/>
                <c:pt idx="0">
                  <c:v>111465.5</c:v>
                </c:pt>
                <c:pt idx="1">
                  <c:v>75125.3</c:v>
                </c:pt>
                <c:pt idx="2">
                  <c:v>82626.8</c:v>
                </c:pt>
                <c:pt idx="3">
                  <c:v>71707.099999999991</c:v>
                </c:pt>
                <c:pt idx="4">
                  <c:v>55571</c:v>
                </c:pt>
                <c:pt idx="5">
                  <c:v>51797.3</c:v>
                </c:pt>
                <c:pt idx="6">
                  <c:v>0</c:v>
                </c:pt>
                <c:pt idx="7">
                  <c:v>71122.100000000006</c:v>
                </c:pt>
                <c:pt idx="8">
                  <c:v>0</c:v>
                </c:pt>
              </c:numCache>
            </c:numRef>
          </c:val>
          <c:extLst>
            <c:ext xmlns:c16="http://schemas.microsoft.com/office/drawing/2014/chart" uri="{C3380CC4-5D6E-409C-BE32-E72D297353CC}">
              <c16:uniqueId val="{00000006-D36F-4EF2-8D1F-B14220B843FD}"/>
            </c:ext>
          </c:extLst>
        </c:ser>
        <c:dLbls>
          <c:showLegendKey val="0"/>
          <c:showVal val="0"/>
          <c:showCatName val="0"/>
          <c:showSerName val="0"/>
          <c:showPercent val="0"/>
          <c:showBubbleSize val="0"/>
        </c:dLbls>
        <c:gapWidth val="182"/>
        <c:axId val="945732688"/>
        <c:axId val="945737680"/>
      </c:barChart>
      <c:catAx>
        <c:axId val="94573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737680"/>
        <c:crosses val="autoZero"/>
        <c:auto val="1"/>
        <c:lblAlgn val="ctr"/>
        <c:lblOffset val="100"/>
        <c:noMultiLvlLbl val="0"/>
      </c:catAx>
      <c:valAx>
        <c:axId val="945737680"/>
        <c:scaling>
          <c:orientation val="minMax"/>
          <c:max val="180000"/>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732688"/>
        <c:crosses val="autoZero"/>
        <c:crossBetween val="between"/>
        <c:majorUnit val="2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6" dt="2021-03-11T10:13:00.497" idx="5">
    <p:pos x="10" y="10"/>
    <p:text>This information was removed, however it is important for training and understanding</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21-03-11T09:49:00.181" idx="2">
    <p:pos x="4560" y="1131"/>
    <p:text>Added Transportation to the heading</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9CB6B-16CF-4FDF-94F2-F8E70F42F728}" type="doc">
      <dgm:prSet loTypeId="urn:microsoft.com/office/officeart/2005/8/layout/vList6" loCatId="process" qsTypeId="urn:microsoft.com/office/officeart/2005/8/quickstyle/simple3" qsCatId="simple" csTypeId="urn:microsoft.com/office/officeart/2005/8/colors/accent1_2" csCatId="accent1" phldr="1"/>
      <dgm:spPr/>
      <dgm:t>
        <a:bodyPr/>
        <a:lstStyle/>
        <a:p>
          <a:endParaRPr lang="en-US"/>
        </a:p>
      </dgm:t>
    </dgm:pt>
    <dgm:pt modelId="{00011EB8-DAE3-4789-B8AF-536899BEC302}">
      <dgm:prSet custT="1"/>
      <dgm:spPr/>
      <dgm:t>
        <a:bodyPr/>
        <a:lstStyle/>
        <a:p>
          <a:pPr rtl="0"/>
          <a:r>
            <a:rPr lang="en-US" sz="1800" dirty="0">
              <a:latin typeface="Arial" panose="020B0604020202020204" pitchFamily="34" charset="0"/>
              <a:cs typeface="Arial" panose="020B0604020202020204" pitchFamily="34" charset="0"/>
            </a:rPr>
            <a:t>2009</a:t>
          </a:r>
        </a:p>
      </dgm:t>
    </dgm:pt>
    <dgm:pt modelId="{EA5581B8-7F40-4D88-8316-BE31EC02B1D9}" type="parTrans" cxnId="{4B7BBB9C-5773-47D0-B875-F8E6905B674B}">
      <dgm:prSet/>
      <dgm:spPr/>
      <dgm:t>
        <a:bodyPr/>
        <a:lstStyle/>
        <a:p>
          <a:endParaRPr lang="en-US" sz="1200">
            <a:latin typeface="Arial" panose="020B0604020202020204" pitchFamily="34" charset="0"/>
            <a:cs typeface="Arial" panose="020B0604020202020204" pitchFamily="34" charset="0"/>
          </a:endParaRPr>
        </a:p>
      </dgm:t>
    </dgm:pt>
    <dgm:pt modelId="{5F2BAC55-0CF1-4D7F-B6B8-3A482C7F39A9}" type="sibTrans" cxnId="{4B7BBB9C-5773-47D0-B875-F8E6905B674B}">
      <dgm:prSet/>
      <dgm:spPr/>
      <dgm:t>
        <a:bodyPr/>
        <a:lstStyle/>
        <a:p>
          <a:endParaRPr lang="en-US" sz="1200">
            <a:latin typeface="Arial" panose="020B0604020202020204" pitchFamily="34" charset="0"/>
            <a:cs typeface="Arial" panose="020B0604020202020204" pitchFamily="34" charset="0"/>
          </a:endParaRPr>
        </a:p>
      </dgm:t>
    </dgm:pt>
    <dgm:pt modelId="{EFD7868C-1647-4F8D-BCE2-9859614D0B76}">
      <dgm:prSet custT="1"/>
      <dgm:spPr/>
      <dgm:t>
        <a:bodyPr/>
        <a:lstStyle/>
        <a:p>
          <a:pPr rtl="0"/>
          <a:r>
            <a:rPr lang="en-US" sz="1800" b="0" dirty="0">
              <a:latin typeface="Arial" panose="020B0604020202020204" pitchFamily="34" charset="0"/>
              <a:cs typeface="Arial" panose="020B0604020202020204" pitchFamily="34" charset="0"/>
            </a:rPr>
            <a:t>State law was amended to include Tribes, Tribal Health Programs (THPs), and Tribal Organizations as participants in the MAA program.</a:t>
          </a:r>
          <a:endParaRPr lang="en-US" sz="1800" b="0" i="0" dirty="0">
            <a:latin typeface="Arial" panose="020B0604020202020204" pitchFamily="34" charset="0"/>
            <a:cs typeface="Arial" panose="020B0604020202020204" pitchFamily="34" charset="0"/>
          </a:endParaRPr>
        </a:p>
      </dgm:t>
    </dgm:pt>
    <dgm:pt modelId="{C7EE6D64-BD77-4641-B115-1C19D49ED30C}" type="parTrans" cxnId="{15B2B39B-9818-4C5C-B527-FA644CCC3B3A}">
      <dgm:prSet/>
      <dgm:spPr/>
      <dgm:t>
        <a:bodyPr/>
        <a:lstStyle/>
        <a:p>
          <a:endParaRPr lang="en-US" sz="1200">
            <a:latin typeface="Arial" panose="020B0604020202020204" pitchFamily="34" charset="0"/>
            <a:cs typeface="Arial" panose="020B0604020202020204" pitchFamily="34" charset="0"/>
          </a:endParaRPr>
        </a:p>
      </dgm:t>
    </dgm:pt>
    <dgm:pt modelId="{6EFF38E7-0D8B-46E7-8BD8-567889464C72}" type="sibTrans" cxnId="{15B2B39B-9818-4C5C-B527-FA644CCC3B3A}">
      <dgm:prSet/>
      <dgm:spPr/>
      <dgm:t>
        <a:bodyPr/>
        <a:lstStyle/>
        <a:p>
          <a:endParaRPr lang="en-US" sz="1200">
            <a:latin typeface="Arial" panose="020B0604020202020204" pitchFamily="34" charset="0"/>
            <a:cs typeface="Arial" panose="020B0604020202020204" pitchFamily="34" charset="0"/>
          </a:endParaRPr>
        </a:p>
      </dgm:t>
    </dgm:pt>
    <dgm:pt modelId="{0CFD292B-B975-4D5B-944D-1D5A27513AA6}">
      <dgm:prSet custT="1"/>
      <dgm:spPr/>
      <dgm:t>
        <a:bodyPr/>
        <a:lstStyle/>
        <a:p>
          <a:pPr rtl="0"/>
          <a:r>
            <a:rPr lang="en-US" sz="1800" b="0" dirty="0">
              <a:latin typeface="Arial" panose="020B0604020202020204" pitchFamily="34" charset="0"/>
              <a:cs typeface="Arial" panose="020B0604020202020204" pitchFamily="34" charset="0"/>
            </a:rPr>
            <a:t>2009</a:t>
          </a:r>
          <a:endParaRPr lang="en-US" sz="1800" dirty="0">
            <a:latin typeface="Arial" panose="020B0604020202020204" pitchFamily="34" charset="0"/>
            <a:cs typeface="Arial" panose="020B0604020202020204" pitchFamily="34" charset="0"/>
          </a:endParaRPr>
        </a:p>
      </dgm:t>
    </dgm:pt>
    <dgm:pt modelId="{1D641103-30FC-4713-8902-B78C97A5F0EA}" type="parTrans" cxnId="{385257F9-77CE-4F4A-9EFA-58F8C907CED4}">
      <dgm:prSet/>
      <dgm:spPr/>
      <dgm:t>
        <a:bodyPr/>
        <a:lstStyle/>
        <a:p>
          <a:endParaRPr lang="en-US" sz="1200">
            <a:latin typeface="Arial" panose="020B0604020202020204" pitchFamily="34" charset="0"/>
            <a:cs typeface="Arial" panose="020B0604020202020204" pitchFamily="34" charset="0"/>
          </a:endParaRPr>
        </a:p>
      </dgm:t>
    </dgm:pt>
    <dgm:pt modelId="{9D1A9B80-AFC1-4470-A6B0-173A56507726}" type="sibTrans" cxnId="{385257F9-77CE-4F4A-9EFA-58F8C907CED4}">
      <dgm:prSet/>
      <dgm:spPr/>
      <dgm:t>
        <a:bodyPr/>
        <a:lstStyle/>
        <a:p>
          <a:endParaRPr lang="en-US" sz="1200">
            <a:latin typeface="Arial" panose="020B0604020202020204" pitchFamily="34" charset="0"/>
            <a:cs typeface="Arial" panose="020B0604020202020204" pitchFamily="34" charset="0"/>
          </a:endParaRPr>
        </a:p>
      </dgm:t>
    </dgm:pt>
    <dgm:pt modelId="{8D5C540A-EFBA-4A1F-859C-6068DE340920}">
      <dgm:prSet custT="1"/>
      <dgm:spPr/>
      <dgm:t>
        <a:bodyPr/>
        <a:lstStyle/>
        <a:p>
          <a:r>
            <a:rPr lang="en-US" sz="1800" dirty="0">
              <a:latin typeface="Arial" panose="020B0604020202020204" pitchFamily="34" charset="0"/>
              <a:cs typeface="Arial" panose="020B0604020202020204" pitchFamily="34" charset="0"/>
            </a:rPr>
            <a:t>Began implementation of NMT provided by Tribes and THPs.</a:t>
          </a:r>
        </a:p>
      </dgm:t>
    </dgm:pt>
    <dgm:pt modelId="{14F3DED4-109D-4303-9FDB-9F8C74C9384E}" type="parTrans" cxnId="{9122709F-46B5-4BD4-A7DC-2F026AAB1B3B}">
      <dgm:prSet/>
      <dgm:spPr/>
      <dgm:t>
        <a:bodyPr/>
        <a:lstStyle/>
        <a:p>
          <a:endParaRPr lang="en-US" sz="1200"/>
        </a:p>
      </dgm:t>
    </dgm:pt>
    <dgm:pt modelId="{D2975926-C1FF-41D8-90EE-A56F6A9C9F94}" type="sibTrans" cxnId="{9122709F-46B5-4BD4-A7DC-2F026AAB1B3B}">
      <dgm:prSet/>
      <dgm:spPr/>
      <dgm:t>
        <a:bodyPr/>
        <a:lstStyle/>
        <a:p>
          <a:endParaRPr lang="en-US" sz="1200"/>
        </a:p>
      </dgm:t>
    </dgm:pt>
    <dgm:pt modelId="{544DC724-81CB-4137-9AA2-6AE447558ADD}">
      <dgm:prSet custT="1"/>
      <dgm:spPr/>
      <dgm:t>
        <a:bodyPr/>
        <a:lstStyle/>
        <a:p>
          <a:r>
            <a:rPr lang="en-US" sz="1800" b="1" dirty="0">
              <a:latin typeface="Arial" panose="020B0604020202020204" pitchFamily="34" charset="0"/>
              <a:cs typeface="Arial" panose="020B0604020202020204" pitchFamily="34" charset="0"/>
            </a:rPr>
            <a:t>CRIHB became the sole contractor with the state to administer TMAA for all Tribes in California.</a:t>
          </a:r>
          <a:endParaRPr lang="en-US" sz="1800" b="1" dirty="0"/>
        </a:p>
      </dgm:t>
    </dgm:pt>
    <dgm:pt modelId="{6FF77966-A7B0-4B3B-B7FA-2C6D910A7864}" type="parTrans" cxnId="{4384CE9C-8FA3-4BC7-9F0E-9BF36D2C3780}">
      <dgm:prSet/>
      <dgm:spPr/>
      <dgm:t>
        <a:bodyPr/>
        <a:lstStyle/>
        <a:p>
          <a:endParaRPr lang="en-US" sz="1200"/>
        </a:p>
      </dgm:t>
    </dgm:pt>
    <dgm:pt modelId="{DB582252-9427-41A0-A5E7-4D14D45D127F}" type="sibTrans" cxnId="{4384CE9C-8FA3-4BC7-9F0E-9BF36D2C3780}">
      <dgm:prSet/>
      <dgm:spPr/>
      <dgm:t>
        <a:bodyPr/>
        <a:lstStyle/>
        <a:p>
          <a:endParaRPr lang="en-US" sz="1200"/>
        </a:p>
      </dgm:t>
    </dgm:pt>
    <dgm:pt modelId="{80A67468-B232-4F79-8F05-84C3D07F7CD1}">
      <dgm:prSet custT="1"/>
      <dgm:spPr/>
      <dgm:t>
        <a:bodyPr/>
        <a:lstStyle/>
        <a:p>
          <a:pPr rtl="0"/>
          <a:r>
            <a:rPr lang="en-US" sz="1800" b="0" dirty="0">
              <a:latin typeface="Arial" panose="020B0604020202020204" pitchFamily="34" charset="0"/>
              <a:cs typeface="Arial" panose="020B0604020202020204" pitchFamily="34" charset="0"/>
            </a:rPr>
            <a:t>2009 </a:t>
          </a:r>
          <a:endParaRPr lang="en-US" sz="1800" dirty="0">
            <a:latin typeface="Arial" panose="020B0604020202020204" pitchFamily="34" charset="0"/>
            <a:cs typeface="Arial" panose="020B0604020202020204" pitchFamily="34" charset="0"/>
          </a:endParaRPr>
        </a:p>
      </dgm:t>
    </dgm:pt>
    <dgm:pt modelId="{43E3E250-CE49-44FC-93D2-7EE7B2DBD4A8}" type="sibTrans" cxnId="{B23B21AE-CB86-4960-8BF0-58BC20127AFC}">
      <dgm:prSet/>
      <dgm:spPr/>
      <dgm:t>
        <a:bodyPr/>
        <a:lstStyle/>
        <a:p>
          <a:endParaRPr lang="en-US" sz="1200">
            <a:latin typeface="Arial" panose="020B0604020202020204" pitchFamily="34" charset="0"/>
            <a:cs typeface="Arial" panose="020B0604020202020204" pitchFamily="34" charset="0"/>
          </a:endParaRPr>
        </a:p>
      </dgm:t>
    </dgm:pt>
    <dgm:pt modelId="{9BDA6495-3A90-4170-A1CA-87E80704BCA7}" type="parTrans" cxnId="{B23B21AE-CB86-4960-8BF0-58BC20127AFC}">
      <dgm:prSet/>
      <dgm:spPr/>
      <dgm:t>
        <a:bodyPr/>
        <a:lstStyle/>
        <a:p>
          <a:endParaRPr lang="en-US" sz="1200">
            <a:latin typeface="Arial" panose="020B0604020202020204" pitchFamily="34" charset="0"/>
            <a:cs typeface="Arial" panose="020B0604020202020204" pitchFamily="34" charset="0"/>
          </a:endParaRPr>
        </a:p>
      </dgm:t>
    </dgm:pt>
    <dgm:pt modelId="{7A069792-8E9F-49AC-8DCD-FB230404C76D}">
      <dgm:prSet custT="1"/>
      <dgm:spPr/>
      <dgm:t>
        <a:bodyPr/>
        <a:lstStyle/>
        <a:p>
          <a:pPr rtl="0"/>
          <a:r>
            <a:rPr lang="en-US" sz="1800" b="0" dirty="0">
              <a:latin typeface="Arial" panose="020B0604020202020204" pitchFamily="34" charset="0"/>
              <a:cs typeface="Arial" panose="020B0604020202020204" pitchFamily="34" charset="0"/>
            </a:rPr>
            <a:t>CRIHB learned about a federal program called Medicaid Administrative Match (MAM) and decided California Tribes should participate.</a:t>
          </a:r>
          <a:endParaRPr lang="en-US" sz="1800" dirty="0"/>
        </a:p>
      </dgm:t>
    </dgm:pt>
    <dgm:pt modelId="{A81E2B3D-C6B8-44D1-A205-C45EBA4149C0}" type="sibTrans" cxnId="{79FF1608-3761-455E-AC55-1A7D83C1122C}">
      <dgm:prSet/>
      <dgm:spPr/>
      <dgm:t>
        <a:bodyPr/>
        <a:lstStyle/>
        <a:p>
          <a:endParaRPr lang="en-US" sz="1200"/>
        </a:p>
      </dgm:t>
    </dgm:pt>
    <dgm:pt modelId="{D8BB9160-46A8-48F2-A9EC-BE7163249DC3}" type="parTrans" cxnId="{79FF1608-3761-455E-AC55-1A7D83C1122C}">
      <dgm:prSet/>
      <dgm:spPr/>
      <dgm:t>
        <a:bodyPr/>
        <a:lstStyle/>
        <a:p>
          <a:endParaRPr lang="en-US" sz="1200"/>
        </a:p>
      </dgm:t>
    </dgm:pt>
    <dgm:pt modelId="{72AFA567-1F64-4CD6-8CD7-DE9D8B8620B6}">
      <dgm:prSet custT="1"/>
      <dgm:spPr/>
      <dgm:t>
        <a:bodyPr/>
        <a:lstStyle/>
        <a:p>
          <a:pPr rtl="0"/>
          <a:r>
            <a:rPr lang="en-US" sz="1800" b="0" dirty="0">
              <a:latin typeface="Arial" panose="020B0604020202020204" pitchFamily="34" charset="0"/>
              <a:cs typeface="Arial" panose="020B0604020202020204" pitchFamily="34" charset="0"/>
            </a:rPr>
            <a:t>2003 </a:t>
          </a:r>
          <a:endParaRPr lang="en-US" sz="1800" dirty="0">
            <a:latin typeface="Arial" panose="020B0604020202020204" pitchFamily="34" charset="0"/>
            <a:cs typeface="Arial" panose="020B0604020202020204" pitchFamily="34" charset="0"/>
          </a:endParaRPr>
        </a:p>
      </dgm:t>
    </dgm:pt>
    <dgm:pt modelId="{DCE8DA94-4D60-4AC1-B550-CD4BECB8835C}" type="sibTrans" cxnId="{D1ED14F1-4577-41CC-897A-EA973B019EC0}">
      <dgm:prSet/>
      <dgm:spPr/>
      <dgm:t>
        <a:bodyPr/>
        <a:lstStyle/>
        <a:p>
          <a:endParaRPr lang="en-US" sz="1200">
            <a:latin typeface="Arial" panose="020B0604020202020204" pitchFamily="34" charset="0"/>
            <a:cs typeface="Arial" panose="020B0604020202020204" pitchFamily="34" charset="0"/>
          </a:endParaRPr>
        </a:p>
      </dgm:t>
    </dgm:pt>
    <dgm:pt modelId="{07E2532E-D0D2-4CC4-AB50-431172E3D71A}" type="parTrans" cxnId="{D1ED14F1-4577-41CC-897A-EA973B019EC0}">
      <dgm:prSet/>
      <dgm:spPr/>
      <dgm:t>
        <a:bodyPr/>
        <a:lstStyle/>
        <a:p>
          <a:endParaRPr lang="en-US" sz="1200">
            <a:latin typeface="Arial" panose="020B0604020202020204" pitchFamily="34" charset="0"/>
            <a:cs typeface="Arial" panose="020B0604020202020204" pitchFamily="34" charset="0"/>
          </a:endParaRPr>
        </a:p>
      </dgm:t>
    </dgm:pt>
    <dgm:pt modelId="{472CE4A8-0B7D-44D3-86A5-F7C6E554E81C}" type="pres">
      <dgm:prSet presAssocID="{B209CB6B-16CF-4FDF-94F2-F8E70F42F728}" presName="Name0" presStyleCnt="0">
        <dgm:presLayoutVars>
          <dgm:dir/>
          <dgm:animLvl val="lvl"/>
          <dgm:resizeHandles/>
        </dgm:presLayoutVars>
      </dgm:prSet>
      <dgm:spPr/>
    </dgm:pt>
    <dgm:pt modelId="{05D43FE2-ED5D-4286-8E0B-D24724F99283}" type="pres">
      <dgm:prSet presAssocID="{72AFA567-1F64-4CD6-8CD7-DE9D8B8620B6}" presName="linNode" presStyleCnt="0"/>
      <dgm:spPr/>
    </dgm:pt>
    <dgm:pt modelId="{1454F8C7-52AC-4AA8-BE3D-DB4B6FB64623}" type="pres">
      <dgm:prSet presAssocID="{72AFA567-1F64-4CD6-8CD7-DE9D8B8620B6}" presName="parentShp" presStyleLbl="node1" presStyleIdx="0" presStyleCnt="4">
        <dgm:presLayoutVars>
          <dgm:bulletEnabled val="1"/>
        </dgm:presLayoutVars>
      </dgm:prSet>
      <dgm:spPr/>
    </dgm:pt>
    <dgm:pt modelId="{1B5B1168-5D79-4189-A446-165B920C8BE3}" type="pres">
      <dgm:prSet presAssocID="{72AFA567-1F64-4CD6-8CD7-DE9D8B8620B6}" presName="childShp" presStyleLbl="bgAccFollowNode1" presStyleIdx="0" presStyleCnt="4">
        <dgm:presLayoutVars>
          <dgm:bulletEnabled val="1"/>
        </dgm:presLayoutVars>
      </dgm:prSet>
      <dgm:spPr/>
    </dgm:pt>
    <dgm:pt modelId="{E999BB46-3B81-47D2-A1E3-06524D1A4987}" type="pres">
      <dgm:prSet presAssocID="{DCE8DA94-4D60-4AC1-B550-CD4BECB8835C}" presName="spacing" presStyleCnt="0"/>
      <dgm:spPr/>
    </dgm:pt>
    <dgm:pt modelId="{AF2DAF27-B9FB-4F46-824A-F1440B66CF92}" type="pres">
      <dgm:prSet presAssocID="{00011EB8-DAE3-4789-B8AF-536899BEC302}" presName="linNode" presStyleCnt="0"/>
      <dgm:spPr/>
    </dgm:pt>
    <dgm:pt modelId="{5076EB99-3529-4EB0-B489-0853283DEB90}" type="pres">
      <dgm:prSet presAssocID="{00011EB8-DAE3-4789-B8AF-536899BEC302}" presName="parentShp" presStyleLbl="node1" presStyleIdx="1" presStyleCnt="4">
        <dgm:presLayoutVars>
          <dgm:bulletEnabled val="1"/>
        </dgm:presLayoutVars>
      </dgm:prSet>
      <dgm:spPr/>
    </dgm:pt>
    <dgm:pt modelId="{7CA3CAA2-D63B-4BDC-85A5-D52003181E49}" type="pres">
      <dgm:prSet presAssocID="{00011EB8-DAE3-4789-B8AF-536899BEC302}" presName="childShp" presStyleLbl="bgAccFollowNode1" presStyleIdx="1" presStyleCnt="4">
        <dgm:presLayoutVars>
          <dgm:bulletEnabled val="1"/>
        </dgm:presLayoutVars>
      </dgm:prSet>
      <dgm:spPr/>
    </dgm:pt>
    <dgm:pt modelId="{DC358E80-0632-4151-88C7-5A8A5B95106F}" type="pres">
      <dgm:prSet presAssocID="{5F2BAC55-0CF1-4D7F-B6B8-3A482C7F39A9}" presName="spacing" presStyleCnt="0"/>
      <dgm:spPr/>
    </dgm:pt>
    <dgm:pt modelId="{3BA0D168-E4FB-4FD7-81D2-76229CAB512C}" type="pres">
      <dgm:prSet presAssocID="{80A67468-B232-4F79-8F05-84C3D07F7CD1}" presName="linNode" presStyleCnt="0"/>
      <dgm:spPr/>
    </dgm:pt>
    <dgm:pt modelId="{307AEE57-D09A-48D5-9F20-BC5F2326429D}" type="pres">
      <dgm:prSet presAssocID="{80A67468-B232-4F79-8F05-84C3D07F7CD1}" presName="parentShp" presStyleLbl="node1" presStyleIdx="2" presStyleCnt="4">
        <dgm:presLayoutVars>
          <dgm:bulletEnabled val="1"/>
        </dgm:presLayoutVars>
      </dgm:prSet>
      <dgm:spPr/>
    </dgm:pt>
    <dgm:pt modelId="{C62AE5E8-4F7B-4679-9200-1DC705C64BB9}" type="pres">
      <dgm:prSet presAssocID="{80A67468-B232-4F79-8F05-84C3D07F7CD1}" presName="childShp" presStyleLbl="bgAccFollowNode1" presStyleIdx="2" presStyleCnt="4">
        <dgm:presLayoutVars>
          <dgm:bulletEnabled val="1"/>
        </dgm:presLayoutVars>
      </dgm:prSet>
      <dgm:spPr/>
    </dgm:pt>
    <dgm:pt modelId="{B9E8CA24-B999-4359-9D53-5EEF6A47D3CA}" type="pres">
      <dgm:prSet presAssocID="{43E3E250-CE49-44FC-93D2-7EE7B2DBD4A8}" presName="spacing" presStyleCnt="0"/>
      <dgm:spPr/>
    </dgm:pt>
    <dgm:pt modelId="{C7EA1F36-5869-4259-B889-8574D6EC2F60}" type="pres">
      <dgm:prSet presAssocID="{0CFD292B-B975-4D5B-944D-1D5A27513AA6}" presName="linNode" presStyleCnt="0"/>
      <dgm:spPr/>
    </dgm:pt>
    <dgm:pt modelId="{59490ACC-0C06-4DC6-B465-6E8FC6C19CC0}" type="pres">
      <dgm:prSet presAssocID="{0CFD292B-B975-4D5B-944D-1D5A27513AA6}" presName="parentShp" presStyleLbl="node1" presStyleIdx="3" presStyleCnt="4">
        <dgm:presLayoutVars>
          <dgm:bulletEnabled val="1"/>
        </dgm:presLayoutVars>
      </dgm:prSet>
      <dgm:spPr/>
    </dgm:pt>
    <dgm:pt modelId="{8F661E35-DD10-4F08-BD5C-AF17FDB03B8C}" type="pres">
      <dgm:prSet presAssocID="{0CFD292B-B975-4D5B-944D-1D5A27513AA6}" presName="childShp" presStyleLbl="bgAccFollowNode1" presStyleIdx="3" presStyleCnt="4">
        <dgm:presLayoutVars>
          <dgm:bulletEnabled val="1"/>
        </dgm:presLayoutVars>
      </dgm:prSet>
      <dgm:spPr/>
    </dgm:pt>
  </dgm:ptLst>
  <dgm:cxnLst>
    <dgm:cxn modelId="{8902A103-FC6F-4897-9897-C598FB5D2FC7}" type="presOf" srcId="{8D5C540A-EFBA-4A1F-859C-6068DE340920}" destId="{8F661E35-DD10-4F08-BD5C-AF17FDB03B8C}" srcOrd="0" destOrd="0" presId="urn:microsoft.com/office/officeart/2005/8/layout/vList6"/>
    <dgm:cxn modelId="{79FF1608-3761-455E-AC55-1A7D83C1122C}" srcId="{72AFA567-1F64-4CD6-8CD7-DE9D8B8620B6}" destId="{7A069792-8E9F-49AC-8DCD-FB230404C76D}" srcOrd="0" destOrd="0" parTransId="{D8BB9160-46A8-48F2-A9EC-BE7163249DC3}" sibTransId="{A81E2B3D-C6B8-44D1-A205-C45EBA4149C0}"/>
    <dgm:cxn modelId="{64128908-0F97-48C8-AA27-C0EE33F1E7A9}" type="presOf" srcId="{544DC724-81CB-4137-9AA2-6AE447558ADD}" destId="{C62AE5E8-4F7B-4679-9200-1DC705C64BB9}" srcOrd="0" destOrd="0" presId="urn:microsoft.com/office/officeart/2005/8/layout/vList6"/>
    <dgm:cxn modelId="{83E60B0C-91AD-4390-AA87-7F03FBA469AE}" type="presOf" srcId="{0CFD292B-B975-4D5B-944D-1D5A27513AA6}" destId="{59490ACC-0C06-4DC6-B465-6E8FC6C19CC0}" srcOrd="0" destOrd="0" presId="urn:microsoft.com/office/officeart/2005/8/layout/vList6"/>
    <dgm:cxn modelId="{68809622-8523-4CE5-B21F-DC3838572585}" type="presOf" srcId="{7A069792-8E9F-49AC-8DCD-FB230404C76D}" destId="{1B5B1168-5D79-4189-A446-165B920C8BE3}" srcOrd="0" destOrd="0" presId="urn:microsoft.com/office/officeart/2005/8/layout/vList6"/>
    <dgm:cxn modelId="{14FEE175-8FD6-4C0A-8428-B55834CF137B}" type="presOf" srcId="{72AFA567-1F64-4CD6-8CD7-DE9D8B8620B6}" destId="{1454F8C7-52AC-4AA8-BE3D-DB4B6FB64623}" srcOrd="0" destOrd="0" presId="urn:microsoft.com/office/officeart/2005/8/layout/vList6"/>
    <dgm:cxn modelId="{DB304C7A-5853-4778-B179-8ADB885F1B27}" type="presOf" srcId="{EFD7868C-1647-4F8D-BCE2-9859614D0B76}" destId="{7CA3CAA2-D63B-4BDC-85A5-D52003181E49}" srcOrd="0" destOrd="0" presId="urn:microsoft.com/office/officeart/2005/8/layout/vList6"/>
    <dgm:cxn modelId="{28AF7B89-1180-4840-A376-28FD680325C9}" type="presOf" srcId="{80A67468-B232-4F79-8F05-84C3D07F7CD1}" destId="{307AEE57-D09A-48D5-9F20-BC5F2326429D}" srcOrd="0" destOrd="0" presId="urn:microsoft.com/office/officeart/2005/8/layout/vList6"/>
    <dgm:cxn modelId="{15B2B39B-9818-4C5C-B527-FA644CCC3B3A}" srcId="{00011EB8-DAE3-4789-B8AF-536899BEC302}" destId="{EFD7868C-1647-4F8D-BCE2-9859614D0B76}" srcOrd="0" destOrd="0" parTransId="{C7EE6D64-BD77-4641-B115-1C19D49ED30C}" sibTransId="{6EFF38E7-0D8B-46E7-8BD8-567889464C72}"/>
    <dgm:cxn modelId="{4B7BBB9C-5773-47D0-B875-F8E6905B674B}" srcId="{B209CB6B-16CF-4FDF-94F2-F8E70F42F728}" destId="{00011EB8-DAE3-4789-B8AF-536899BEC302}" srcOrd="1" destOrd="0" parTransId="{EA5581B8-7F40-4D88-8316-BE31EC02B1D9}" sibTransId="{5F2BAC55-0CF1-4D7F-B6B8-3A482C7F39A9}"/>
    <dgm:cxn modelId="{4384CE9C-8FA3-4BC7-9F0E-9BF36D2C3780}" srcId="{80A67468-B232-4F79-8F05-84C3D07F7CD1}" destId="{544DC724-81CB-4137-9AA2-6AE447558ADD}" srcOrd="0" destOrd="0" parTransId="{6FF77966-A7B0-4B3B-B7FA-2C6D910A7864}" sibTransId="{DB582252-9427-41A0-A5E7-4D14D45D127F}"/>
    <dgm:cxn modelId="{9122709F-46B5-4BD4-A7DC-2F026AAB1B3B}" srcId="{0CFD292B-B975-4D5B-944D-1D5A27513AA6}" destId="{8D5C540A-EFBA-4A1F-859C-6068DE340920}" srcOrd="0" destOrd="0" parTransId="{14F3DED4-109D-4303-9FDB-9F8C74C9384E}" sibTransId="{D2975926-C1FF-41D8-90EE-A56F6A9C9F94}"/>
    <dgm:cxn modelId="{F01CFDA5-62D5-4ECB-A9B9-E513C9FB7443}" type="presOf" srcId="{00011EB8-DAE3-4789-B8AF-536899BEC302}" destId="{5076EB99-3529-4EB0-B489-0853283DEB90}" srcOrd="0" destOrd="0" presId="urn:microsoft.com/office/officeart/2005/8/layout/vList6"/>
    <dgm:cxn modelId="{B23B21AE-CB86-4960-8BF0-58BC20127AFC}" srcId="{B209CB6B-16CF-4FDF-94F2-F8E70F42F728}" destId="{80A67468-B232-4F79-8F05-84C3D07F7CD1}" srcOrd="2" destOrd="0" parTransId="{9BDA6495-3A90-4170-A1CA-87E80704BCA7}" sibTransId="{43E3E250-CE49-44FC-93D2-7EE7B2DBD4A8}"/>
    <dgm:cxn modelId="{88927AD0-7257-49A4-B2FF-5BA89D75C56A}" type="presOf" srcId="{B209CB6B-16CF-4FDF-94F2-F8E70F42F728}" destId="{472CE4A8-0B7D-44D3-86A5-F7C6E554E81C}" srcOrd="0" destOrd="0" presId="urn:microsoft.com/office/officeart/2005/8/layout/vList6"/>
    <dgm:cxn modelId="{D1ED14F1-4577-41CC-897A-EA973B019EC0}" srcId="{B209CB6B-16CF-4FDF-94F2-F8E70F42F728}" destId="{72AFA567-1F64-4CD6-8CD7-DE9D8B8620B6}" srcOrd="0" destOrd="0" parTransId="{07E2532E-D0D2-4CC4-AB50-431172E3D71A}" sibTransId="{DCE8DA94-4D60-4AC1-B550-CD4BECB8835C}"/>
    <dgm:cxn modelId="{385257F9-77CE-4F4A-9EFA-58F8C907CED4}" srcId="{B209CB6B-16CF-4FDF-94F2-F8E70F42F728}" destId="{0CFD292B-B975-4D5B-944D-1D5A27513AA6}" srcOrd="3" destOrd="0" parTransId="{1D641103-30FC-4713-8902-B78C97A5F0EA}" sibTransId="{9D1A9B80-AFC1-4470-A6B0-173A56507726}"/>
    <dgm:cxn modelId="{8A97E8C2-772C-48D5-A487-97EB4810ADB2}" type="presParOf" srcId="{472CE4A8-0B7D-44D3-86A5-F7C6E554E81C}" destId="{05D43FE2-ED5D-4286-8E0B-D24724F99283}" srcOrd="0" destOrd="0" presId="urn:microsoft.com/office/officeart/2005/8/layout/vList6"/>
    <dgm:cxn modelId="{E01F1F9E-86C1-47A3-A753-B241853695A7}" type="presParOf" srcId="{05D43FE2-ED5D-4286-8E0B-D24724F99283}" destId="{1454F8C7-52AC-4AA8-BE3D-DB4B6FB64623}" srcOrd="0" destOrd="0" presId="urn:microsoft.com/office/officeart/2005/8/layout/vList6"/>
    <dgm:cxn modelId="{49640E75-7681-4C17-ACB5-BE53BF032959}" type="presParOf" srcId="{05D43FE2-ED5D-4286-8E0B-D24724F99283}" destId="{1B5B1168-5D79-4189-A446-165B920C8BE3}" srcOrd="1" destOrd="0" presId="urn:microsoft.com/office/officeart/2005/8/layout/vList6"/>
    <dgm:cxn modelId="{6D6C7707-3035-40BE-9D26-DF8008F20EC8}" type="presParOf" srcId="{472CE4A8-0B7D-44D3-86A5-F7C6E554E81C}" destId="{E999BB46-3B81-47D2-A1E3-06524D1A4987}" srcOrd="1" destOrd="0" presId="urn:microsoft.com/office/officeart/2005/8/layout/vList6"/>
    <dgm:cxn modelId="{E27185CB-565D-43A0-A677-AC51AF8477FB}" type="presParOf" srcId="{472CE4A8-0B7D-44D3-86A5-F7C6E554E81C}" destId="{AF2DAF27-B9FB-4F46-824A-F1440B66CF92}" srcOrd="2" destOrd="0" presId="urn:microsoft.com/office/officeart/2005/8/layout/vList6"/>
    <dgm:cxn modelId="{DE0861CE-E1B1-4C4D-98A8-B4A3E22AB19D}" type="presParOf" srcId="{AF2DAF27-B9FB-4F46-824A-F1440B66CF92}" destId="{5076EB99-3529-4EB0-B489-0853283DEB90}" srcOrd="0" destOrd="0" presId="urn:microsoft.com/office/officeart/2005/8/layout/vList6"/>
    <dgm:cxn modelId="{63745269-2DE6-46BF-91AF-1D882D3858DD}" type="presParOf" srcId="{AF2DAF27-B9FB-4F46-824A-F1440B66CF92}" destId="{7CA3CAA2-D63B-4BDC-85A5-D52003181E49}" srcOrd="1" destOrd="0" presId="urn:microsoft.com/office/officeart/2005/8/layout/vList6"/>
    <dgm:cxn modelId="{7C244DCB-94D1-4916-9302-A9075A4672F7}" type="presParOf" srcId="{472CE4A8-0B7D-44D3-86A5-F7C6E554E81C}" destId="{DC358E80-0632-4151-88C7-5A8A5B95106F}" srcOrd="3" destOrd="0" presId="urn:microsoft.com/office/officeart/2005/8/layout/vList6"/>
    <dgm:cxn modelId="{7A98E472-8547-4CB9-B0CB-D791C0540EBC}" type="presParOf" srcId="{472CE4A8-0B7D-44D3-86A5-F7C6E554E81C}" destId="{3BA0D168-E4FB-4FD7-81D2-76229CAB512C}" srcOrd="4" destOrd="0" presId="urn:microsoft.com/office/officeart/2005/8/layout/vList6"/>
    <dgm:cxn modelId="{7814AB5B-7078-4F5E-B0D0-9D0537BA8504}" type="presParOf" srcId="{3BA0D168-E4FB-4FD7-81D2-76229CAB512C}" destId="{307AEE57-D09A-48D5-9F20-BC5F2326429D}" srcOrd="0" destOrd="0" presId="urn:microsoft.com/office/officeart/2005/8/layout/vList6"/>
    <dgm:cxn modelId="{A47088B8-F0A8-4FF7-9B2B-C27441A371DE}" type="presParOf" srcId="{3BA0D168-E4FB-4FD7-81D2-76229CAB512C}" destId="{C62AE5E8-4F7B-4679-9200-1DC705C64BB9}" srcOrd="1" destOrd="0" presId="urn:microsoft.com/office/officeart/2005/8/layout/vList6"/>
    <dgm:cxn modelId="{7126E540-B29C-4244-947B-E581A5E14CD5}" type="presParOf" srcId="{472CE4A8-0B7D-44D3-86A5-F7C6E554E81C}" destId="{B9E8CA24-B999-4359-9D53-5EEF6A47D3CA}" srcOrd="5" destOrd="0" presId="urn:microsoft.com/office/officeart/2005/8/layout/vList6"/>
    <dgm:cxn modelId="{17D04F76-A090-4449-AF8B-8833FF1354DE}" type="presParOf" srcId="{472CE4A8-0B7D-44D3-86A5-F7C6E554E81C}" destId="{C7EA1F36-5869-4259-B889-8574D6EC2F60}" srcOrd="6" destOrd="0" presId="urn:microsoft.com/office/officeart/2005/8/layout/vList6"/>
    <dgm:cxn modelId="{BA2E6FE0-A4D3-4F39-AC02-FFF10A98FFC4}" type="presParOf" srcId="{C7EA1F36-5869-4259-B889-8574D6EC2F60}" destId="{59490ACC-0C06-4DC6-B465-6E8FC6C19CC0}" srcOrd="0" destOrd="0" presId="urn:microsoft.com/office/officeart/2005/8/layout/vList6"/>
    <dgm:cxn modelId="{0342303E-49F8-4242-871E-A805609A4960}" type="presParOf" srcId="{C7EA1F36-5869-4259-B889-8574D6EC2F60}" destId="{8F661E35-DD10-4F08-BD5C-AF17FDB03B8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9CB6B-16CF-4FDF-94F2-F8E70F42F728}" type="doc">
      <dgm:prSet loTypeId="urn:microsoft.com/office/officeart/2005/8/layout/vList6" loCatId="process" qsTypeId="urn:microsoft.com/office/officeart/2005/8/quickstyle/simple3" qsCatId="simple" csTypeId="urn:microsoft.com/office/officeart/2005/8/colors/accent1_2" csCatId="accent1" phldr="1"/>
      <dgm:spPr/>
      <dgm:t>
        <a:bodyPr/>
        <a:lstStyle/>
        <a:p>
          <a:endParaRPr lang="en-US"/>
        </a:p>
      </dgm:t>
    </dgm:pt>
    <dgm:pt modelId="{71E54900-E66F-4AB9-B565-35033EED1F97}">
      <dgm:prSet custT="1"/>
      <dgm:spPr/>
      <dgm:t>
        <a:bodyPr/>
        <a:lstStyle/>
        <a:p>
          <a:r>
            <a:rPr lang="en-US" sz="2000" dirty="0">
              <a:latin typeface="Arial" panose="020B0604020202020204" pitchFamily="34" charset="0"/>
              <a:cs typeface="Arial" panose="020B0604020202020204" pitchFamily="34" charset="0"/>
            </a:rPr>
            <a:t>2010</a:t>
          </a:r>
          <a:endParaRPr lang="en-US" sz="2000" dirty="0"/>
        </a:p>
      </dgm:t>
    </dgm:pt>
    <dgm:pt modelId="{59864CB0-A3AF-4490-9128-7645FBAA4B67}" type="parTrans" cxnId="{FE7E5C4D-51A9-4ADC-8BAB-0677E46B8000}">
      <dgm:prSet/>
      <dgm:spPr/>
      <dgm:t>
        <a:bodyPr/>
        <a:lstStyle/>
        <a:p>
          <a:endParaRPr lang="en-US" sz="2000"/>
        </a:p>
      </dgm:t>
    </dgm:pt>
    <dgm:pt modelId="{379E9A57-54C4-4575-9472-BD080A0D184E}" type="sibTrans" cxnId="{FE7E5C4D-51A9-4ADC-8BAB-0677E46B8000}">
      <dgm:prSet/>
      <dgm:spPr/>
      <dgm:t>
        <a:bodyPr/>
        <a:lstStyle/>
        <a:p>
          <a:endParaRPr lang="en-US" sz="2000"/>
        </a:p>
      </dgm:t>
    </dgm:pt>
    <dgm:pt modelId="{B13B3918-18D0-4136-8798-6975222538F6}">
      <dgm:prSet custT="1"/>
      <dgm:spPr/>
      <dgm:t>
        <a:bodyPr/>
        <a:lstStyle/>
        <a:p>
          <a:r>
            <a:rPr lang="en-US" sz="2000" b="0" dirty="0">
              <a:latin typeface="Arial" panose="020B0604020202020204" pitchFamily="34" charset="0"/>
              <a:cs typeface="Arial" panose="020B0604020202020204" pitchFamily="34" charset="0"/>
            </a:rPr>
            <a:t>2010</a:t>
          </a:r>
          <a:endParaRPr lang="en-US" sz="2000" dirty="0"/>
        </a:p>
      </dgm:t>
    </dgm:pt>
    <dgm:pt modelId="{45577178-1A7B-471B-BA11-E7D5BB03A5C4}" type="parTrans" cxnId="{C25B47DB-5B0D-40D7-84C1-77075268E71E}">
      <dgm:prSet/>
      <dgm:spPr/>
      <dgm:t>
        <a:bodyPr/>
        <a:lstStyle/>
        <a:p>
          <a:endParaRPr lang="en-US" sz="2000"/>
        </a:p>
      </dgm:t>
    </dgm:pt>
    <dgm:pt modelId="{F728B9DA-CA9D-41C8-915D-EA52EEF8A0E4}" type="sibTrans" cxnId="{C25B47DB-5B0D-40D7-84C1-77075268E71E}">
      <dgm:prSet/>
      <dgm:spPr/>
      <dgm:t>
        <a:bodyPr/>
        <a:lstStyle/>
        <a:p>
          <a:endParaRPr lang="en-US" sz="2000"/>
        </a:p>
      </dgm:t>
    </dgm:pt>
    <dgm:pt modelId="{2366F021-CEB4-4539-852A-3AD80DD7284C}">
      <dgm:prSet custT="1"/>
      <dgm:spPr/>
      <dgm:t>
        <a:bodyPr/>
        <a:lstStyle/>
        <a:p>
          <a:r>
            <a:rPr lang="en-US" sz="2000" b="0" dirty="0">
              <a:latin typeface="Arial" panose="020B0604020202020204" pitchFamily="34" charset="0"/>
              <a:cs typeface="Arial" panose="020B0604020202020204" pitchFamily="34" charset="0"/>
            </a:rPr>
            <a:t>TMAA was implemented.</a:t>
          </a:r>
          <a:endParaRPr lang="en-US" sz="2000" dirty="0"/>
        </a:p>
      </dgm:t>
    </dgm:pt>
    <dgm:pt modelId="{C5B8FEAB-972D-46EC-B8CB-8E7684F7BA72}" type="parTrans" cxnId="{C1336B5F-BC63-4CE4-9715-CB37B8A7B9D3}">
      <dgm:prSet/>
      <dgm:spPr/>
      <dgm:t>
        <a:bodyPr/>
        <a:lstStyle/>
        <a:p>
          <a:endParaRPr lang="en-US" sz="2000"/>
        </a:p>
      </dgm:t>
    </dgm:pt>
    <dgm:pt modelId="{5352230B-2D9C-42BB-87D4-129F0D1BFAB0}" type="sibTrans" cxnId="{C1336B5F-BC63-4CE4-9715-CB37B8A7B9D3}">
      <dgm:prSet/>
      <dgm:spPr/>
      <dgm:t>
        <a:bodyPr/>
        <a:lstStyle/>
        <a:p>
          <a:endParaRPr lang="en-US" sz="2000"/>
        </a:p>
      </dgm:t>
    </dgm:pt>
    <dgm:pt modelId="{C127D2E0-C657-4C78-BA8B-FA35C93E2ECF}">
      <dgm:prSet custT="1"/>
      <dgm:spPr/>
      <dgm:t>
        <a:bodyPr/>
        <a:lstStyle/>
        <a:p>
          <a:r>
            <a:rPr lang="en-US" sz="2000" b="0" dirty="0">
              <a:latin typeface="Arial" panose="020B0604020202020204" pitchFamily="34" charset="0"/>
              <a:cs typeface="Arial" panose="020B0604020202020204" pitchFamily="34" charset="0"/>
            </a:rPr>
            <a:t>CRIHB began processing TMAA claims and reimbursing CA Tribes, THPs, and Tribal Organizations.</a:t>
          </a:r>
          <a:endParaRPr lang="en-US" sz="2000" dirty="0"/>
        </a:p>
      </dgm:t>
    </dgm:pt>
    <dgm:pt modelId="{DD8934E3-526C-4BB1-8386-CA0DB202BC96}" type="parTrans" cxnId="{0797933C-C2C5-4373-AD22-33509514D720}">
      <dgm:prSet/>
      <dgm:spPr/>
      <dgm:t>
        <a:bodyPr/>
        <a:lstStyle/>
        <a:p>
          <a:endParaRPr lang="en-US" sz="2000"/>
        </a:p>
      </dgm:t>
    </dgm:pt>
    <dgm:pt modelId="{9BEAADD6-A5BF-427D-AC94-EA7D95EEB5A4}" type="sibTrans" cxnId="{0797933C-C2C5-4373-AD22-33509514D720}">
      <dgm:prSet/>
      <dgm:spPr/>
      <dgm:t>
        <a:bodyPr/>
        <a:lstStyle/>
        <a:p>
          <a:endParaRPr lang="en-US" sz="2000"/>
        </a:p>
      </dgm:t>
    </dgm:pt>
    <dgm:pt modelId="{BD28DBC6-6C86-45AC-BFE8-E558A9C6A70F}">
      <dgm:prSet custT="1"/>
      <dgm:spPr/>
      <dgm:t>
        <a:bodyPr/>
        <a:lstStyle/>
        <a:p>
          <a:r>
            <a:rPr lang="en-US" sz="2000" dirty="0">
              <a:latin typeface="Arial" panose="020B0604020202020204" pitchFamily="34" charset="0"/>
              <a:cs typeface="Arial" panose="020B0604020202020204" pitchFamily="34" charset="0"/>
            </a:rPr>
            <a:t>2017</a:t>
          </a:r>
          <a:endParaRPr lang="en-US" sz="2000" dirty="0"/>
        </a:p>
      </dgm:t>
    </dgm:pt>
    <dgm:pt modelId="{A2F781F1-D913-46B3-8A1D-C986F976EF15}" type="parTrans" cxnId="{331E4B30-E55C-4A5A-9A2C-803F8C1722A3}">
      <dgm:prSet/>
      <dgm:spPr/>
      <dgm:t>
        <a:bodyPr/>
        <a:lstStyle/>
        <a:p>
          <a:endParaRPr lang="en-US" sz="2000"/>
        </a:p>
      </dgm:t>
    </dgm:pt>
    <dgm:pt modelId="{08E79672-045E-48B7-BD93-B2DFA2B89B8C}" type="sibTrans" cxnId="{331E4B30-E55C-4A5A-9A2C-803F8C1722A3}">
      <dgm:prSet/>
      <dgm:spPr/>
      <dgm:t>
        <a:bodyPr/>
        <a:lstStyle/>
        <a:p>
          <a:endParaRPr lang="en-US" sz="2000"/>
        </a:p>
      </dgm:t>
    </dgm:pt>
    <dgm:pt modelId="{3FFFDDC7-99F9-414D-B4B6-1956650DA52F}">
      <dgm:prSet custT="1"/>
      <dgm:spPr/>
      <dgm:t>
        <a:bodyPr/>
        <a:lstStyle/>
        <a:p>
          <a:r>
            <a:rPr lang="en-US" sz="2000" dirty="0">
              <a:latin typeface="Arial" panose="020B0604020202020204" pitchFamily="34" charset="0"/>
              <a:cs typeface="Arial" panose="020B0604020202020204" pitchFamily="34" charset="0"/>
            </a:rPr>
            <a:t>Changes due to </a:t>
          </a:r>
          <a:r>
            <a:rPr lang="en-US" sz="2000" dirty="0" err="1">
              <a:latin typeface="Arial" panose="020B0604020202020204" pitchFamily="34" charset="0"/>
              <a:cs typeface="Arial" panose="020B0604020202020204" pitchFamily="34" charset="0"/>
            </a:rPr>
            <a:t>Medi</a:t>
          </a:r>
          <a:r>
            <a:rPr lang="en-US" sz="2000" dirty="0">
              <a:latin typeface="Arial" panose="020B0604020202020204" pitchFamily="34" charset="0"/>
              <a:cs typeface="Arial" panose="020B0604020202020204" pitchFamily="34" charset="0"/>
            </a:rPr>
            <a:t>-Cal Managed Care, splitting claims process into </a:t>
          </a:r>
          <a:r>
            <a:rPr lang="en-US" sz="2000" dirty="0" err="1">
              <a:latin typeface="Arial" panose="020B0604020202020204" pitchFamily="34" charset="0"/>
              <a:cs typeface="Arial" panose="020B0604020202020204" pitchFamily="34" charset="0"/>
            </a:rPr>
            <a:t>Medi</a:t>
          </a:r>
          <a:r>
            <a:rPr lang="en-US" sz="2000" dirty="0">
              <a:latin typeface="Arial" panose="020B0604020202020204" pitchFamily="34" charset="0"/>
              <a:cs typeface="Arial" panose="020B0604020202020204" pitchFamily="34" charset="0"/>
            </a:rPr>
            <a:t>-Cal FFS and Managed Care.</a:t>
          </a:r>
          <a:endParaRPr lang="en-US" sz="2000" dirty="0"/>
        </a:p>
      </dgm:t>
    </dgm:pt>
    <dgm:pt modelId="{1949774C-0590-416F-BB5B-3B4D7119924C}" type="parTrans" cxnId="{5D4A68DF-5630-48F1-8B1A-9BD85648B1CB}">
      <dgm:prSet/>
      <dgm:spPr/>
      <dgm:t>
        <a:bodyPr/>
        <a:lstStyle/>
        <a:p>
          <a:endParaRPr lang="en-US" sz="2000"/>
        </a:p>
      </dgm:t>
    </dgm:pt>
    <dgm:pt modelId="{C507458B-AEF7-4BCD-A78B-713F0BCE9204}" type="sibTrans" cxnId="{5D4A68DF-5630-48F1-8B1A-9BD85648B1CB}">
      <dgm:prSet/>
      <dgm:spPr/>
      <dgm:t>
        <a:bodyPr/>
        <a:lstStyle/>
        <a:p>
          <a:endParaRPr lang="en-US" sz="2000"/>
        </a:p>
      </dgm:t>
    </dgm:pt>
    <dgm:pt modelId="{D17641AE-3258-41B2-870A-2DDCF06C3C26}">
      <dgm:prSet custT="1"/>
      <dgm:spPr/>
      <dgm:t>
        <a:bodyPr/>
        <a:lstStyle/>
        <a:p>
          <a:r>
            <a:rPr lang="en-US" sz="2000" b="0" dirty="0">
              <a:latin typeface="Arial" panose="020B0604020202020204" pitchFamily="34" charset="0"/>
              <a:cs typeface="Arial" panose="020B0604020202020204" pitchFamily="34" charset="0"/>
            </a:rPr>
            <a:t>2020</a:t>
          </a:r>
          <a:endParaRPr lang="en-US" sz="2000" dirty="0"/>
        </a:p>
      </dgm:t>
    </dgm:pt>
    <dgm:pt modelId="{2F9BA6B2-D4CE-432F-87C6-1AAB95D64E81}" type="parTrans" cxnId="{C287FA5B-CDB6-4E65-BD76-844B1C020602}">
      <dgm:prSet/>
      <dgm:spPr/>
      <dgm:t>
        <a:bodyPr/>
        <a:lstStyle/>
        <a:p>
          <a:endParaRPr lang="en-US" sz="2000"/>
        </a:p>
      </dgm:t>
    </dgm:pt>
    <dgm:pt modelId="{2D023EEB-1734-4FA5-90BD-A9D2530381CC}" type="sibTrans" cxnId="{C287FA5B-CDB6-4E65-BD76-844B1C020602}">
      <dgm:prSet/>
      <dgm:spPr/>
      <dgm:t>
        <a:bodyPr/>
        <a:lstStyle/>
        <a:p>
          <a:endParaRPr lang="en-US" sz="2000"/>
        </a:p>
      </dgm:t>
    </dgm:pt>
    <dgm:pt modelId="{7D2306A4-702F-4167-BCC1-F8FE0DAA46B7}">
      <dgm:prSet custT="1"/>
      <dgm:spPr/>
      <dgm:t>
        <a:bodyPr/>
        <a:lstStyle/>
        <a:p>
          <a:r>
            <a:rPr lang="en-US" sz="1800" b="0" dirty="0">
              <a:latin typeface="Arial" panose="020B0604020202020204" pitchFamily="34" charset="0"/>
              <a:cs typeface="Arial" panose="020B0604020202020204" pitchFamily="34" charset="0"/>
            </a:rPr>
            <a:t>CRIHB reimbursed Tribes, THPs, and Tribal Organizations with over $10 million for Medi-Cal transportation and MAA-specific activities.</a:t>
          </a:r>
          <a:br>
            <a:rPr lang="en-US" sz="2000" dirty="0"/>
          </a:br>
          <a:endParaRPr lang="en-US" sz="2000" dirty="0"/>
        </a:p>
      </dgm:t>
    </dgm:pt>
    <dgm:pt modelId="{6AC9D84C-EE9F-41B2-BE79-1647A41B3E63}" type="parTrans" cxnId="{699B6A66-AE80-4793-9504-17BF397D1413}">
      <dgm:prSet/>
      <dgm:spPr/>
      <dgm:t>
        <a:bodyPr/>
        <a:lstStyle/>
        <a:p>
          <a:endParaRPr lang="en-US" sz="2000"/>
        </a:p>
      </dgm:t>
    </dgm:pt>
    <dgm:pt modelId="{6AF51710-7591-48B0-ADCC-433C47285826}" type="sibTrans" cxnId="{699B6A66-AE80-4793-9504-17BF397D1413}">
      <dgm:prSet/>
      <dgm:spPr/>
      <dgm:t>
        <a:bodyPr/>
        <a:lstStyle/>
        <a:p>
          <a:endParaRPr lang="en-US" sz="2000"/>
        </a:p>
      </dgm:t>
    </dgm:pt>
    <dgm:pt modelId="{472CE4A8-0B7D-44D3-86A5-F7C6E554E81C}" type="pres">
      <dgm:prSet presAssocID="{B209CB6B-16CF-4FDF-94F2-F8E70F42F728}" presName="Name0" presStyleCnt="0">
        <dgm:presLayoutVars>
          <dgm:dir/>
          <dgm:animLvl val="lvl"/>
          <dgm:resizeHandles/>
        </dgm:presLayoutVars>
      </dgm:prSet>
      <dgm:spPr/>
    </dgm:pt>
    <dgm:pt modelId="{F0815BB8-8B77-4ECF-8A71-91447CA46FA2}" type="pres">
      <dgm:prSet presAssocID="{71E54900-E66F-4AB9-B565-35033EED1F97}" presName="linNode" presStyleCnt="0"/>
      <dgm:spPr/>
    </dgm:pt>
    <dgm:pt modelId="{8C2B1A83-2879-487E-AE30-F8F13021B3CA}" type="pres">
      <dgm:prSet presAssocID="{71E54900-E66F-4AB9-B565-35033EED1F97}" presName="parentShp" presStyleLbl="node1" presStyleIdx="0" presStyleCnt="4">
        <dgm:presLayoutVars>
          <dgm:bulletEnabled val="1"/>
        </dgm:presLayoutVars>
      </dgm:prSet>
      <dgm:spPr/>
    </dgm:pt>
    <dgm:pt modelId="{6C95AC70-76F8-4F5B-8608-E834C1E6DF81}" type="pres">
      <dgm:prSet presAssocID="{71E54900-E66F-4AB9-B565-35033EED1F97}" presName="childShp" presStyleLbl="bgAccFollowNode1" presStyleIdx="0" presStyleCnt="4">
        <dgm:presLayoutVars>
          <dgm:bulletEnabled val="1"/>
        </dgm:presLayoutVars>
      </dgm:prSet>
      <dgm:spPr/>
    </dgm:pt>
    <dgm:pt modelId="{71F45F68-9163-49FF-87C4-2A39876E5C0B}" type="pres">
      <dgm:prSet presAssocID="{379E9A57-54C4-4575-9472-BD080A0D184E}" presName="spacing" presStyleCnt="0"/>
      <dgm:spPr/>
    </dgm:pt>
    <dgm:pt modelId="{A5DE7787-3E89-46F4-A1C6-FBE14154F3A7}" type="pres">
      <dgm:prSet presAssocID="{B13B3918-18D0-4136-8798-6975222538F6}" presName="linNode" presStyleCnt="0"/>
      <dgm:spPr/>
    </dgm:pt>
    <dgm:pt modelId="{51310C30-6AEA-4331-B6D7-F55F45193341}" type="pres">
      <dgm:prSet presAssocID="{B13B3918-18D0-4136-8798-6975222538F6}" presName="parentShp" presStyleLbl="node1" presStyleIdx="1" presStyleCnt="4">
        <dgm:presLayoutVars>
          <dgm:bulletEnabled val="1"/>
        </dgm:presLayoutVars>
      </dgm:prSet>
      <dgm:spPr/>
    </dgm:pt>
    <dgm:pt modelId="{A22FA356-3231-42D1-B921-680A8C69EC7E}" type="pres">
      <dgm:prSet presAssocID="{B13B3918-18D0-4136-8798-6975222538F6}" presName="childShp" presStyleLbl="bgAccFollowNode1" presStyleIdx="1" presStyleCnt="4">
        <dgm:presLayoutVars>
          <dgm:bulletEnabled val="1"/>
        </dgm:presLayoutVars>
      </dgm:prSet>
      <dgm:spPr/>
    </dgm:pt>
    <dgm:pt modelId="{50F3F9BD-292B-40AD-BC4D-6332A977FBE1}" type="pres">
      <dgm:prSet presAssocID="{F728B9DA-CA9D-41C8-915D-EA52EEF8A0E4}" presName="spacing" presStyleCnt="0"/>
      <dgm:spPr/>
    </dgm:pt>
    <dgm:pt modelId="{B8360432-08F0-42A4-AE42-979456343320}" type="pres">
      <dgm:prSet presAssocID="{BD28DBC6-6C86-45AC-BFE8-E558A9C6A70F}" presName="linNode" presStyleCnt="0"/>
      <dgm:spPr/>
    </dgm:pt>
    <dgm:pt modelId="{9F3BC9D4-EC0A-4B19-8050-6973A2A9C30F}" type="pres">
      <dgm:prSet presAssocID="{BD28DBC6-6C86-45AC-BFE8-E558A9C6A70F}" presName="parentShp" presStyleLbl="node1" presStyleIdx="2" presStyleCnt="4">
        <dgm:presLayoutVars>
          <dgm:bulletEnabled val="1"/>
        </dgm:presLayoutVars>
      </dgm:prSet>
      <dgm:spPr/>
    </dgm:pt>
    <dgm:pt modelId="{71C51376-98C6-49ED-A963-6189510BD152}" type="pres">
      <dgm:prSet presAssocID="{BD28DBC6-6C86-45AC-BFE8-E558A9C6A70F}" presName="childShp" presStyleLbl="bgAccFollowNode1" presStyleIdx="2" presStyleCnt="4">
        <dgm:presLayoutVars>
          <dgm:bulletEnabled val="1"/>
        </dgm:presLayoutVars>
      </dgm:prSet>
      <dgm:spPr/>
    </dgm:pt>
    <dgm:pt modelId="{1AAC57D1-3F53-4388-8E47-95A6F665DFF2}" type="pres">
      <dgm:prSet presAssocID="{08E79672-045E-48B7-BD93-B2DFA2B89B8C}" presName="spacing" presStyleCnt="0"/>
      <dgm:spPr/>
    </dgm:pt>
    <dgm:pt modelId="{03C9996C-EB68-486B-ABE5-92428A4DF707}" type="pres">
      <dgm:prSet presAssocID="{D17641AE-3258-41B2-870A-2DDCF06C3C26}" presName="linNode" presStyleCnt="0"/>
      <dgm:spPr/>
    </dgm:pt>
    <dgm:pt modelId="{E177F57D-820E-4BDF-AA92-D656E6384C38}" type="pres">
      <dgm:prSet presAssocID="{D17641AE-3258-41B2-870A-2DDCF06C3C26}" presName="parentShp" presStyleLbl="node1" presStyleIdx="3" presStyleCnt="4">
        <dgm:presLayoutVars>
          <dgm:bulletEnabled val="1"/>
        </dgm:presLayoutVars>
      </dgm:prSet>
      <dgm:spPr/>
    </dgm:pt>
    <dgm:pt modelId="{C0E11834-6A97-42DC-9F4B-9F1AEB08BC25}" type="pres">
      <dgm:prSet presAssocID="{D17641AE-3258-41B2-870A-2DDCF06C3C26}" presName="childShp" presStyleLbl="bgAccFollowNode1" presStyleIdx="3" presStyleCnt="4" custLinFactNeighborX="0" custLinFactNeighborY="-80">
        <dgm:presLayoutVars>
          <dgm:bulletEnabled val="1"/>
        </dgm:presLayoutVars>
      </dgm:prSet>
      <dgm:spPr/>
    </dgm:pt>
  </dgm:ptLst>
  <dgm:cxnLst>
    <dgm:cxn modelId="{86DA7803-861B-4C8E-B318-9904711E7F79}" type="presOf" srcId="{2366F021-CEB4-4539-852A-3AD80DD7284C}" destId="{6C95AC70-76F8-4F5B-8608-E834C1E6DF81}" srcOrd="0" destOrd="0" presId="urn:microsoft.com/office/officeart/2005/8/layout/vList6"/>
    <dgm:cxn modelId="{EC664B11-B1DF-43F5-BD77-F3176FCFD6CD}" type="presOf" srcId="{BD28DBC6-6C86-45AC-BFE8-E558A9C6A70F}" destId="{9F3BC9D4-EC0A-4B19-8050-6973A2A9C30F}" srcOrd="0" destOrd="0" presId="urn:microsoft.com/office/officeart/2005/8/layout/vList6"/>
    <dgm:cxn modelId="{3FE24A2A-9101-442F-8275-13678DB192DF}" type="presOf" srcId="{7D2306A4-702F-4167-BCC1-F8FE0DAA46B7}" destId="{C0E11834-6A97-42DC-9F4B-9F1AEB08BC25}" srcOrd="0" destOrd="0" presId="urn:microsoft.com/office/officeart/2005/8/layout/vList6"/>
    <dgm:cxn modelId="{331E4B30-E55C-4A5A-9A2C-803F8C1722A3}" srcId="{B209CB6B-16CF-4FDF-94F2-F8E70F42F728}" destId="{BD28DBC6-6C86-45AC-BFE8-E558A9C6A70F}" srcOrd="2" destOrd="0" parTransId="{A2F781F1-D913-46B3-8A1D-C986F976EF15}" sibTransId="{08E79672-045E-48B7-BD93-B2DFA2B89B8C}"/>
    <dgm:cxn modelId="{0797933C-C2C5-4373-AD22-33509514D720}" srcId="{B13B3918-18D0-4136-8798-6975222538F6}" destId="{C127D2E0-C657-4C78-BA8B-FA35C93E2ECF}" srcOrd="0" destOrd="0" parTransId="{DD8934E3-526C-4BB1-8386-CA0DB202BC96}" sibTransId="{9BEAADD6-A5BF-427D-AC94-EA7D95EEB5A4}"/>
    <dgm:cxn modelId="{C287FA5B-CDB6-4E65-BD76-844B1C020602}" srcId="{B209CB6B-16CF-4FDF-94F2-F8E70F42F728}" destId="{D17641AE-3258-41B2-870A-2DDCF06C3C26}" srcOrd="3" destOrd="0" parTransId="{2F9BA6B2-D4CE-432F-87C6-1AAB95D64E81}" sibTransId="{2D023EEB-1734-4FA5-90BD-A9D2530381CC}"/>
    <dgm:cxn modelId="{24FBD35C-F072-4C5C-80E1-4BE2D9F4227C}" type="presOf" srcId="{D17641AE-3258-41B2-870A-2DDCF06C3C26}" destId="{E177F57D-820E-4BDF-AA92-D656E6384C38}" srcOrd="0" destOrd="0" presId="urn:microsoft.com/office/officeart/2005/8/layout/vList6"/>
    <dgm:cxn modelId="{C1336B5F-BC63-4CE4-9715-CB37B8A7B9D3}" srcId="{71E54900-E66F-4AB9-B565-35033EED1F97}" destId="{2366F021-CEB4-4539-852A-3AD80DD7284C}" srcOrd="0" destOrd="0" parTransId="{C5B8FEAB-972D-46EC-B8CB-8E7684F7BA72}" sibTransId="{5352230B-2D9C-42BB-87D4-129F0D1BFAB0}"/>
    <dgm:cxn modelId="{699B6A66-AE80-4793-9504-17BF397D1413}" srcId="{D17641AE-3258-41B2-870A-2DDCF06C3C26}" destId="{7D2306A4-702F-4167-BCC1-F8FE0DAA46B7}" srcOrd="0" destOrd="0" parTransId="{6AC9D84C-EE9F-41B2-BE79-1647A41B3E63}" sibTransId="{6AF51710-7591-48B0-ADCC-433C47285826}"/>
    <dgm:cxn modelId="{FE7E5C4D-51A9-4ADC-8BAB-0677E46B8000}" srcId="{B209CB6B-16CF-4FDF-94F2-F8E70F42F728}" destId="{71E54900-E66F-4AB9-B565-35033EED1F97}" srcOrd="0" destOrd="0" parTransId="{59864CB0-A3AF-4490-9128-7645FBAA4B67}" sibTransId="{379E9A57-54C4-4575-9472-BD080A0D184E}"/>
    <dgm:cxn modelId="{3DFE53A3-BB9C-423B-913E-04E87C7CC522}" type="presOf" srcId="{B13B3918-18D0-4136-8798-6975222538F6}" destId="{51310C30-6AEA-4331-B6D7-F55F45193341}" srcOrd="0" destOrd="0" presId="urn:microsoft.com/office/officeart/2005/8/layout/vList6"/>
    <dgm:cxn modelId="{A8928DA8-E819-4F3A-AFA7-197E7DD88869}" type="presOf" srcId="{3FFFDDC7-99F9-414D-B4B6-1956650DA52F}" destId="{71C51376-98C6-49ED-A963-6189510BD152}" srcOrd="0" destOrd="0" presId="urn:microsoft.com/office/officeart/2005/8/layout/vList6"/>
    <dgm:cxn modelId="{2E1B14BC-2F15-4EF5-BC9D-509A6CD581F7}" type="presOf" srcId="{C127D2E0-C657-4C78-BA8B-FA35C93E2ECF}" destId="{A22FA356-3231-42D1-B921-680A8C69EC7E}" srcOrd="0" destOrd="0" presId="urn:microsoft.com/office/officeart/2005/8/layout/vList6"/>
    <dgm:cxn modelId="{BD2365C8-8B64-41E6-8F12-35C1F6FDA7BF}" type="presOf" srcId="{71E54900-E66F-4AB9-B565-35033EED1F97}" destId="{8C2B1A83-2879-487E-AE30-F8F13021B3CA}" srcOrd="0" destOrd="0" presId="urn:microsoft.com/office/officeart/2005/8/layout/vList6"/>
    <dgm:cxn modelId="{88927AD0-7257-49A4-B2FF-5BA89D75C56A}" type="presOf" srcId="{B209CB6B-16CF-4FDF-94F2-F8E70F42F728}" destId="{472CE4A8-0B7D-44D3-86A5-F7C6E554E81C}" srcOrd="0" destOrd="0" presId="urn:microsoft.com/office/officeart/2005/8/layout/vList6"/>
    <dgm:cxn modelId="{C25B47DB-5B0D-40D7-84C1-77075268E71E}" srcId="{B209CB6B-16CF-4FDF-94F2-F8E70F42F728}" destId="{B13B3918-18D0-4136-8798-6975222538F6}" srcOrd="1" destOrd="0" parTransId="{45577178-1A7B-471B-BA11-E7D5BB03A5C4}" sibTransId="{F728B9DA-CA9D-41C8-915D-EA52EEF8A0E4}"/>
    <dgm:cxn modelId="{5D4A68DF-5630-48F1-8B1A-9BD85648B1CB}" srcId="{BD28DBC6-6C86-45AC-BFE8-E558A9C6A70F}" destId="{3FFFDDC7-99F9-414D-B4B6-1956650DA52F}" srcOrd="0" destOrd="0" parTransId="{1949774C-0590-416F-BB5B-3B4D7119924C}" sibTransId="{C507458B-AEF7-4BCD-A78B-713F0BCE9204}"/>
    <dgm:cxn modelId="{DE04F504-2F1C-4A9B-9456-E2FE8333FB64}" type="presParOf" srcId="{472CE4A8-0B7D-44D3-86A5-F7C6E554E81C}" destId="{F0815BB8-8B77-4ECF-8A71-91447CA46FA2}" srcOrd="0" destOrd="0" presId="urn:microsoft.com/office/officeart/2005/8/layout/vList6"/>
    <dgm:cxn modelId="{D237798C-E984-44C4-B642-86075324AE10}" type="presParOf" srcId="{F0815BB8-8B77-4ECF-8A71-91447CA46FA2}" destId="{8C2B1A83-2879-487E-AE30-F8F13021B3CA}" srcOrd="0" destOrd="0" presId="urn:microsoft.com/office/officeart/2005/8/layout/vList6"/>
    <dgm:cxn modelId="{90C61799-E70E-4AEE-A34A-B74784C80FBB}" type="presParOf" srcId="{F0815BB8-8B77-4ECF-8A71-91447CA46FA2}" destId="{6C95AC70-76F8-4F5B-8608-E834C1E6DF81}" srcOrd="1" destOrd="0" presId="urn:microsoft.com/office/officeart/2005/8/layout/vList6"/>
    <dgm:cxn modelId="{2B78380B-8B02-43B5-8EE1-EE7F4898B9FD}" type="presParOf" srcId="{472CE4A8-0B7D-44D3-86A5-F7C6E554E81C}" destId="{71F45F68-9163-49FF-87C4-2A39876E5C0B}" srcOrd="1" destOrd="0" presId="urn:microsoft.com/office/officeart/2005/8/layout/vList6"/>
    <dgm:cxn modelId="{6C6AFE13-42ED-4A88-8F2B-E57C626F9689}" type="presParOf" srcId="{472CE4A8-0B7D-44D3-86A5-F7C6E554E81C}" destId="{A5DE7787-3E89-46F4-A1C6-FBE14154F3A7}" srcOrd="2" destOrd="0" presId="urn:microsoft.com/office/officeart/2005/8/layout/vList6"/>
    <dgm:cxn modelId="{5237B214-F723-4352-AD47-595282CA6A03}" type="presParOf" srcId="{A5DE7787-3E89-46F4-A1C6-FBE14154F3A7}" destId="{51310C30-6AEA-4331-B6D7-F55F45193341}" srcOrd="0" destOrd="0" presId="urn:microsoft.com/office/officeart/2005/8/layout/vList6"/>
    <dgm:cxn modelId="{C561BC03-5C07-4A6C-BE68-DDE45FBDAB41}" type="presParOf" srcId="{A5DE7787-3E89-46F4-A1C6-FBE14154F3A7}" destId="{A22FA356-3231-42D1-B921-680A8C69EC7E}" srcOrd="1" destOrd="0" presId="urn:microsoft.com/office/officeart/2005/8/layout/vList6"/>
    <dgm:cxn modelId="{93F51028-FC83-4C00-8805-6139EF6209E2}" type="presParOf" srcId="{472CE4A8-0B7D-44D3-86A5-F7C6E554E81C}" destId="{50F3F9BD-292B-40AD-BC4D-6332A977FBE1}" srcOrd="3" destOrd="0" presId="urn:microsoft.com/office/officeart/2005/8/layout/vList6"/>
    <dgm:cxn modelId="{D2D2F31C-E521-4387-8AA1-BBD3BC0621DA}" type="presParOf" srcId="{472CE4A8-0B7D-44D3-86A5-F7C6E554E81C}" destId="{B8360432-08F0-42A4-AE42-979456343320}" srcOrd="4" destOrd="0" presId="urn:microsoft.com/office/officeart/2005/8/layout/vList6"/>
    <dgm:cxn modelId="{8A40147A-6A10-43FF-B891-EEDD22E8BDE8}" type="presParOf" srcId="{B8360432-08F0-42A4-AE42-979456343320}" destId="{9F3BC9D4-EC0A-4B19-8050-6973A2A9C30F}" srcOrd="0" destOrd="0" presId="urn:microsoft.com/office/officeart/2005/8/layout/vList6"/>
    <dgm:cxn modelId="{874038A4-EF02-48A3-92C3-6143521DF3AD}" type="presParOf" srcId="{B8360432-08F0-42A4-AE42-979456343320}" destId="{71C51376-98C6-49ED-A963-6189510BD152}" srcOrd="1" destOrd="0" presId="urn:microsoft.com/office/officeart/2005/8/layout/vList6"/>
    <dgm:cxn modelId="{CFE67B68-0482-4E60-BE6D-88FD8D04F3AB}" type="presParOf" srcId="{472CE4A8-0B7D-44D3-86A5-F7C6E554E81C}" destId="{1AAC57D1-3F53-4388-8E47-95A6F665DFF2}" srcOrd="5" destOrd="0" presId="urn:microsoft.com/office/officeart/2005/8/layout/vList6"/>
    <dgm:cxn modelId="{D1F59E91-6692-4533-8D34-7D91A4ACF10A}" type="presParOf" srcId="{472CE4A8-0B7D-44D3-86A5-F7C6E554E81C}" destId="{03C9996C-EB68-486B-ABE5-92428A4DF707}" srcOrd="6" destOrd="0" presId="urn:microsoft.com/office/officeart/2005/8/layout/vList6"/>
    <dgm:cxn modelId="{443CAA2B-D283-4BEE-ACC8-23B46CD1F888}" type="presParOf" srcId="{03C9996C-EB68-486B-ABE5-92428A4DF707}" destId="{E177F57D-820E-4BDF-AA92-D656E6384C38}" srcOrd="0" destOrd="0" presId="urn:microsoft.com/office/officeart/2005/8/layout/vList6"/>
    <dgm:cxn modelId="{47484B20-2F86-4845-A642-C153CC754059}" type="presParOf" srcId="{03C9996C-EB68-486B-ABE5-92428A4DF707}" destId="{C0E11834-6A97-42DC-9F4B-9F1AEB08BC2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33B2A8-D755-4F5F-BA13-B696AC9D8D9F}" type="doc">
      <dgm:prSet loTypeId="urn:microsoft.com/office/officeart/2005/8/layout/vList4" loCatId="list" qsTypeId="urn:microsoft.com/office/officeart/2005/8/quickstyle/simple4" qsCatId="simple" csTypeId="urn:microsoft.com/office/officeart/2005/8/colors/accent1_2" csCatId="accent1" phldr="1"/>
      <dgm:spPr/>
      <dgm:t>
        <a:bodyPr/>
        <a:lstStyle/>
        <a:p>
          <a:endParaRPr lang="en-US"/>
        </a:p>
      </dgm:t>
    </dgm:pt>
    <dgm:pt modelId="{D11C2AF3-AD84-426A-AA88-1AEC15D3ACA0}">
      <dgm:prSet/>
      <dgm:spPr/>
      <dgm:t>
        <a:bodyPr/>
        <a:lstStyle/>
        <a:p>
          <a:pPr rtl="0"/>
          <a:r>
            <a:rPr lang="en-US" b="0" dirty="0">
              <a:latin typeface="Arial" panose="020B0604020202020204" pitchFamily="34" charset="0"/>
              <a:cs typeface="Arial" panose="020B0604020202020204" pitchFamily="34" charset="0"/>
            </a:rPr>
            <a:t>Increase enrollment in the Medi-Cal program and to reimburse THPs for services they have been providing to their members for years.</a:t>
          </a:r>
          <a:endParaRPr lang="en-US" dirty="0">
            <a:latin typeface="Arial" panose="020B0604020202020204" pitchFamily="34" charset="0"/>
            <a:cs typeface="Arial" panose="020B0604020202020204" pitchFamily="34" charset="0"/>
          </a:endParaRPr>
        </a:p>
      </dgm:t>
    </dgm:pt>
    <dgm:pt modelId="{DFEC159B-BD47-43CC-A3CD-3F4E8C177626}" type="parTrans" cxnId="{C2AA5EA7-4BA4-4DC8-93BA-FD6AED0B527A}">
      <dgm:prSet/>
      <dgm:spPr/>
      <dgm:t>
        <a:bodyPr/>
        <a:lstStyle/>
        <a:p>
          <a:endParaRPr lang="en-US"/>
        </a:p>
      </dgm:t>
    </dgm:pt>
    <dgm:pt modelId="{6E8249C1-DDEA-4C1D-BE83-0180A6443211}" type="sibTrans" cxnId="{C2AA5EA7-4BA4-4DC8-93BA-FD6AED0B527A}">
      <dgm:prSet/>
      <dgm:spPr/>
      <dgm:t>
        <a:bodyPr/>
        <a:lstStyle/>
        <a:p>
          <a:endParaRPr lang="en-US"/>
        </a:p>
      </dgm:t>
    </dgm:pt>
    <dgm:pt modelId="{4709E595-9C4E-4373-807A-9EEFB42F77A3}">
      <dgm:prSet/>
      <dgm:spPr/>
      <dgm:t>
        <a:bodyPr/>
        <a:lstStyle/>
        <a:p>
          <a:pPr rtl="0"/>
          <a:r>
            <a:rPr lang="en-US" b="0" dirty="0">
              <a:latin typeface="Arial" panose="020B0604020202020204" pitchFamily="34" charset="0"/>
              <a:cs typeface="Arial" panose="020B0604020202020204" pitchFamily="34" charset="0"/>
            </a:rPr>
            <a:t>Form a partnership between DHCS and participating federally recognized Tribes, THPs, and Tribal Organizations.</a:t>
          </a:r>
          <a:endParaRPr lang="en-US" dirty="0">
            <a:latin typeface="Arial" panose="020B0604020202020204" pitchFamily="34" charset="0"/>
            <a:cs typeface="Arial" panose="020B0604020202020204" pitchFamily="34" charset="0"/>
          </a:endParaRPr>
        </a:p>
      </dgm:t>
    </dgm:pt>
    <dgm:pt modelId="{45663047-4763-496D-A50B-B100CD84C7A9}" type="parTrans" cxnId="{0A0612D7-CDAA-4000-B3BB-DA43AEBB0C93}">
      <dgm:prSet/>
      <dgm:spPr/>
      <dgm:t>
        <a:bodyPr/>
        <a:lstStyle/>
        <a:p>
          <a:endParaRPr lang="en-US"/>
        </a:p>
      </dgm:t>
    </dgm:pt>
    <dgm:pt modelId="{1C976163-0820-4CF0-9C9A-2F2481B3DA00}" type="sibTrans" cxnId="{0A0612D7-CDAA-4000-B3BB-DA43AEBB0C93}">
      <dgm:prSet/>
      <dgm:spPr/>
      <dgm:t>
        <a:bodyPr/>
        <a:lstStyle/>
        <a:p>
          <a:endParaRPr lang="en-US"/>
        </a:p>
      </dgm:t>
    </dgm:pt>
    <dgm:pt modelId="{7ACC6E21-43E4-49F7-A697-ECD4E6F99EF9}">
      <dgm:prSet/>
      <dgm:spPr/>
      <dgm:t>
        <a:bodyPr/>
        <a:lstStyle/>
        <a:p>
          <a:pPr rtl="0"/>
          <a:r>
            <a:rPr lang="en-US" b="0" dirty="0">
              <a:latin typeface="Arial" panose="020B0604020202020204" pitchFamily="34" charset="0"/>
              <a:cs typeface="Arial" panose="020B0604020202020204" pitchFamily="34" charset="0"/>
            </a:rPr>
            <a:t>Share responsibility for promoting access to Medi-Cal health care for American Indians and Alaska Natives (AIAN).</a:t>
          </a:r>
          <a:endParaRPr lang="en-US" dirty="0">
            <a:latin typeface="Arial" panose="020B0604020202020204" pitchFamily="34" charset="0"/>
            <a:cs typeface="Arial" panose="020B0604020202020204" pitchFamily="34" charset="0"/>
          </a:endParaRPr>
        </a:p>
      </dgm:t>
    </dgm:pt>
    <dgm:pt modelId="{196CD1BB-1650-46C9-98AA-A22F18CF4117}" type="parTrans" cxnId="{888E0F58-C3A7-4B71-856D-6895599D7E61}">
      <dgm:prSet/>
      <dgm:spPr/>
      <dgm:t>
        <a:bodyPr/>
        <a:lstStyle/>
        <a:p>
          <a:endParaRPr lang="en-US"/>
        </a:p>
      </dgm:t>
    </dgm:pt>
    <dgm:pt modelId="{0F6C3E1C-014B-4BE0-B320-CB7A6459AFCC}" type="sibTrans" cxnId="{888E0F58-C3A7-4B71-856D-6895599D7E61}">
      <dgm:prSet/>
      <dgm:spPr/>
      <dgm:t>
        <a:bodyPr/>
        <a:lstStyle/>
        <a:p>
          <a:endParaRPr lang="en-US"/>
        </a:p>
      </dgm:t>
    </dgm:pt>
    <dgm:pt modelId="{3F405ED7-A481-4AD1-85BC-ADB6A1AA8762}">
      <dgm:prSet/>
      <dgm:spPr/>
      <dgm:t>
        <a:bodyPr/>
        <a:lstStyle/>
        <a:p>
          <a:pPr rtl="0"/>
          <a:r>
            <a:rPr lang="en-US" b="0" dirty="0">
              <a:latin typeface="Arial" panose="020B0604020202020204" pitchFamily="34" charset="0"/>
              <a:cs typeface="Arial" panose="020B0604020202020204" pitchFamily="34" charset="0"/>
            </a:rPr>
            <a:t>Reimburse Tribes, THPs, and Tribal Organizations for performing administrative activities allowed by the TMAA program. This was the first new funding that had come into CA Tribes in many years.</a:t>
          </a:r>
          <a:endParaRPr lang="en-US" dirty="0">
            <a:latin typeface="Arial" panose="020B0604020202020204" pitchFamily="34" charset="0"/>
            <a:cs typeface="Arial" panose="020B0604020202020204" pitchFamily="34" charset="0"/>
          </a:endParaRPr>
        </a:p>
      </dgm:t>
    </dgm:pt>
    <dgm:pt modelId="{A306CB5B-66DD-49D8-9C06-41D7AF266E7C}" type="parTrans" cxnId="{AE4DE5C6-43A6-42E4-8154-6BFE53D06B89}">
      <dgm:prSet/>
      <dgm:spPr/>
      <dgm:t>
        <a:bodyPr/>
        <a:lstStyle/>
        <a:p>
          <a:endParaRPr lang="en-US"/>
        </a:p>
      </dgm:t>
    </dgm:pt>
    <dgm:pt modelId="{0DF78774-61DF-4F48-A507-148982A44688}" type="sibTrans" cxnId="{AE4DE5C6-43A6-42E4-8154-6BFE53D06B89}">
      <dgm:prSet/>
      <dgm:spPr/>
      <dgm:t>
        <a:bodyPr/>
        <a:lstStyle/>
        <a:p>
          <a:endParaRPr lang="en-US"/>
        </a:p>
      </dgm:t>
    </dgm:pt>
    <dgm:pt modelId="{A9873F08-E348-46B6-84EA-EECC4B516CFC}">
      <dgm:prSet/>
      <dgm:spPr/>
      <dgm:t>
        <a:bodyPr/>
        <a:lstStyle/>
        <a:p>
          <a:pPr rtl="0"/>
          <a:r>
            <a:rPr lang="en-US" b="0" dirty="0">
              <a:latin typeface="Arial" panose="020B0604020202020204" pitchFamily="34" charset="0"/>
              <a:cs typeface="Arial" panose="020B0604020202020204" pitchFamily="34" charset="0"/>
            </a:rPr>
            <a:t>Serve all Medi-Cal clients, including Tribal and non-Tribal members.</a:t>
          </a:r>
          <a:endParaRPr lang="en-US" dirty="0">
            <a:latin typeface="Arial" panose="020B0604020202020204" pitchFamily="34" charset="0"/>
            <a:cs typeface="Arial" panose="020B0604020202020204" pitchFamily="34" charset="0"/>
          </a:endParaRPr>
        </a:p>
      </dgm:t>
    </dgm:pt>
    <dgm:pt modelId="{E4EED80A-6231-47FA-9FD0-97C505FEEA21}" type="parTrans" cxnId="{D9318FE1-4E27-46AE-BEDB-E22EB5C8A017}">
      <dgm:prSet/>
      <dgm:spPr/>
      <dgm:t>
        <a:bodyPr/>
        <a:lstStyle/>
        <a:p>
          <a:endParaRPr lang="en-US"/>
        </a:p>
      </dgm:t>
    </dgm:pt>
    <dgm:pt modelId="{16D69391-DAEF-48DA-975B-FD136D44F13D}" type="sibTrans" cxnId="{D9318FE1-4E27-46AE-BEDB-E22EB5C8A017}">
      <dgm:prSet/>
      <dgm:spPr/>
      <dgm:t>
        <a:bodyPr/>
        <a:lstStyle/>
        <a:p>
          <a:endParaRPr lang="en-US"/>
        </a:p>
      </dgm:t>
    </dgm:pt>
    <dgm:pt modelId="{B7DBFE3D-0A3A-4BE7-9352-77BE2D71844B}" type="pres">
      <dgm:prSet presAssocID="{6133B2A8-D755-4F5F-BA13-B696AC9D8D9F}" presName="linear" presStyleCnt="0">
        <dgm:presLayoutVars>
          <dgm:dir/>
          <dgm:resizeHandles val="exact"/>
        </dgm:presLayoutVars>
      </dgm:prSet>
      <dgm:spPr/>
    </dgm:pt>
    <dgm:pt modelId="{6E60B292-C46A-43FB-BF97-59BA0EEA6988}" type="pres">
      <dgm:prSet presAssocID="{D11C2AF3-AD84-426A-AA88-1AEC15D3ACA0}" presName="comp" presStyleCnt="0"/>
      <dgm:spPr/>
    </dgm:pt>
    <dgm:pt modelId="{5848CA75-98CB-4D0A-B0BC-7BA6A824DDB6}" type="pres">
      <dgm:prSet presAssocID="{D11C2AF3-AD84-426A-AA88-1AEC15D3ACA0}" presName="box" presStyleLbl="node1" presStyleIdx="0" presStyleCnt="5"/>
      <dgm:spPr/>
    </dgm:pt>
    <dgm:pt modelId="{F0A5B609-F7FA-41ED-A6B4-903739B2394B}" type="pres">
      <dgm:prSet presAssocID="{D11C2AF3-AD84-426A-AA88-1AEC15D3ACA0}" presName="img" presStyleLbl="fgImgPlace1" presStyleIdx="0" presStyleCnt="5"/>
      <dgm:spPr/>
    </dgm:pt>
    <dgm:pt modelId="{7AE40B4B-24CE-43BA-994C-53E9384292EB}" type="pres">
      <dgm:prSet presAssocID="{D11C2AF3-AD84-426A-AA88-1AEC15D3ACA0}" presName="text" presStyleLbl="node1" presStyleIdx="0" presStyleCnt="5">
        <dgm:presLayoutVars>
          <dgm:bulletEnabled val="1"/>
        </dgm:presLayoutVars>
      </dgm:prSet>
      <dgm:spPr/>
    </dgm:pt>
    <dgm:pt modelId="{4FBC52E4-8ED9-4819-89BC-E2E788C68176}" type="pres">
      <dgm:prSet presAssocID="{6E8249C1-DDEA-4C1D-BE83-0180A6443211}" presName="spacer" presStyleCnt="0"/>
      <dgm:spPr/>
    </dgm:pt>
    <dgm:pt modelId="{0A642BEA-A764-44F7-83D1-68D1D653D432}" type="pres">
      <dgm:prSet presAssocID="{4709E595-9C4E-4373-807A-9EEFB42F77A3}" presName="comp" presStyleCnt="0"/>
      <dgm:spPr/>
    </dgm:pt>
    <dgm:pt modelId="{7FF27E3E-1A58-4BEA-A00F-39C3EA2CBE20}" type="pres">
      <dgm:prSet presAssocID="{4709E595-9C4E-4373-807A-9EEFB42F77A3}" presName="box" presStyleLbl="node1" presStyleIdx="1" presStyleCnt="5"/>
      <dgm:spPr/>
    </dgm:pt>
    <dgm:pt modelId="{C2017EE6-8C9B-451B-A3E9-5F015620AA3C}" type="pres">
      <dgm:prSet presAssocID="{4709E595-9C4E-4373-807A-9EEFB42F77A3}" presName="img" presStyleLbl="fgImgPlace1" presStyleIdx="1" presStyleCnt="5"/>
      <dgm:spPr/>
    </dgm:pt>
    <dgm:pt modelId="{B661B680-0DD3-4B17-8D6A-BF9BE2DD2DFA}" type="pres">
      <dgm:prSet presAssocID="{4709E595-9C4E-4373-807A-9EEFB42F77A3}" presName="text" presStyleLbl="node1" presStyleIdx="1" presStyleCnt="5">
        <dgm:presLayoutVars>
          <dgm:bulletEnabled val="1"/>
        </dgm:presLayoutVars>
      </dgm:prSet>
      <dgm:spPr/>
    </dgm:pt>
    <dgm:pt modelId="{75E45046-9B33-406C-BE1F-DAB56B9A45BB}" type="pres">
      <dgm:prSet presAssocID="{1C976163-0820-4CF0-9C9A-2F2481B3DA00}" presName="spacer" presStyleCnt="0"/>
      <dgm:spPr/>
    </dgm:pt>
    <dgm:pt modelId="{AD4E30A7-3637-4A1C-A170-22C03F694DC2}" type="pres">
      <dgm:prSet presAssocID="{7ACC6E21-43E4-49F7-A697-ECD4E6F99EF9}" presName="comp" presStyleCnt="0"/>
      <dgm:spPr/>
    </dgm:pt>
    <dgm:pt modelId="{2BBABFE7-5EFF-48C9-B93B-298653B8B57E}" type="pres">
      <dgm:prSet presAssocID="{7ACC6E21-43E4-49F7-A697-ECD4E6F99EF9}" presName="box" presStyleLbl="node1" presStyleIdx="2" presStyleCnt="5"/>
      <dgm:spPr/>
    </dgm:pt>
    <dgm:pt modelId="{96BA351C-26D1-43F4-802F-A9B8E8086604}" type="pres">
      <dgm:prSet presAssocID="{7ACC6E21-43E4-49F7-A697-ECD4E6F99EF9}" presName="img" presStyleLbl="fgImgPlace1" presStyleIdx="2" presStyleCnt="5"/>
      <dgm:spPr/>
    </dgm:pt>
    <dgm:pt modelId="{0C526C34-8321-4036-ACAC-364DE2CCF685}" type="pres">
      <dgm:prSet presAssocID="{7ACC6E21-43E4-49F7-A697-ECD4E6F99EF9}" presName="text" presStyleLbl="node1" presStyleIdx="2" presStyleCnt="5">
        <dgm:presLayoutVars>
          <dgm:bulletEnabled val="1"/>
        </dgm:presLayoutVars>
      </dgm:prSet>
      <dgm:spPr/>
    </dgm:pt>
    <dgm:pt modelId="{D7DF64E3-0F48-4CEF-9F3D-29DD43B5F422}" type="pres">
      <dgm:prSet presAssocID="{0F6C3E1C-014B-4BE0-B320-CB7A6459AFCC}" presName="spacer" presStyleCnt="0"/>
      <dgm:spPr/>
    </dgm:pt>
    <dgm:pt modelId="{D939F0AE-5112-4E80-8057-2164A5C628AB}" type="pres">
      <dgm:prSet presAssocID="{3F405ED7-A481-4AD1-85BC-ADB6A1AA8762}" presName="comp" presStyleCnt="0"/>
      <dgm:spPr/>
    </dgm:pt>
    <dgm:pt modelId="{88D61B1F-2FC4-4C58-8E6C-7CA7B020367A}" type="pres">
      <dgm:prSet presAssocID="{3F405ED7-A481-4AD1-85BC-ADB6A1AA8762}" presName="box" presStyleLbl="node1" presStyleIdx="3" presStyleCnt="5" custLinFactNeighborX="926" custLinFactNeighborY="2614"/>
      <dgm:spPr/>
    </dgm:pt>
    <dgm:pt modelId="{E7A50A11-929A-4D62-994B-3AD08DC4798E}" type="pres">
      <dgm:prSet presAssocID="{3F405ED7-A481-4AD1-85BC-ADB6A1AA8762}" presName="img" presStyleLbl="fgImgPlace1" presStyleIdx="3" presStyleCnt="5"/>
      <dgm:spPr/>
    </dgm:pt>
    <dgm:pt modelId="{49318331-9C83-4217-A1E3-F125485C922D}" type="pres">
      <dgm:prSet presAssocID="{3F405ED7-A481-4AD1-85BC-ADB6A1AA8762}" presName="text" presStyleLbl="node1" presStyleIdx="3" presStyleCnt="5">
        <dgm:presLayoutVars>
          <dgm:bulletEnabled val="1"/>
        </dgm:presLayoutVars>
      </dgm:prSet>
      <dgm:spPr/>
    </dgm:pt>
    <dgm:pt modelId="{7B8908A4-0187-4748-9110-A6F760F7058B}" type="pres">
      <dgm:prSet presAssocID="{0DF78774-61DF-4F48-A507-148982A44688}" presName="spacer" presStyleCnt="0"/>
      <dgm:spPr/>
    </dgm:pt>
    <dgm:pt modelId="{45DA4EC5-45B9-4F7D-A788-408F52429D07}" type="pres">
      <dgm:prSet presAssocID="{A9873F08-E348-46B6-84EA-EECC4B516CFC}" presName="comp" presStyleCnt="0"/>
      <dgm:spPr/>
    </dgm:pt>
    <dgm:pt modelId="{E7F656E5-617C-426A-A956-CA35C9A7FD86}" type="pres">
      <dgm:prSet presAssocID="{A9873F08-E348-46B6-84EA-EECC4B516CFC}" presName="box" presStyleLbl="node1" presStyleIdx="4" presStyleCnt="5"/>
      <dgm:spPr/>
    </dgm:pt>
    <dgm:pt modelId="{27E47A34-FC96-4AFE-890D-4464EE265C87}" type="pres">
      <dgm:prSet presAssocID="{A9873F08-E348-46B6-84EA-EECC4B516CFC}" presName="img" presStyleLbl="fgImgPlace1" presStyleIdx="4" presStyleCnt="5"/>
      <dgm:spPr/>
    </dgm:pt>
    <dgm:pt modelId="{FF88106C-C714-4DB9-9702-DCE74E248F3F}" type="pres">
      <dgm:prSet presAssocID="{A9873F08-E348-46B6-84EA-EECC4B516CFC}" presName="text" presStyleLbl="node1" presStyleIdx="4" presStyleCnt="5">
        <dgm:presLayoutVars>
          <dgm:bulletEnabled val="1"/>
        </dgm:presLayoutVars>
      </dgm:prSet>
      <dgm:spPr/>
    </dgm:pt>
  </dgm:ptLst>
  <dgm:cxnLst>
    <dgm:cxn modelId="{2F7C8A35-EC13-49C1-9DFF-165A2C208652}" type="presOf" srcId="{4709E595-9C4E-4373-807A-9EEFB42F77A3}" destId="{B661B680-0DD3-4B17-8D6A-BF9BE2DD2DFA}" srcOrd="1" destOrd="0" presId="urn:microsoft.com/office/officeart/2005/8/layout/vList4"/>
    <dgm:cxn modelId="{5E1ACB43-6E7B-469D-BE63-323D8BA1C23A}" type="presOf" srcId="{D11C2AF3-AD84-426A-AA88-1AEC15D3ACA0}" destId="{5848CA75-98CB-4D0A-B0BC-7BA6A824DDB6}" srcOrd="0" destOrd="0" presId="urn:microsoft.com/office/officeart/2005/8/layout/vList4"/>
    <dgm:cxn modelId="{888E0F58-C3A7-4B71-856D-6895599D7E61}" srcId="{6133B2A8-D755-4F5F-BA13-B696AC9D8D9F}" destId="{7ACC6E21-43E4-49F7-A697-ECD4E6F99EF9}" srcOrd="2" destOrd="0" parTransId="{196CD1BB-1650-46C9-98AA-A22F18CF4117}" sibTransId="{0F6C3E1C-014B-4BE0-B320-CB7A6459AFCC}"/>
    <dgm:cxn modelId="{B6A96259-827D-4F80-A44B-85A1D4E43D04}" type="presOf" srcId="{3F405ED7-A481-4AD1-85BC-ADB6A1AA8762}" destId="{49318331-9C83-4217-A1E3-F125485C922D}" srcOrd="1" destOrd="0" presId="urn:microsoft.com/office/officeart/2005/8/layout/vList4"/>
    <dgm:cxn modelId="{64301193-F824-4C18-8C0F-C18D26F16552}" type="presOf" srcId="{A9873F08-E348-46B6-84EA-EECC4B516CFC}" destId="{FF88106C-C714-4DB9-9702-DCE74E248F3F}" srcOrd="1" destOrd="0" presId="urn:microsoft.com/office/officeart/2005/8/layout/vList4"/>
    <dgm:cxn modelId="{CBBAA693-154C-47F3-AE4E-1FF206E48D6A}" type="presOf" srcId="{3F405ED7-A481-4AD1-85BC-ADB6A1AA8762}" destId="{88D61B1F-2FC4-4C58-8E6C-7CA7B020367A}" srcOrd="0" destOrd="0" presId="urn:microsoft.com/office/officeart/2005/8/layout/vList4"/>
    <dgm:cxn modelId="{C2AA5EA7-4BA4-4DC8-93BA-FD6AED0B527A}" srcId="{6133B2A8-D755-4F5F-BA13-B696AC9D8D9F}" destId="{D11C2AF3-AD84-426A-AA88-1AEC15D3ACA0}" srcOrd="0" destOrd="0" parTransId="{DFEC159B-BD47-43CC-A3CD-3F4E8C177626}" sibTransId="{6E8249C1-DDEA-4C1D-BE83-0180A6443211}"/>
    <dgm:cxn modelId="{27BDA2A8-792A-41A0-ABDA-5A87DED08179}" type="presOf" srcId="{A9873F08-E348-46B6-84EA-EECC4B516CFC}" destId="{E7F656E5-617C-426A-A956-CA35C9A7FD86}" srcOrd="0" destOrd="0" presId="urn:microsoft.com/office/officeart/2005/8/layout/vList4"/>
    <dgm:cxn modelId="{168A4CB0-589C-4C2D-B229-FE2B2F1CFEFB}" type="presOf" srcId="{6133B2A8-D755-4F5F-BA13-B696AC9D8D9F}" destId="{B7DBFE3D-0A3A-4BE7-9352-77BE2D71844B}" srcOrd="0" destOrd="0" presId="urn:microsoft.com/office/officeart/2005/8/layout/vList4"/>
    <dgm:cxn modelId="{1AC1BCB8-7F7C-4B0F-B74E-7FBD1F64FFF5}" type="presOf" srcId="{4709E595-9C4E-4373-807A-9EEFB42F77A3}" destId="{7FF27E3E-1A58-4BEA-A00F-39C3EA2CBE20}" srcOrd="0" destOrd="0" presId="urn:microsoft.com/office/officeart/2005/8/layout/vList4"/>
    <dgm:cxn modelId="{AE4DE5C6-43A6-42E4-8154-6BFE53D06B89}" srcId="{6133B2A8-D755-4F5F-BA13-B696AC9D8D9F}" destId="{3F405ED7-A481-4AD1-85BC-ADB6A1AA8762}" srcOrd="3" destOrd="0" parTransId="{A306CB5B-66DD-49D8-9C06-41D7AF266E7C}" sibTransId="{0DF78774-61DF-4F48-A507-148982A44688}"/>
    <dgm:cxn modelId="{0A0612D7-CDAA-4000-B3BB-DA43AEBB0C93}" srcId="{6133B2A8-D755-4F5F-BA13-B696AC9D8D9F}" destId="{4709E595-9C4E-4373-807A-9EEFB42F77A3}" srcOrd="1" destOrd="0" parTransId="{45663047-4763-496D-A50B-B100CD84C7A9}" sibTransId="{1C976163-0820-4CF0-9C9A-2F2481B3DA00}"/>
    <dgm:cxn modelId="{7E0B08DE-5271-4B67-880A-F226D5984F3A}" type="presOf" srcId="{7ACC6E21-43E4-49F7-A697-ECD4E6F99EF9}" destId="{2BBABFE7-5EFF-48C9-B93B-298653B8B57E}" srcOrd="0" destOrd="0" presId="urn:microsoft.com/office/officeart/2005/8/layout/vList4"/>
    <dgm:cxn modelId="{D9318FE1-4E27-46AE-BEDB-E22EB5C8A017}" srcId="{6133B2A8-D755-4F5F-BA13-B696AC9D8D9F}" destId="{A9873F08-E348-46B6-84EA-EECC4B516CFC}" srcOrd="4" destOrd="0" parTransId="{E4EED80A-6231-47FA-9FD0-97C505FEEA21}" sibTransId="{16D69391-DAEF-48DA-975B-FD136D44F13D}"/>
    <dgm:cxn modelId="{94ABCBF0-E2C7-4179-9EC1-67DD872756D6}" type="presOf" srcId="{7ACC6E21-43E4-49F7-A697-ECD4E6F99EF9}" destId="{0C526C34-8321-4036-ACAC-364DE2CCF685}" srcOrd="1" destOrd="0" presId="urn:microsoft.com/office/officeart/2005/8/layout/vList4"/>
    <dgm:cxn modelId="{60BA36F9-0160-40DF-B3A6-A5CD492F99F1}" type="presOf" srcId="{D11C2AF3-AD84-426A-AA88-1AEC15D3ACA0}" destId="{7AE40B4B-24CE-43BA-994C-53E9384292EB}" srcOrd="1" destOrd="0" presId="urn:microsoft.com/office/officeart/2005/8/layout/vList4"/>
    <dgm:cxn modelId="{4B3C09D9-CCE5-4F08-BC4C-80AF7570FE22}" type="presParOf" srcId="{B7DBFE3D-0A3A-4BE7-9352-77BE2D71844B}" destId="{6E60B292-C46A-43FB-BF97-59BA0EEA6988}" srcOrd="0" destOrd="0" presId="urn:microsoft.com/office/officeart/2005/8/layout/vList4"/>
    <dgm:cxn modelId="{07F541B7-3699-46CA-B182-DE0328D05516}" type="presParOf" srcId="{6E60B292-C46A-43FB-BF97-59BA0EEA6988}" destId="{5848CA75-98CB-4D0A-B0BC-7BA6A824DDB6}" srcOrd="0" destOrd="0" presId="urn:microsoft.com/office/officeart/2005/8/layout/vList4"/>
    <dgm:cxn modelId="{806A9BF1-9268-4CB0-AF47-D4B247C67310}" type="presParOf" srcId="{6E60B292-C46A-43FB-BF97-59BA0EEA6988}" destId="{F0A5B609-F7FA-41ED-A6B4-903739B2394B}" srcOrd="1" destOrd="0" presId="urn:microsoft.com/office/officeart/2005/8/layout/vList4"/>
    <dgm:cxn modelId="{D511DC99-27E5-473F-A6C7-116AC9EB54DF}" type="presParOf" srcId="{6E60B292-C46A-43FB-BF97-59BA0EEA6988}" destId="{7AE40B4B-24CE-43BA-994C-53E9384292EB}" srcOrd="2" destOrd="0" presId="urn:microsoft.com/office/officeart/2005/8/layout/vList4"/>
    <dgm:cxn modelId="{02DEC1D5-5BA3-43F0-86C3-F51861373850}" type="presParOf" srcId="{B7DBFE3D-0A3A-4BE7-9352-77BE2D71844B}" destId="{4FBC52E4-8ED9-4819-89BC-E2E788C68176}" srcOrd="1" destOrd="0" presId="urn:microsoft.com/office/officeart/2005/8/layout/vList4"/>
    <dgm:cxn modelId="{3685F6C6-9353-4E8F-87B3-38CCDF32792C}" type="presParOf" srcId="{B7DBFE3D-0A3A-4BE7-9352-77BE2D71844B}" destId="{0A642BEA-A764-44F7-83D1-68D1D653D432}" srcOrd="2" destOrd="0" presId="urn:microsoft.com/office/officeart/2005/8/layout/vList4"/>
    <dgm:cxn modelId="{4976523C-9A0B-4B99-97AD-E5BB2551EEF9}" type="presParOf" srcId="{0A642BEA-A764-44F7-83D1-68D1D653D432}" destId="{7FF27E3E-1A58-4BEA-A00F-39C3EA2CBE20}" srcOrd="0" destOrd="0" presId="urn:microsoft.com/office/officeart/2005/8/layout/vList4"/>
    <dgm:cxn modelId="{92B23B80-570D-4EC2-BC7D-4C9B0FF9EB6A}" type="presParOf" srcId="{0A642BEA-A764-44F7-83D1-68D1D653D432}" destId="{C2017EE6-8C9B-451B-A3E9-5F015620AA3C}" srcOrd="1" destOrd="0" presId="urn:microsoft.com/office/officeart/2005/8/layout/vList4"/>
    <dgm:cxn modelId="{F8119870-F2EC-4347-A360-8562123973A6}" type="presParOf" srcId="{0A642BEA-A764-44F7-83D1-68D1D653D432}" destId="{B661B680-0DD3-4B17-8D6A-BF9BE2DD2DFA}" srcOrd="2" destOrd="0" presId="urn:microsoft.com/office/officeart/2005/8/layout/vList4"/>
    <dgm:cxn modelId="{6E7CE242-A702-4E0E-8115-0CCE39E7B74F}" type="presParOf" srcId="{B7DBFE3D-0A3A-4BE7-9352-77BE2D71844B}" destId="{75E45046-9B33-406C-BE1F-DAB56B9A45BB}" srcOrd="3" destOrd="0" presId="urn:microsoft.com/office/officeart/2005/8/layout/vList4"/>
    <dgm:cxn modelId="{E7B64E4E-4B36-4383-BC4F-B29646642D91}" type="presParOf" srcId="{B7DBFE3D-0A3A-4BE7-9352-77BE2D71844B}" destId="{AD4E30A7-3637-4A1C-A170-22C03F694DC2}" srcOrd="4" destOrd="0" presId="urn:microsoft.com/office/officeart/2005/8/layout/vList4"/>
    <dgm:cxn modelId="{79F47350-3F47-4937-B9F4-0D23BA7E23D4}" type="presParOf" srcId="{AD4E30A7-3637-4A1C-A170-22C03F694DC2}" destId="{2BBABFE7-5EFF-48C9-B93B-298653B8B57E}" srcOrd="0" destOrd="0" presId="urn:microsoft.com/office/officeart/2005/8/layout/vList4"/>
    <dgm:cxn modelId="{1F4A5184-9062-46D9-A9ED-199A2378B269}" type="presParOf" srcId="{AD4E30A7-3637-4A1C-A170-22C03F694DC2}" destId="{96BA351C-26D1-43F4-802F-A9B8E8086604}" srcOrd="1" destOrd="0" presId="urn:microsoft.com/office/officeart/2005/8/layout/vList4"/>
    <dgm:cxn modelId="{F826BA1E-19B7-41A8-BA66-43B64C101283}" type="presParOf" srcId="{AD4E30A7-3637-4A1C-A170-22C03F694DC2}" destId="{0C526C34-8321-4036-ACAC-364DE2CCF685}" srcOrd="2" destOrd="0" presId="urn:microsoft.com/office/officeart/2005/8/layout/vList4"/>
    <dgm:cxn modelId="{A8B224AB-BA4F-41FB-B065-B105D3C1C5CE}" type="presParOf" srcId="{B7DBFE3D-0A3A-4BE7-9352-77BE2D71844B}" destId="{D7DF64E3-0F48-4CEF-9F3D-29DD43B5F422}" srcOrd="5" destOrd="0" presId="urn:microsoft.com/office/officeart/2005/8/layout/vList4"/>
    <dgm:cxn modelId="{73350085-F41A-4F38-9887-8A2D6D1EB672}" type="presParOf" srcId="{B7DBFE3D-0A3A-4BE7-9352-77BE2D71844B}" destId="{D939F0AE-5112-4E80-8057-2164A5C628AB}" srcOrd="6" destOrd="0" presId="urn:microsoft.com/office/officeart/2005/8/layout/vList4"/>
    <dgm:cxn modelId="{815C3F39-18F8-4E92-84AE-92F797B1C89C}" type="presParOf" srcId="{D939F0AE-5112-4E80-8057-2164A5C628AB}" destId="{88D61B1F-2FC4-4C58-8E6C-7CA7B020367A}" srcOrd="0" destOrd="0" presId="urn:microsoft.com/office/officeart/2005/8/layout/vList4"/>
    <dgm:cxn modelId="{B0FEA556-5297-4612-BBCE-3BBFC6F88220}" type="presParOf" srcId="{D939F0AE-5112-4E80-8057-2164A5C628AB}" destId="{E7A50A11-929A-4D62-994B-3AD08DC4798E}" srcOrd="1" destOrd="0" presId="urn:microsoft.com/office/officeart/2005/8/layout/vList4"/>
    <dgm:cxn modelId="{8843A3B3-91DF-469B-911E-5F9C768FB3C5}" type="presParOf" srcId="{D939F0AE-5112-4E80-8057-2164A5C628AB}" destId="{49318331-9C83-4217-A1E3-F125485C922D}" srcOrd="2" destOrd="0" presId="urn:microsoft.com/office/officeart/2005/8/layout/vList4"/>
    <dgm:cxn modelId="{E84D7DD8-1C01-4611-B9ED-CF17E591CBE6}" type="presParOf" srcId="{B7DBFE3D-0A3A-4BE7-9352-77BE2D71844B}" destId="{7B8908A4-0187-4748-9110-A6F760F7058B}" srcOrd="7" destOrd="0" presId="urn:microsoft.com/office/officeart/2005/8/layout/vList4"/>
    <dgm:cxn modelId="{7E4AF41E-B6BB-4548-B107-42D184CF06EF}" type="presParOf" srcId="{B7DBFE3D-0A3A-4BE7-9352-77BE2D71844B}" destId="{45DA4EC5-45B9-4F7D-A788-408F52429D07}" srcOrd="8" destOrd="0" presId="urn:microsoft.com/office/officeart/2005/8/layout/vList4"/>
    <dgm:cxn modelId="{C26C6551-FCB3-4B58-A90E-B44B98E792BF}" type="presParOf" srcId="{45DA4EC5-45B9-4F7D-A788-408F52429D07}" destId="{E7F656E5-617C-426A-A956-CA35C9A7FD86}" srcOrd="0" destOrd="0" presId="urn:microsoft.com/office/officeart/2005/8/layout/vList4"/>
    <dgm:cxn modelId="{7FCBAA97-1F6B-4EC7-8282-C5D8EE777F8B}" type="presParOf" srcId="{45DA4EC5-45B9-4F7D-A788-408F52429D07}" destId="{27E47A34-FC96-4AFE-890D-4464EE265C87}" srcOrd="1" destOrd="0" presId="urn:microsoft.com/office/officeart/2005/8/layout/vList4"/>
    <dgm:cxn modelId="{311C2B5C-D40C-49CD-98DD-A3D61E558458}" type="presParOf" srcId="{45DA4EC5-45B9-4F7D-A788-408F52429D07}" destId="{FF88106C-C714-4DB9-9702-DCE74E248F3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60C225-F056-4196-9307-1DBA676BD991}" type="doc">
      <dgm:prSet loTypeId="urn:microsoft.com/office/officeart/2005/8/layout/hierarchy4" loCatId="relationship" qsTypeId="urn:microsoft.com/office/officeart/2005/8/quickstyle/simple3" qsCatId="simple" csTypeId="urn:microsoft.com/office/officeart/2005/8/colors/colorful2" csCatId="colorful" phldr="1"/>
      <dgm:spPr/>
      <dgm:t>
        <a:bodyPr/>
        <a:lstStyle/>
        <a:p>
          <a:endParaRPr lang="en-US"/>
        </a:p>
      </dgm:t>
    </dgm:pt>
    <dgm:pt modelId="{40261FC2-7573-4B1B-8C62-004D5D5E5F59}">
      <dgm:prSet phldrT="[Text]" custT="1"/>
      <dgm:spPr/>
      <dgm:t>
        <a:bodyPr/>
        <a:lstStyle/>
        <a:p>
          <a:r>
            <a:rPr lang="en-US" sz="2400" dirty="0">
              <a:latin typeface="Arial" panose="020B0604020202020204" pitchFamily="34" charset="0"/>
              <a:cs typeface="Arial" panose="020B0604020202020204" pitchFamily="34" charset="0"/>
            </a:rPr>
            <a:t>CRIHB is the sole contractor for submitting TMAA Medi-Cal FFS claims with the state of CA.</a:t>
          </a:r>
        </a:p>
      </dgm:t>
    </dgm:pt>
    <dgm:pt modelId="{E9B62DC9-7167-495E-9E57-EA1B66F8E811}" type="parTrans" cxnId="{BC9B07CC-6298-48E8-B091-8A71BEC6933C}">
      <dgm:prSet/>
      <dgm:spPr/>
      <dgm:t>
        <a:bodyPr/>
        <a:lstStyle/>
        <a:p>
          <a:endParaRPr lang="en-US"/>
        </a:p>
      </dgm:t>
    </dgm:pt>
    <dgm:pt modelId="{0FA379F5-422C-4966-B860-1664306C9840}" type="sibTrans" cxnId="{BC9B07CC-6298-48E8-B091-8A71BEC6933C}">
      <dgm:prSet/>
      <dgm:spPr/>
      <dgm:t>
        <a:bodyPr/>
        <a:lstStyle/>
        <a:p>
          <a:endParaRPr lang="en-US"/>
        </a:p>
      </dgm:t>
    </dgm:pt>
    <dgm:pt modelId="{6420A4CB-6C99-4F36-B5A8-251C489325C3}">
      <dgm:prSet custT="1"/>
      <dgm:spPr/>
      <dgm:t>
        <a:bodyPr/>
        <a:lstStyle/>
        <a:p>
          <a:r>
            <a:rPr lang="en-US" sz="1600" dirty="0">
              <a:latin typeface="Arial" panose="020B0604020202020204" pitchFamily="34" charset="0"/>
              <a:cs typeface="Arial" panose="020B0604020202020204" pitchFamily="34" charset="0"/>
            </a:rPr>
            <a:t>Maintains TMAA records for auditing purposes.</a:t>
          </a:r>
        </a:p>
      </dgm:t>
    </dgm:pt>
    <dgm:pt modelId="{2C48EF3B-D16D-4916-8EF9-5243DEA9BB0E}" type="parTrans" cxnId="{23552CA9-2D49-4317-B7A5-C84EF8DD09C0}">
      <dgm:prSet/>
      <dgm:spPr/>
      <dgm:t>
        <a:bodyPr/>
        <a:lstStyle/>
        <a:p>
          <a:endParaRPr lang="en-US"/>
        </a:p>
      </dgm:t>
    </dgm:pt>
    <dgm:pt modelId="{B5F4C2D4-71A7-44C4-AE6C-AA9451EE6DF6}" type="sibTrans" cxnId="{23552CA9-2D49-4317-B7A5-C84EF8DD09C0}">
      <dgm:prSet/>
      <dgm:spPr/>
      <dgm:t>
        <a:bodyPr/>
        <a:lstStyle/>
        <a:p>
          <a:endParaRPr lang="en-US"/>
        </a:p>
      </dgm:t>
    </dgm:pt>
    <dgm:pt modelId="{084B8665-405A-4D66-ACFD-12BF7B641B5F}">
      <dgm:prSet custT="1"/>
      <dgm:spPr/>
      <dgm:t>
        <a:bodyPr/>
        <a:lstStyle/>
        <a:p>
          <a:r>
            <a:rPr lang="en-US" sz="1600" dirty="0">
              <a:latin typeface="Arial" panose="020B0604020202020204" pitchFamily="34" charset="0"/>
              <a:cs typeface="Arial" panose="020B0604020202020204" pitchFamily="34" charset="0"/>
            </a:rPr>
            <a:t>Disburses TMAA reimbursement funds quarterly to THPs, Tribes, and Tribal Organizations.</a:t>
          </a:r>
        </a:p>
      </dgm:t>
    </dgm:pt>
    <dgm:pt modelId="{8E7EF01D-8F34-45B5-B1D1-71C0C18AD87D}" type="parTrans" cxnId="{FDB98BEB-DF96-4847-900C-74793EEC2BD7}">
      <dgm:prSet/>
      <dgm:spPr/>
      <dgm:t>
        <a:bodyPr/>
        <a:lstStyle/>
        <a:p>
          <a:endParaRPr lang="en-US"/>
        </a:p>
      </dgm:t>
    </dgm:pt>
    <dgm:pt modelId="{7D98EEF5-6184-463C-A31C-5A2478D05651}" type="sibTrans" cxnId="{FDB98BEB-DF96-4847-900C-74793EEC2BD7}">
      <dgm:prSet/>
      <dgm:spPr/>
      <dgm:t>
        <a:bodyPr/>
        <a:lstStyle/>
        <a:p>
          <a:endParaRPr lang="en-US"/>
        </a:p>
      </dgm:t>
    </dgm:pt>
    <dgm:pt modelId="{1EFFCFAF-E7F9-4019-A697-71B49A89B6F8}">
      <dgm:prSet custT="1"/>
      <dgm:spPr/>
      <dgm:t>
        <a:bodyPr/>
        <a:lstStyle/>
        <a:p>
          <a:r>
            <a:rPr lang="en-US" sz="1600" dirty="0">
              <a:latin typeface="Arial" panose="020B0604020202020204" pitchFamily="34" charset="0"/>
              <a:cs typeface="Arial" panose="020B0604020202020204" pitchFamily="34" charset="0"/>
            </a:rPr>
            <a:t>Acts as an intermediary between participating Tribal programs and the state. </a:t>
          </a:r>
        </a:p>
      </dgm:t>
    </dgm:pt>
    <dgm:pt modelId="{6B04A662-8992-4C84-B4A0-C6971F07B510}" type="parTrans" cxnId="{0CF89639-665A-43F2-B1FF-50254F814835}">
      <dgm:prSet/>
      <dgm:spPr/>
      <dgm:t>
        <a:bodyPr/>
        <a:lstStyle/>
        <a:p>
          <a:endParaRPr lang="en-US"/>
        </a:p>
      </dgm:t>
    </dgm:pt>
    <dgm:pt modelId="{E2629FAA-F9F9-4369-AB11-1806A9939C6B}" type="sibTrans" cxnId="{0CF89639-665A-43F2-B1FF-50254F814835}">
      <dgm:prSet/>
      <dgm:spPr/>
      <dgm:t>
        <a:bodyPr/>
        <a:lstStyle/>
        <a:p>
          <a:endParaRPr lang="en-US"/>
        </a:p>
      </dgm:t>
    </dgm:pt>
    <dgm:pt modelId="{4DFF647F-F0E5-475F-91D4-251E9D8C9830}">
      <dgm:prSet custT="1"/>
      <dgm:spPr/>
      <dgm:t>
        <a:bodyPr/>
        <a:lstStyle/>
        <a:p>
          <a:r>
            <a:rPr lang="en-US" sz="1600" dirty="0">
              <a:latin typeface="Arial" panose="020B0604020202020204" pitchFamily="34" charset="0"/>
              <a:cs typeface="Arial" panose="020B0604020202020204" pitchFamily="34" charset="0"/>
            </a:rPr>
            <a:t>Gathers and processes TMAA claims on behalf of participating programs.  Includes review of all travel logs, receipts, and timesheets.  Prepares TMAA claims to be submitted to state of CA.</a:t>
          </a:r>
        </a:p>
      </dgm:t>
    </dgm:pt>
    <dgm:pt modelId="{66F5E3F1-497D-4990-A939-991EEA16986D}" type="parTrans" cxnId="{4951277D-9A58-4742-9DB8-8DCA85CB3175}">
      <dgm:prSet/>
      <dgm:spPr/>
      <dgm:t>
        <a:bodyPr/>
        <a:lstStyle/>
        <a:p>
          <a:endParaRPr lang="en-US"/>
        </a:p>
      </dgm:t>
    </dgm:pt>
    <dgm:pt modelId="{8025CF05-4D33-4035-BD08-FCB11BC8EE19}" type="sibTrans" cxnId="{4951277D-9A58-4742-9DB8-8DCA85CB3175}">
      <dgm:prSet/>
      <dgm:spPr/>
      <dgm:t>
        <a:bodyPr/>
        <a:lstStyle/>
        <a:p>
          <a:endParaRPr lang="en-US"/>
        </a:p>
      </dgm:t>
    </dgm:pt>
    <dgm:pt modelId="{67B1C140-0D61-41D3-9D05-DFA1C20BCBEC}" type="pres">
      <dgm:prSet presAssocID="{4F60C225-F056-4196-9307-1DBA676BD991}" presName="Name0" presStyleCnt="0">
        <dgm:presLayoutVars>
          <dgm:chPref val="1"/>
          <dgm:dir/>
          <dgm:animOne val="branch"/>
          <dgm:animLvl val="lvl"/>
          <dgm:resizeHandles/>
        </dgm:presLayoutVars>
      </dgm:prSet>
      <dgm:spPr/>
    </dgm:pt>
    <dgm:pt modelId="{D6F64C0D-F5C6-4768-97D3-F482A48B1E64}" type="pres">
      <dgm:prSet presAssocID="{40261FC2-7573-4B1B-8C62-004D5D5E5F59}" presName="vertOne" presStyleCnt="0"/>
      <dgm:spPr/>
    </dgm:pt>
    <dgm:pt modelId="{398A4672-87C6-4F26-A6DC-52062FAAF6E3}" type="pres">
      <dgm:prSet presAssocID="{40261FC2-7573-4B1B-8C62-004D5D5E5F59}" presName="txOne" presStyleLbl="node0" presStyleIdx="0" presStyleCnt="1" custScaleY="27121" custLinFactNeighborX="-136" custLinFactNeighborY="15474">
        <dgm:presLayoutVars>
          <dgm:chPref val="3"/>
        </dgm:presLayoutVars>
      </dgm:prSet>
      <dgm:spPr/>
    </dgm:pt>
    <dgm:pt modelId="{31C3CE2D-BA92-4EBC-8110-9A369D2C3D4D}" type="pres">
      <dgm:prSet presAssocID="{40261FC2-7573-4B1B-8C62-004D5D5E5F59}" presName="parTransOne" presStyleCnt="0"/>
      <dgm:spPr/>
    </dgm:pt>
    <dgm:pt modelId="{BBED4EAB-C56E-41AC-BAE9-BFAFE7DD40C2}" type="pres">
      <dgm:prSet presAssocID="{40261FC2-7573-4B1B-8C62-004D5D5E5F59}" presName="horzOne" presStyleCnt="0"/>
      <dgm:spPr/>
    </dgm:pt>
    <dgm:pt modelId="{22DEEAD2-5879-4E4C-B8C5-806D980032DB}" type="pres">
      <dgm:prSet presAssocID="{1EFFCFAF-E7F9-4019-A697-71B49A89B6F8}" presName="vertTwo" presStyleCnt="0"/>
      <dgm:spPr/>
    </dgm:pt>
    <dgm:pt modelId="{72C44235-DEA4-4E98-91AF-7EB3AAB91F07}" type="pres">
      <dgm:prSet presAssocID="{1EFFCFAF-E7F9-4019-A697-71B49A89B6F8}" presName="txTwo" presStyleLbl="node2" presStyleIdx="0" presStyleCnt="4">
        <dgm:presLayoutVars>
          <dgm:chPref val="3"/>
        </dgm:presLayoutVars>
      </dgm:prSet>
      <dgm:spPr/>
    </dgm:pt>
    <dgm:pt modelId="{8E01DF64-8117-4233-849D-D9F027989BFD}" type="pres">
      <dgm:prSet presAssocID="{1EFFCFAF-E7F9-4019-A697-71B49A89B6F8}" presName="horzTwo" presStyleCnt="0"/>
      <dgm:spPr/>
    </dgm:pt>
    <dgm:pt modelId="{7CDCFA48-095B-4202-BAF1-B5C3E4116A48}" type="pres">
      <dgm:prSet presAssocID="{E2629FAA-F9F9-4369-AB11-1806A9939C6B}" presName="sibSpaceTwo" presStyleCnt="0"/>
      <dgm:spPr/>
    </dgm:pt>
    <dgm:pt modelId="{1A988B62-238B-4417-A3EE-6602934882CA}" type="pres">
      <dgm:prSet presAssocID="{4DFF647F-F0E5-475F-91D4-251E9D8C9830}" presName="vertTwo" presStyleCnt="0"/>
      <dgm:spPr/>
    </dgm:pt>
    <dgm:pt modelId="{99E5808E-2BCE-4D9C-8FC2-D3B59C09393E}" type="pres">
      <dgm:prSet presAssocID="{4DFF647F-F0E5-475F-91D4-251E9D8C9830}" presName="txTwo" presStyleLbl="node2" presStyleIdx="1" presStyleCnt="4">
        <dgm:presLayoutVars>
          <dgm:chPref val="3"/>
        </dgm:presLayoutVars>
      </dgm:prSet>
      <dgm:spPr/>
    </dgm:pt>
    <dgm:pt modelId="{4558BC76-0892-4032-B153-03CB7F870F59}" type="pres">
      <dgm:prSet presAssocID="{4DFF647F-F0E5-475F-91D4-251E9D8C9830}" presName="horzTwo" presStyleCnt="0"/>
      <dgm:spPr/>
    </dgm:pt>
    <dgm:pt modelId="{FDD62D04-459C-4C61-ACB2-3529049C0FBA}" type="pres">
      <dgm:prSet presAssocID="{8025CF05-4D33-4035-BD08-FCB11BC8EE19}" presName="sibSpaceTwo" presStyleCnt="0"/>
      <dgm:spPr/>
    </dgm:pt>
    <dgm:pt modelId="{DCBE1767-1941-4CD8-81E1-2346A06F5F97}" type="pres">
      <dgm:prSet presAssocID="{6420A4CB-6C99-4F36-B5A8-251C489325C3}" presName="vertTwo" presStyleCnt="0"/>
      <dgm:spPr/>
    </dgm:pt>
    <dgm:pt modelId="{E2ADF0D9-15FE-46FB-A14A-263D1EC51C36}" type="pres">
      <dgm:prSet presAssocID="{6420A4CB-6C99-4F36-B5A8-251C489325C3}" presName="txTwo" presStyleLbl="node2" presStyleIdx="2" presStyleCnt="4">
        <dgm:presLayoutVars>
          <dgm:chPref val="3"/>
        </dgm:presLayoutVars>
      </dgm:prSet>
      <dgm:spPr/>
    </dgm:pt>
    <dgm:pt modelId="{8754C8A1-ADE3-45BA-A027-F5A679117CF9}" type="pres">
      <dgm:prSet presAssocID="{6420A4CB-6C99-4F36-B5A8-251C489325C3}" presName="horzTwo" presStyleCnt="0"/>
      <dgm:spPr/>
    </dgm:pt>
    <dgm:pt modelId="{4AA481A3-440F-4201-B156-DCBB0059C996}" type="pres">
      <dgm:prSet presAssocID="{B5F4C2D4-71A7-44C4-AE6C-AA9451EE6DF6}" presName="sibSpaceTwo" presStyleCnt="0"/>
      <dgm:spPr/>
    </dgm:pt>
    <dgm:pt modelId="{94E08F63-972B-4CDD-AA7B-40E2AC70C5FD}" type="pres">
      <dgm:prSet presAssocID="{084B8665-405A-4D66-ACFD-12BF7B641B5F}" presName="vertTwo" presStyleCnt="0"/>
      <dgm:spPr/>
    </dgm:pt>
    <dgm:pt modelId="{537D9957-C36B-4D39-A081-187D9D7D6122}" type="pres">
      <dgm:prSet presAssocID="{084B8665-405A-4D66-ACFD-12BF7B641B5F}" presName="txTwo" presStyleLbl="node2" presStyleIdx="3" presStyleCnt="4">
        <dgm:presLayoutVars>
          <dgm:chPref val="3"/>
        </dgm:presLayoutVars>
      </dgm:prSet>
      <dgm:spPr/>
    </dgm:pt>
    <dgm:pt modelId="{B2A4E203-B26A-46DF-9BEA-2374AFD03649}" type="pres">
      <dgm:prSet presAssocID="{084B8665-405A-4D66-ACFD-12BF7B641B5F}" presName="horzTwo" presStyleCnt="0"/>
      <dgm:spPr/>
    </dgm:pt>
  </dgm:ptLst>
  <dgm:cxnLst>
    <dgm:cxn modelId="{6FB3E31F-0A49-4B7D-A52D-069813A36DFE}" type="presOf" srcId="{4DFF647F-F0E5-475F-91D4-251E9D8C9830}" destId="{99E5808E-2BCE-4D9C-8FC2-D3B59C09393E}" srcOrd="0" destOrd="0" presId="urn:microsoft.com/office/officeart/2005/8/layout/hierarchy4"/>
    <dgm:cxn modelId="{0CF89639-665A-43F2-B1FF-50254F814835}" srcId="{40261FC2-7573-4B1B-8C62-004D5D5E5F59}" destId="{1EFFCFAF-E7F9-4019-A697-71B49A89B6F8}" srcOrd="0" destOrd="0" parTransId="{6B04A662-8992-4C84-B4A0-C6971F07B510}" sibTransId="{E2629FAA-F9F9-4369-AB11-1806A9939C6B}"/>
    <dgm:cxn modelId="{4951277D-9A58-4742-9DB8-8DCA85CB3175}" srcId="{40261FC2-7573-4B1B-8C62-004D5D5E5F59}" destId="{4DFF647F-F0E5-475F-91D4-251E9D8C9830}" srcOrd="1" destOrd="0" parTransId="{66F5E3F1-497D-4990-A939-991EEA16986D}" sibTransId="{8025CF05-4D33-4035-BD08-FCB11BC8EE19}"/>
    <dgm:cxn modelId="{23552CA9-2D49-4317-B7A5-C84EF8DD09C0}" srcId="{40261FC2-7573-4B1B-8C62-004D5D5E5F59}" destId="{6420A4CB-6C99-4F36-B5A8-251C489325C3}" srcOrd="2" destOrd="0" parTransId="{2C48EF3B-D16D-4916-8EF9-5243DEA9BB0E}" sibTransId="{B5F4C2D4-71A7-44C4-AE6C-AA9451EE6DF6}"/>
    <dgm:cxn modelId="{BC9B07CC-6298-48E8-B091-8A71BEC6933C}" srcId="{4F60C225-F056-4196-9307-1DBA676BD991}" destId="{40261FC2-7573-4B1B-8C62-004D5D5E5F59}" srcOrd="0" destOrd="0" parTransId="{E9B62DC9-7167-495E-9E57-EA1B66F8E811}" sibTransId="{0FA379F5-422C-4966-B860-1664306C9840}"/>
    <dgm:cxn modelId="{DEFDBAD2-2FE1-412F-A005-D50CD12AA808}" type="presOf" srcId="{6420A4CB-6C99-4F36-B5A8-251C489325C3}" destId="{E2ADF0D9-15FE-46FB-A14A-263D1EC51C36}" srcOrd="0" destOrd="0" presId="urn:microsoft.com/office/officeart/2005/8/layout/hierarchy4"/>
    <dgm:cxn modelId="{052191D7-0FC0-4F3B-A398-CD634DC06D9B}" type="presOf" srcId="{40261FC2-7573-4B1B-8C62-004D5D5E5F59}" destId="{398A4672-87C6-4F26-A6DC-52062FAAF6E3}" srcOrd="0" destOrd="0" presId="urn:microsoft.com/office/officeart/2005/8/layout/hierarchy4"/>
    <dgm:cxn modelId="{D7CB9DDE-E82F-4327-A487-D734684397AC}" type="presOf" srcId="{4F60C225-F056-4196-9307-1DBA676BD991}" destId="{67B1C140-0D61-41D3-9D05-DFA1C20BCBEC}" srcOrd="0" destOrd="0" presId="urn:microsoft.com/office/officeart/2005/8/layout/hierarchy4"/>
    <dgm:cxn modelId="{541B69E2-139B-425A-B409-12A2569B1521}" type="presOf" srcId="{1EFFCFAF-E7F9-4019-A697-71B49A89B6F8}" destId="{72C44235-DEA4-4E98-91AF-7EB3AAB91F07}" srcOrd="0" destOrd="0" presId="urn:microsoft.com/office/officeart/2005/8/layout/hierarchy4"/>
    <dgm:cxn modelId="{FDB98BEB-DF96-4847-900C-74793EEC2BD7}" srcId="{40261FC2-7573-4B1B-8C62-004D5D5E5F59}" destId="{084B8665-405A-4D66-ACFD-12BF7B641B5F}" srcOrd="3" destOrd="0" parTransId="{8E7EF01D-8F34-45B5-B1D1-71C0C18AD87D}" sibTransId="{7D98EEF5-6184-463C-A31C-5A2478D05651}"/>
    <dgm:cxn modelId="{7DD828F2-9AEB-4F75-AB5F-E012D0F79FB0}" type="presOf" srcId="{084B8665-405A-4D66-ACFD-12BF7B641B5F}" destId="{537D9957-C36B-4D39-A081-187D9D7D6122}" srcOrd="0" destOrd="0" presId="urn:microsoft.com/office/officeart/2005/8/layout/hierarchy4"/>
    <dgm:cxn modelId="{EE956EA9-3AD3-4D16-A99D-B4D4C29154B0}" type="presParOf" srcId="{67B1C140-0D61-41D3-9D05-DFA1C20BCBEC}" destId="{D6F64C0D-F5C6-4768-97D3-F482A48B1E64}" srcOrd="0" destOrd="0" presId="urn:microsoft.com/office/officeart/2005/8/layout/hierarchy4"/>
    <dgm:cxn modelId="{A39B259C-BE13-47A9-849F-B365DB3F842B}" type="presParOf" srcId="{D6F64C0D-F5C6-4768-97D3-F482A48B1E64}" destId="{398A4672-87C6-4F26-A6DC-52062FAAF6E3}" srcOrd="0" destOrd="0" presId="urn:microsoft.com/office/officeart/2005/8/layout/hierarchy4"/>
    <dgm:cxn modelId="{0B3EB7F5-7E84-46C2-BCDA-6B863BF2A2CC}" type="presParOf" srcId="{D6F64C0D-F5C6-4768-97D3-F482A48B1E64}" destId="{31C3CE2D-BA92-4EBC-8110-9A369D2C3D4D}" srcOrd="1" destOrd="0" presId="urn:microsoft.com/office/officeart/2005/8/layout/hierarchy4"/>
    <dgm:cxn modelId="{05CC9CA8-38DB-473B-B4A8-FBB033C0B3BC}" type="presParOf" srcId="{D6F64C0D-F5C6-4768-97D3-F482A48B1E64}" destId="{BBED4EAB-C56E-41AC-BAE9-BFAFE7DD40C2}" srcOrd="2" destOrd="0" presId="urn:microsoft.com/office/officeart/2005/8/layout/hierarchy4"/>
    <dgm:cxn modelId="{0D5F4851-E442-42B6-89A5-F5061D4A671A}" type="presParOf" srcId="{BBED4EAB-C56E-41AC-BAE9-BFAFE7DD40C2}" destId="{22DEEAD2-5879-4E4C-B8C5-806D980032DB}" srcOrd="0" destOrd="0" presId="urn:microsoft.com/office/officeart/2005/8/layout/hierarchy4"/>
    <dgm:cxn modelId="{85506B62-85E2-45FD-A1EB-D81A279D9FF6}" type="presParOf" srcId="{22DEEAD2-5879-4E4C-B8C5-806D980032DB}" destId="{72C44235-DEA4-4E98-91AF-7EB3AAB91F07}" srcOrd="0" destOrd="0" presId="urn:microsoft.com/office/officeart/2005/8/layout/hierarchy4"/>
    <dgm:cxn modelId="{F56B3C0D-9F10-4202-81F7-BE046600280F}" type="presParOf" srcId="{22DEEAD2-5879-4E4C-B8C5-806D980032DB}" destId="{8E01DF64-8117-4233-849D-D9F027989BFD}" srcOrd="1" destOrd="0" presId="urn:microsoft.com/office/officeart/2005/8/layout/hierarchy4"/>
    <dgm:cxn modelId="{509106B9-9071-46C9-AC08-EADBD3B3D235}" type="presParOf" srcId="{BBED4EAB-C56E-41AC-BAE9-BFAFE7DD40C2}" destId="{7CDCFA48-095B-4202-BAF1-B5C3E4116A48}" srcOrd="1" destOrd="0" presId="urn:microsoft.com/office/officeart/2005/8/layout/hierarchy4"/>
    <dgm:cxn modelId="{9E861FC2-3075-4C94-833D-22D0CA04EA9E}" type="presParOf" srcId="{BBED4EAB-C56E-41AC-BAE9-BFAFE7DD40C2}" destId="{1A988B62-238B-4417-A3EE-6602934882CA}" srcOrd="2" destOrd="0" presId="urn:microsoft.com/office/officeart/2005/8/layout/hierarchy4"/>
    <dgm:cxn modelId="{C90AAA5B-CC68-4956-9B56-18635807BEBA}" type="presParOf" srcId="{1A988B62-238B-4417-A3EE-6602934882CA}" destId="{99E5808E-2BCE-4D9C-8FC2-D3B59C09393E}" srcOrd="0" destOrd="0" presId="urn:microsoft.com/office/officeart/2005/8/layout/hierarchy4"/>
    <dgm:cxn modelId="{603C6BBE-ADDD-4058-BA8A-80CE90C9A498}" type="presParOf" srcId="{1A988B62-238B-4417-A3EE-6602934882CA}" destId="{4558BC76-0892-4032-B153-03CB7F870F59}" srcOrd="1" destOrd="0" presId="urn:microsoft.com/office/officeart/2005/8/layout/hierarchy4"/>
    <dgm:cxn modelId="{70DA6EB4-B66A-46CC-97E2-C548E2F4B895}" type="presParOf" srcId="{BBED4EAB-C56E-41AC-BAE9-BFAFE7DD40C2}" destId="{FDD62D04-459C-4C61-ACB2-3529049C0FBA}" srcOrd="3" destOrd="0" presId="urn:microsoft.com/office/officeart/2005/8/layout/hierarchy4"/>
    <dgm:cxn modelId="{398B49E0-0711-4286-B38F-A68C147E5C57}" type="presParOf" srcId="{BBED4EAB-C56E-41AC-BAE9-BFAFE7DD40C2}" destId="{DCBE1767-1941-4CD8-81E1-2346A06F5F97}" srcOrd="4" destOrd="0" presId="urn:microsoft.com/office/officeart/2005/8/layout/hierarchy4"/>
    <dgm:cxn modelId="{8F6CFE7A-C2B9-49BD-BD4B-A241F9332220}" type="presParOf" srcId="{DCBE1767-1941-4CD8-81E1-2346A06F5F97}" destId="{E2ADF0D9-15FE-46FB-A14A-263D1EC51C36}" srcOrd="0" destOrd="0" presId="urn:microsoft.com/office/officeart/2005/8/layout/hierarchy4"/>
    <dgm:cxn modelId="{31C41E40-BC4E-4059-AE50-EA64F7C5BF70}" type="presParOf" srcId="{DCBE1767-1941-4CD8-81E1-2346A06F5F97}" destId="{8754C8A1-ADE3-45BA-A027-F5A679117CF9}" srcOrd="1" destOrd="0" presId="urn:microsoft.com/office/officeart/2005/8/layout/hierarchy4"/>
    <dgm:cxn modelId="{A1AD1BC8-1D32-4D02-91DF-727101CFB1F0}" type="presParOf" srcId="{BBED4EAB-C56E-41AC-BAE9-BFAFE7DD40C2}" destId="{4AA481A3-440F-4201-B156-DCBB0059C996}" srcOrd="5" destOrd="0" presId="urn:microsoft.com/office/officeart/2005/8/layout/hierarchy4"/>
    <dgm:cxn modelId="{C2EF26A9-C3F2-44B0-B3EE-0680F8766348}" type="presParOf" srcId="{BBED4EAB-C56E-41AC-BAE9-BFAFE7DD40C2}" destId="{94E08F63-972B-4CDD-AA7B-40E2AC70C5FD}" srcOrd="6" destOrd="0" presId="urn:microsoft.com/office/officeart/2005/8/layout/hierarchy4"/>
    <dgm:cxn modelId="{BED9C75B-B4BD-47E9-B02A-C540F6AE0C99}" type="presParOf" srcId="{94E08F63-972B-4CDD-AA7B-40E2AC70C5FD}" destId="{537D9957-C36B-4D39-A081-187D9D7D6122}" srcOrd="0" destOrd="0" presId="urn:microsoft.com/office/officeart/2005/8/layout/hierarchy4"/>
    <dgm:cxn modelId="{7FA9229C-CF8F-4271-A42E-BC2DF35CF1C8}" type="presParOf" srcId="{94E08F63-972B-4CDD-AA7B-40E2AC70C5FD}" destId="{B2A4E203-B26A-46DF-9BEA-2374AFD03649}"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371820-5FF7-4D11-829C-5BD34AFCD2B1}"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en-US"/>
        </a:p>
      </dgm:t>
    </dgm:pt>
    <dgm:pt modelId="{3EF22F99-9908-4271-BBA0-F60FF4DE17AB}">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rgbClr val="00B050"/>
        </a:solidFill>
      </dgm:spPr>
      <dgm:t>
        <a:bodyPr/>
        <a:lstStyle/>
        <a:p>
          <a:r>
            <a:rPr lang="en-US" sz="1400" dirty="0">
              <a:latin typeface="Arial" panose="020B0604020202020204" pitchFamily="34" charset="0"/>
              <a:cs typeface="Arial" panose="020B0604020202020204" pitchFamily="34" charset="0"/>
            </a:rPr>
            <a:t>TMAA</a:t>
          </a:r>
        </a:p>
      </dgm:t>
    </dgm:pt>
    <dgm:pt modelId="{694EA479-F839-4C22-9A61-55B96C82359D}" type="parTrans" cxnId="{7C14BF12-D9D2-4909-883A-87D196AAC02C}">
      <dgm:prSet/>
      <dgm:spPr/>
      <dgm:t>
        <a:bodyPr/>
        <a:lstStyle/>
        <a:p>
          <a:endParaRPr lang="en-US" sz="2000"/>
        </a:p>
      </dgm:t>
    </dgm:pt>
    <dgm:pt modelId="{40DEF53F-CCD2-4B00-9EDC-5A4AD2D43891}" type="sibTrans" cxnId="{7C14BF12-D9D2-4909-883A-87D196AAC02C}">
      <dgm:prSet/>
      <dgm:spPr/>
      <dgm:t>
        <a:bodyPr/>
        <a:lstStyle/>
        <a:p>
          <a:endParaRPr lang="en-US" sz="2000"/>
        </a:p>
      </dgm:t>
    </dgm:pt>
    <dgm:pt modelId="{AE1C4DE8-9110-4D00-B845-6FA6958CA2FB}">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rgbClr val="00B050"/>
        </a:solidFill>
      </dgm:spPr>
      <dgm:t>
        <a:bodyPr/>
        <a:lstStyle/>
        <a:p>
          <a:r>
            <a:rPr lang="en-US" sz="1400" dirty="0">
              <a:latin typeface="Arial" panose="020B0604020202020204" pitchFamily="34" charset="0"/>
              <a:cs typeface="Arial" panose="020B0604020202020204" pitchFamily="34" charset="0"/>
            </a:rPr>
            <a:t>TMAA Medi-Cal FFS beneficiary claims (CRIHB)</a:t>
          </a:r>
          <a:r>
            <a:rPr lang="en-US" sz="1600" dirty="0">
              <a:latin typeface="Arial" panose="020B0604020202020204" pitchFamily="34" charset="0"/>
              <a:cs typeface="Arial" panose="020B0604020202020204" pitchFamily="34" charset="0"/>
            </a:rPr>
            <a:t> </a:t>
          </a:r>
        </a:p>
      </dgm:t>
    </dgm:pt>
    <dgm:pt modelId="{17FE5F8D-6152-4A5E-B8C5-7854006185D2}" type="parTrans" cxnId="{92F83C51-6FBF-4D45-878D-A53968B77075}">
      <dgm:prSet/>
      <dgm:spPr/>
      <dgm:t>
        <a:bodyPr/>
        <a:lstStyle/>
        <a:p>
          <a:endParaRPr lang="en-US" sz="2000"/>
        </a:p>
      </dgm:t>
    </dgm:pt>
    <dgm:pt modelId="{A46700B4-BE75-41BA-BA94-1A679738E7F5}" type="sibTrans" cxnId="{92F83C51-6FBF-4D45-878D-A53968B77075}">
      <dgm:prSet/>
      <dgm:spPr/>
      <dgm:t>
        <a:bodyPr/>
        <a:lstStyle/>
        <a:p>
          <a:endParaRPr lang="en-US" sz="2000"/>
        </a:p>
      </dgm:t>
    </dgm:pt>
    <dgm:pt modelId="{9FADB7E9-7594-4739-9B68-DBEA04813FE4}">
      <dgm:prSet phldrT="[Text]" custT="1"/>
      <dgm:spPr>
        <a:noFill/>
        <a:ln>
          <a:solidFill>
            <a:srgbClr val="0070C0"/>
          </a:solidFill>
          <a:prstDash val="dash"/>
        </a:ln>
      </dgm:spPr>
      <dgm:t>
        <a:bodyPr/>
        <a:lstStyle/>
        <a:p>
          <a:r>
            <a:rPr lang="en-US" sz="1400" dirty="0">
              <a:solidFill>
                <a:schemeClr val="bg1">
                  <a:lumMod val="85000"/>
                </a:schemeClr>
              </a:solidFill>
              <a:latin typeface="Arial" panose="020B0604020202020204" pitchFamily="34" charset="0"/>
              <a:cs typeface="Arial" panose="020B0604020202020204" pitchFamily="34" charset="0"/>
            </a:rPr>
            <a:t>Medi-Cal MCO beneficiary claims (not CRIHB)</a:t>
          </a:r>
        </a:p>
      </dgm:t>
    </dgm:pt>
    <dgm:pt modelId="{F85D115F-5FC6-4431-8792-797B2B892AA9}" type="parTrans" cxnId="{FF750D3B-216C-432A-8956-408162FF999A}">
      <dgm:prSet/>
      <dgm:spPr>
        <a:ln>
          <a:prstDash val="dash"/>
        </a:ln>
      </dgm:spPr>
      <dgm:t>
        <a:bodyPr/>
        <a:lstStyle/>
        <a:p>
          <a:endParaRPr lang="en-US" sz="2000"/>
        </a:p>
      </dgm:t>
    </dgm:pt>
    <dgm:pt modelId="{30A16681-5EDA-4774-AB78-AF4BDDB8021E}" type="sibTrans" cxnId="{FF750D3B-216C-432A-8956-408162FF999A}">
      <dgm:prSet/>
      <dgm:spPr/>
      <dgm:t>
        <a:bodyPr/>
        <a:lstStyle/>
        <a:p>
          <a:endParaRPr lang="en-US" sz="2000"/>
        </a:p>
      </dgm:t>
    </dgm:pt>
    <dgm:pt modelId="{755C96D1-D45E-44DA-8565-E0F49F58F716}">
      <dgm:prSet phldrT="[Text]" custT="1">
        <dgm:style>
          <a:lnRef idx="3">
            <a:schemeClr val="lt1"/>
          </a:lnRef>
          <a:fillRef idx="1">
            <a:schemeClr val="accent6"/>
          </a:fillRef>
          <a:effectRef idx="1">
            <a:schemeClr val="accent6"/>
          </a:effectRef>
          <a:fontRef idx="minor">
            <a:schemeClr val="lt1"/>
          </a:fontRef>
        </dgm:style>
      </dgm:prSet>
      <dgm:spPr>
        <a:solidFill>
          <a:srgbClr val="00B050"/>
        </a:solidFill>
      </dgm:spPr>
      <dgm:t>
        <a:bodyPr/>
        <a:lstStyle/>
        <a:p>
          <a:r>
            <a:rPr lang="en-US" sz="1400" dirty="0">
              <a:latin typeface="Arial" panose="020B0604020202020204" pitchFamily="34" charset="0"/>
              <a:cs typeface="Arial" panose="020B0604020202020204" pitchFamily="34" charset="0"/>
            </a:rPr>
            <a:t>TMAA transportation</a:t>
          </a:r>
        </a:p>
      </dgm:t>
    </dgm:pt>
    <dgm:pt modelId="{6BF7EA57-77B5-48A3-84E2-A5119BCD849F}" type="parTrans" cxnId="{EA0C7166-7150-4811-A253-585402AED6AA}">
      <dgm:prSet/>
      <dgm:spPr/>
      <dgm:t>
        <a:bodyPr/>
        <a:lstStyle/>
        <a:p>
          <a:endParaRPr lang="en-US" sz="2000"/>
        </a:p>
      </dgm:t>
    </dgm:pt>
    <dgm:pt modelId="{11BDAA81-3FF3-46B0-B7FA-255175CF90AD}" type="sibTrans" cxnId="{EA0C7166-7150-4811-A253-585402AED6AA}">
      <dgm:prSet/>
      <dgm:spPr/>
      <dgm:t>
        <a:bodyPr/>
        <a:lstStyle/>
        <a:p>
          <a:endParaRPr lang="en-US" sz="2000"/>
        </a:p>
      </dgm:t>
    </dgm:pt>
    <dgm:pt modelId="{5ADB5A83-DF31-4139-8BBB-B4B5EB5A4736}">
      <dgm:prSet phldrT="[Text]" custT="1">
        <dgm:style>
          <a:lnRef idx="1">
            <a:schemeClr val="accent6"/>
          </a:lnRef>
          <a:fillRef idx="2">
            <a:schemeClr val="accent6"/>
          </a:fillRef>
          <a:effectRef idx="1">
            <a:schemeClr val="accent6"/>
          </a:effectRef>
          <a:fontRef idx="minor">
            <a:schemeClr val="dk1"/>
          </a:fontRef>
        </dgm:style>
      </dgm:prSet>
      <dgm:spPr>
        <a:solidFill>
          <a:srgbClr val="E09F1E"/>
        </a:solidFill>
      </dgm:spPr>
      <dgm:t>
        <a:bodyPr/>
        <a:lstStyle/>
        <a:p>
          <a:r>
            <a:rPr lang="en-US" sz="1400" dirty="0">
              <a:latin typeface="Arial" panose="020B0604020202020204" pitchFamily="34" charset="0"/>
              <a:cs typeface="Arial" panose="020B0604020202020204" pitchFamily="34" charset="0"/>
            </a:rPr>
            <a:t>TMAA-specific activities</a:t>
          </a:r>
        </a:p>
      </dgm:t>
    </dgm:pt>
    <dgm:pt modelId="{F982C661-202D-4887-B30B-ED73A2C05412}" type="parTrans" cxnId="{5A8C4D3F-8275-471D-AE53-9D351CDB212A}">
      <dgm:prSet/>
      <dgm:spPr/>
      <dgm:t>
        <a:bodyPr/>
        <a:lstStyle/>
        <a:p>
          <a:endParaRPr lang="en-US" sz="2000"/>
        </a:p>
      </dgm:t>
    </dgm:pt>
    <dgm:pt modelId="{6EDFF421-8F94-478B-9D5C-2B16CCA9DBF6}" type="sibTrans" cxnId="{5A8C4D3F-8275-471D-AE53-9D351CDB212A}">
      <dgm:prSet/>
      <dgm:spPr/>
      <dgm:t>
        <a:bodyPr/>
        <a:lstStyle/>
        <a:p>
          <a:endParaRPr lang="en-US" sz="2000"/>
        </a:p>
      </dgm:t>
    </dgm:pt>
    <dgm:pt modelId="{5CC9D512-053C-4E86-9DCC-08E6D21070E1}">
      <dgm:prSet phldrT="[Text]" custT="1">
        <dgm:style>
          <a:lnRef idx="1">
            <a:schemeClr val="accent6"/>
          </a:lnRef>
          <a:fillRef idx="2">
            <a:schemeClr val="accent6"/>
          </a:fillRef>
          <a:effectRef idx="1">
            <a:schemeClr val="accent6"/>
          </a:effectRef>
          <a:fontRef idx="minor">
            <a:schemeClr val="dk1"/>
          </a:fontRef>
        </dgm:style>
      </dgm:prSet>
      <dgm:spPr>
        <a:solidFill>
          <a:srgbClr val="E09F1E"/>
        </a:solidFill>
      </dgm:spPr>
      <dgm:t>
        <a:bodyPr/>
        <a:lstStyle/>
        <a:p>
          <a:r>
            <a:rPr lang="en-US" sz="1400" dirty="0">
              <a:latin typeface="Arial" panose="020B0604020202020204" pitchFamily="34" charset="0"/>
              <a:cs typeface="Arial" panose="020B0604020202020204" pitchFamily="34" charset="0"/>
            </a:rPr>
            <a:t>Codes 4,6,8,14,16,17</a:t>
          </a:r>
        </a:p>
        <a:p>
          <a:r>
            <a:rPr lang="en-US" sz="1400" dirty="0">
              <a:latin typeface="Arial" panose="020B0604020202020204" pitchFamily="34" charset="0"/>
              <a:cs typeface="Arial" panose="020B0604020202020204" pitchFamily="34" charset="0"/>
            </a:rPr>
            <a:t>(CRIHB only)</a:t>
          </a:r>
        </a:p>
      </dgm:t>
    </dgm:pt>
    <dgm:pt modelId="{FB19BD24-A231-4483-81B1-1B3341F75E46}" type="parTrans" cxnId="{538502C8-AFB3-449E-A784-147BD60E236E}">
      <dgm:prSet/>
      <dgm:spPr/>
      <dgm:t>
        <a:bodyPr/>
        <a:lstStyle/>
        <a:p>
          <a:endParaRPr lang="en-US" sz="2000"/>
        </a:p>
      </dgm:t>
    </dgm:pt>
    <dgm:pt modelId="{252D5FD7-29F8-44AB-BDE2-4B7CB6ADCD5C}" type="sibTrans" cxnId="{538502C8-AFB3-449E-A784-147BD60E236E}">
      <dgm:prSet/>
      <dgm:spPr/>
      <dgm:t>
        <a:bodyPr/>
        <a:lstStyle/>
        <a:p>
          <a:endParaRPr lang="en-US" sz="2000"/>
        </a:p>
      </dgm:t>
    </dgm:pt>
    <dgm:pt modelId="{5C152DC2-2186-452A-8871-9CA15856A0EF}" type="pres">
      <dgm:prSet presAssocID="{E2371820-5FF7-4D11-829C-5BD34AFCD2B1}" presName="mainComposite" presStyleCnt="0">
        <dgm:presLayoutVars>
          <dgm:chPref val="1"/>
          <dgm:dir/>
          <dgm:animOne val="branch"/>
          <dgm:animLvl val="lvl"/>
          <dgm:resizeHandles val="exact"/>
        </dgm:presLayoutVars>
      </dgm:prSet>
      <dgm:spPr/>
    </dgm:pt>
    <dgm:pt modelId="{1AC888BE-A470-4526-82C5-60C89BD59CFA}" type="pres">
      <dgm:prSet presAssocID="{E2371820-5FF7-4D11-829C-5BD34AFCD2B1}" presName="hierFlow" presStyleCnt="0"/>
      <dgm:spPr/>
    </dgm:pt>
    <dgm:pt modelId="{0C405C2A-5BD0-404C-AE42-8182789199E3}" type="pres">
      <dgm:prSet presAssocID="{E2371820-5FF7-4D11-829C-5BD34AFCD2B1}" presName="hierChild1" presStyleCnt="0">
        <dgm:presLayoutVars>
          <dgm:chPref val="1"/>
          <dgm:animOne val="branch"/>
          <dgm:animLvl val="lvl"/>
        </dgm:presLayoutVars>
      </dgm:prSet>
      <dgm:spPr/>
    </dgm:pt>
    <dgm:pt modelId="{391D6A05-D6E7-4091-BF6A-AB8896CED209}" type="pres">
      <dgm:prSet presAssocID="{3EF22F99-9908-4271-BBA0-F60FF4DE17AB}" presName="Name14" presStyleCnt="0"/>
      <dgm:spPr/>
    </dgm:pt>
    <dgm:pt modelId="{6C7B1831-6D6D-4A74-AA6A-63ECB806FA07}" type="pres">
      <dgm:prSet presAssocID="{3EF22F99-9908-4271-BBA0-F60FF4DE17AB}" presName="level1Shape" presStyleLbl="node0" presStyleIdx="0" presStyleCnt="1">
        <dgm:presLayoutVars>
          <dgm:chPref val="3"/>
        </dgm:presLayoutVars>
      </dgm:prSet>
      <dgm:spPr/>
    </dgm:pt>
    <dgm:pt modelId="{96A74D7A-611A-4DDB-BE68-5F70FA1CCB9E}" type="pres">
      <dgm:prSet presAssocID="{3EF22F99-9908-4271-BBA0-F60FF4DE17AB}" presName="hierChild2" presStyleCnt="0"/>
      <dgm:spPr/>
    </dgm:pt>
    <dgm:pt modelId="{BF9D0716-5DB6-4971-9386-577FEB7D797C}" type="pres">
      <dgm:prSet presAssocID="{17FE5F8D-6152-4A5E-B8C5-7854006185D2}" presName="Name19" presStyleLbl="parChTrans1D2" presStyleIdx="0" presStyleCnt="2"/>
      <dgm:spPr/>
    </dgm:pt>
    <dgm:pt modelId="{55B5BD07-14B9-440C-B3C8-F0C65E851A8F}" type="pres">
      <dgm:prSet presAssocID="{AE1C4DE8-9110-4D00-B845-6FA6958CA2FB}" presName="Name21" presStyleCnt="0"/>
      <dgm:spPr/>
    </dgm:pt>
    <dgm:pt modelId="{5F3CD37C-243B-4F81-8B32-2501948EACE6}" type="pres">
      <dgm:prSet presAssocID="{AE1C4DE8-9110-4D00-B845-6FA6958CA2FB}" presName="level2Shape" presStyleLbl="node2" presStyleIdx="0" presStyleCnt="2"/>
      <dgm:spPr/>
    </dgm:pt>
    <dgm:pt modelId="{B30DC9B3-A1B3-443A-94B0-CCCC3D045F84}" type="pres">
      <dgm:prSet presAssocID="{AE1C4DE8-9110-4D00-B845-6FA6958CA2FB}" presName="hierChild3" presStyleCnt="0"/>
      <dgm:spPr/>
    </dgm:pt>
    <dgm:pt modelId="{1C6DAE83-AE46-466F-99D0-45B4F942F56F}" type="pres">
      <dgm:prSet presAssocID="{6BF7EA57-77B5-48A3-84E2-A5119BCD849F}" presName="Name19" presStyleLbl="parChTrans1D3" presStyleIdx="0" presStyleCnt="2"/>
      <dgm:spPr/>
    </dgm:pt>
    <dgm:pt modelId="{F4EFDC04-23D3-4808-80C9-A30499D7EA66}" type="pres">
      <dgm:prSet presAssocID="{755C96D1-D45E-44DA-8565-E0F49F58F716}" presName="Name21" presStyleCnt="0"/>
      <dgm:spPr/>
    </dgm:pt>
    <dgm:pt modelId="{8768B4EA-C35A-4C76-97B0-5C6B1CF815AB}" type="pres">
      <dgm:prSet presAssocID="{755C96D1-D45E-44DA-8565-E0F49F58F716}" presName="level2Shape" presStyleLbl="node3" presStyleIdx="0" presStyleCnt="2"/>
      <dgm:spPr/>
    </dgm:pt>
    <dgm:pt modelId="{C66BA397-A4E3-414E-84EF-2D82071E345E}" type="pres">
      <dgm:prSet presAssocID="{755C96D1-D45E-44DA-8565-E0F49F58F716}" presName="hierChild3" presStyleCnt="0"/>
      <dgm:spPr/>
    </dgm:pt>
    <dgm:pt modelId="{F3023887-302B-456E-A205-29C13E4299DD}" type="pres">
      <dgm:prSet presAssocID="{F982C661-202D-4887-B30B-ED73A2C05412}" presName="Name19" presStyleLbl="parChTrans1D3" presStyleIdx="1" presStyleCnt="2"/>
      <dgm:spPr/>
    </dgm:pt>
    <dgm:pt modelId="{F4066A63-88BE-4288-88A5-63136D3349A3}" type="pres">
      <dgm:prSet presAssocID="{5ADB5A83-DF31-4139-8BBB-B4B5EB5A4736}" presName="Name21" presStyleCnt="0"/>
      <dgm:spPr/>
    </dgm:pt>
    <dgm:pt modelId="{A58253FC-4E35-4E51-9C22-3089F6CE1AEE}" type="pres">
      <dgm:prSet presAssocID="{5ADB5A83-DF31-4139-8BBB-B4B5EB5A4736}" presName="level2Shape" presStyleLbl="node3" presStyleIdx="1" presStyleCnt="2" custLinFactNeighborX="-474" custLinFactNeighborY="1040"/>
      <dgm:spPr/>
    </dgm:pt>
    <dgm:pt modelId="{59D5762A-0F2E-46F3-AF55-5B9E8782C534}" type="pres">
      <dgm:prSet presAssocID="{5ADB5A83-DF31-4139-8BBB-B4B5EB5A4736}" presName="hierChild3" presStyleCnt="0"/>
      <dgm:spPr/>
    </dgm:pt>
    <dgm:pt modelId="{942364C0-8306-49CA-A7AD-34076B50118A}" type="pres">
      <dgm:prSet presAssocID="{FB19BD24-A231-4483-81B1-1B3341F75E46}" presName="Name19" presStyleLbl="parChTrans1D4" presStyleIdx="0" presStyleCnt="1"/>
      <dgm:spPr/>
    </dgm:pt>
    <dgm:pt modelId="{9018C6B5-BBF0-4DEC-97C3-06C5CBCB28D9}" type="pres">
      <dgm:prSet presAssocID="{5CC9D512-053C-4E86-9DCC-08E6D21070E1}" presName="Name21" presStyleCnt="0"/>
      <dgm:spPr/>
    </dgm:pt>
    <dgm:pt modelId="{C423F4CE-1E6C-4FC0-89B8-AE2A6F5E0CF4}" type="pres">
      <dgm:prSet presAssocID="{5CC9D512-053C-4E86-9DCC-08E6D21070E1}" presName="level2Shape" presStyleLbl="node4" presStyleIdx="0" presStyleCnt="1"/>
      <dgm:spPr/>
    </dgm:pt>
    <dgm:pt modelId="{14E7CB40-1654-4F21-BBA6-17F04081E7A1}" type="pres">
      <dgm:prSet presAssocID="{5CC9D512-053C-4E86-9DCC-08E6D21070E1}" presName="hierChild3" presStyleCnt="0"/>
      <dgm:spPr/>
    </dgm:pt>
    <dgm:pt modelId="{41416CD1-58FD-44C2-BDE9-C770124121CE}" type="pres">
      <dgm:prSet presAssocID="{F85D115F-5FC6-4431-8792-797B2B892AA9}" presName="Name19" presStyleLbl="parChTrans1D2" presStyleIdx="1" presStyleCnt="2"/>
      <dgm:spPr/>
    </dgm:pt>
    <dgm:pt modelId="{844B439F-8B47-4537-9E3E-F7F5FB54CB88}" type="pres">
      <dgm:prSet presAssocID="{9FADB7E9-7594-4739-9B68-DBEA04813FE4}" presName="Name21" presStyleCnt="0"/>
      <dgm:spPr/>
    </dgm:pt>
    <dgm:pt modelId="{E14DFFAB-7C07-4CA7-944F-6C57665FEDE7}" type="pres">
      <dgm:prSet presAssocID="{9FADB7E9-7594-4739-9B68-DBEA04813FE4}" presName="level2Shape" presStyleLbl="node2" presStyleIdx="1" presStyleCnt="2"/>
      <dgm:spPr/>
    </dgm:pt>
    <dgm:pt modelId="{0EE45BCD-1BE9-4B82-8B78-73FA9AF02D9B}" type="pres">
      <dgm:prSet presAssocID="{9FADB7E9-7594-4739-9B68-DBEA04813FE4}" presName="hierChild3" presStyleCnt="0"/>
      <dgm:spPr/>
    </dgm:pt>
    <dgm:pt modelId="{CF7FB562-25B1-4277-AF1C-635EB451AA79}" type="pres">
      <dgm:prSet presAssocID="{E2371820-5FF7-4D11-829C-5BD34AFCD2B1}" presName="bgShapesFlow" presStyleCnt="0"/>
      <dgm:spPr/>
    </dgm:pt>
  </dgm:ptLst>
  <dgm:cxnLst>
    <dgm:cxn modelId="{E7B25F11-85BD-4E9D-9DD2-AB97ECBE831B}" type="presOf" srcId="{6BF7EA57-77B5-48A3-84E2-A5119BCD849F}" destId="{1C6DAE83-AE46-466F-99D0-45B4F942F56F}" srcOrd="0" destOrd="0" presId="urn:microsoft.com/office/officeart/2005/8/layout/hierarchy6"/>
    <dgm:cxn modelId="{7C14BF12-D9D2-4909-883A-87D196AAC02C}" srcId="{E2371820-5FF7-4D11-829C-5BD34AFCD2B1}" destId="{3EF22F99-9908-4271-BBA0-F60FF4DE17AB}" srcOrd="0" destOrd="0" parTransId="{694EA479-F839-4C22-9A61-55B96C82359D}" sibTransId="{40DEF53F-CCD2-4B00-9EDC-5A4AD2D43891}"/>
    <dgm:cxn modelId="{1C145723-BC18-467A-8E34-AD12BF3E3B84}" type="presOf" srcId="{5ADB5A83-DF31-4139-8BBB-B4B5EB5A4736}" destId="{A58253FC-4E35-4E51-9C22-3089F6CE1AEE}" srcOrd="0" destOrd="0" presId="urn:microsoft.com/office/officeart/2005/8/layout/hierarchy6"/>
    <dgm:cxn modelId="{5EF72A2F-C95D-492C-B10F-ED06F042E085}" type="presOf" srcId="{FB19BD24-A231-4483-81B1-1B3341F75E46}" destId="{942364C0-8306-49CA-A7AD-34076B50118A}" srcOrd="0" destOrd="0" presId="urn:microsoft.com/office/officeart/2005/8/layout/hierarchy6"/>
    <dgm:cxn modelId="{FF750D3B-216C-432A-8956-408162FF999A}" srcId="{3EF22F99-9908-4271-BBA0-F60FF4DE17AB}" destId="{9FADB7E9-7594-4739-9B68-DBEA04813FE4}" srcOrd="1" destOrd="0" parTransId="{F85D115F-5FC6-4431-8792-797B2B892AA9}" sibTransId="{30A16681-5EDA-4774-AB78-AF4BDDB8021E}"/>
    <dgm:cxn modelId="{5A8C4D3F-8275-471D-AE53-9D351CDB212A}" srcId="{AE1C4DE8-9110-4D00-B845-6FA6958CA2FB}" destId="{5ADB5A83-DF31-4139-8BBB-B4B5EB5A4736}" srcOrd="1" destOrd="0" parTransId="{F982C661-202D-4887-B30B-ED73A2C05412}" sibTransId="{6EDFF421-8F94-478B-9D5C-2B16CCA9DBF6}"/>
    <dgm:cxn modelId="{EA0C7166-7150-4811-A253-585402AED6AA}" srcId="{AE1C4DE8-9110-4D00-B845-6FA6958CA2FB}" destId="{755C96D1-D45E-44DA-8565-E0F49F58F716}" srcOrd="0" destOrd="0" parTransId="{6BF7EA57-77B5-48A3-84E2-A5119BCD849F}" sibTransId="{11BDAA81-3FF3-46B0-B7FA-255175CF90AD}"/>
    <dgm:cxn modelId="{59DF734F-D886-4ADD-948C-E2F9FCEBE8ED}" type="presOf" srcId="{755C96D1-D45E-44DA-8565-E0F49F58F716}" destId="{8768B4EA-C35A-4C76-97B0-5C6B1CF815AB}" srcOrd="0" destOrd="0" presId="urn:microsoft.com/office/officeart/2005/8/layout/hierarchy6"/>
    <dgm:cxn modelId="{92F83C51-6FBF-4D45-878D-A53968B77075}" srcId="{3EF22F99-9908-4271-BBA0-F60FF4DE17AB}" destId="{AE1C4DE8-9110-4D00-B845-6FA6958CA2FB}" srcOrd="0" destOrd="0" parTransId="{17FE5F8D-6152-4A5E-B8C5-7854006185D2}" sibTransId="{A46700B4-BE75-41BA-BA94-1A679738E7F5}"/>
    <dgm:cxn modelId="{53D06E55-0BAF-468C-AC80-72C18F1C181B}" type="presOf" srcId="{9FADB7E9-7594-4739-9B68-DBEA04813FE4}" destId="{E14DFFAB-7C07-4CA7-944F-6C57665FEDE7}" srcOrd="0" destOrd="0" presId="urn:microsoft.com/office/officeart/2005/8/layout/hierarchy6"/>
    <dgm:cxn modelId="{F6F84685-59FF-4D61-AF2B-C339807486B1}" type="presOf" srcId="{3EF22F99-9908-4271-BBA0-F60FF4DE17AB}" destId="{6C7B1831-6D6D-4A74-AA6A-63ECB806FA07}" srcOrd="0" destOrd="0" presId="urn:microsoft.com/office/officeart/2005/8/layout/hierarchy6"/>
    <dgm:cxn modelId="{8E053E9E-4759-41DE-A6BE-85C588E03518}" type="presOf" srcId="{F982C661-202D-4887-B30B-ED73A2C05412}" destId="{F3023887-302B-456E-A205-29C13E4299DD}" srcOrd="0" destOrd="0" presId="urn:microsoft.com/office/officeart/2005/8/layout/hierarchy6"/>
    <dgm:cxn modelId="{338B94AC-3EA6-428B-B2AA-FB897683AC09}" type="presOf" srcId="{17FE5F8D-6152-4A5E-B8C5-7854006185D2}" destId="{BF9D0716-5DB6-4971-9386-577FEB7D797C}" srcOrd="0" destOrd="0" presId="urn:microsoft.com/office/officeart/2005/8/layout/hierarchy6"/>
    <dgm:cxn modelId="{C2ED8BAF-F490-4DFC-B091-1872E954BED1}" type="presOf" srcId="{E2371820-5FF7-4D11-829C-5BD34AFCD2B1}" destId="{5C152DC2-2186-452A-8871-9CA15856A0EF}" srcOrd="0" destOrd="0" presId="urn:microsoft.com/office/officeart/2005/8/layout/hierarchy6"/>
    <dgm:cxn modelId="{C44F5EB2-961D-4655-98E5-D532E405CE74}" type="presOf" srcId="{AE1C4DE8-9110-4D00-B845-6FA6958CA2FB}" destId="{5F3CD37C-243B-4F81-8B32-2501948EACE6}" srcOrd="0" destOrd="0" presId="urn:microsoft.com/office/officeart/2005/8/layout/hierarchy6"/>
    <dgm:cxn modelId="{9220D7C6-2752-405E-844A-1A924168935F}" type="presOf" srcId="{5CC9D512-053C-4E86-9DCC-08E6D21070E1}" destId="{C423F4CE-1E6C-4FC0-89B8-AE2A6F5E0CF4}" srcOrd="0" destOrd="0" presId="urn:microsoft.com/office/officeart/2005/8/layout/hierarchy6"/>
    <dgm:cxn modelId="{538502C8-AFB3-449E-A784-147BD60E236E}" srcId="{5ADB5A83-DF31-4139-8BBB-B4B5EB5A4736}" destId="{5CC9D512-053C-4E86-9DCC-08E6D21070E1}" srcOrd="0" destOrd="0" parTransId="{FB19BD24-A231-4483-81B1-1B3341F75E46}" sibTransId="{252D5FD7-29F8-44AB-BDE2-4B7CB6ADCD5C}"/>
    <dgm:cxn modelId="{C7CBEECE-9747-4AAA-BF53-E6D5444A39B3}" type="presOf" srcId="{F85D115F-5FC6-4431-8792-797B2B892AA9}" destId="{41416CD1-58FD-44C2-BDE9-C770124121CE}" srcOrd="0" destOrd="0" presId="urn:microsoft.com/office/officeart/2005/8/layout/hierarchy6"/>
    <dgm:cxn modelId="{220ABFDB-C7C8-4196-A0AF-408CB97F1638}" type="presParOf" srcId="{5C152DC2-2186-452A-8871-9CA15856A0EF}" destId="{1AC888BE-A470-4526-82C5-60C89BD59CFA}" srcOrd="0" destOrd="0" presId="urn:microsoft.com/office/officeart/2005/8/layout/hierarchy6"/>
    <dgm:cxn modelId="{E77494D4-F797-4771-B7A1-0EF452320ED5}" type="presParOf" srcId="{1AC888BE-A470-4526-82C5-60C89BD59CFA}" destId="{0C405C2A-5BD0-404C-AE42-8182789199E3}" srcOrd="0" destOrd="0" presId="urn:microsoft.com/office/officeart/2005/8/layout/hierarchy6"/>
    <dgm:cxn modelId="{15393805-7785-4F37-9913-F1AE45731C1D}" type="presParOf" srcId="{0C405C2A-5BD0-404C-AE42-8182789199E3}" destId="{391D6A05-D6E7-4091-BF6A-AB8896CED209}" srcOrd="0" destOrd="0" presId="urn:microsoft.com/office/officeart/2005/8/layout/hierarchy6"/>
    <dgm:cxn modelId="{B34231F5-3C7C-4BDC-A197-A7B82F2453ED}" type="presParOf" srcId="{391D6A05-D6E7-4091-BF6A-AB8896CED209}" destId="{6C7B1831-6D6D-4A74-AA6A-63ECB806FA07}" srcOrd="0" destOrd="0" presId="urn:microsoft.com/office/officeart/2005/8/layout/hierarchy6"/>
    <dgm:cxn modelId="{15C99CF2-A248-49D7-8FEC-D7F186D147A0}" type="presParOf" srcId="{391D6A05-D6E7-4091-BF6A-AB8896CED209}" destId="{96A74D7A-611A-4DDB-BE68-5F70FA1CCB9E}" srcOrd="1" destOrd="0" presId="urn:microsoft.com/office/officeart/2005/8/layout/hierarchy6"/>
    <dgm:cxn modelId="{3CBBF88B-73AD-4E91-A832-4E515A97C707}" type="presParOf" srcId="{96A74D7A-611A-4DDB-BE68-5F70FA1CCB9E}" destId="{BF9D0716-5DB6-4971-9386-577FEB7D797C}" srcOrd="0" destOrd="0" presId="urn:microsoft.com/office/officeart/2005/8/layout/hierarchy6"/>
    <dgm:cxn modelId="{55B10438-F8FB-4F73-BAA5-B698459CBFF4}" type="presParOf" srcId="{96A74D7A-611A-4DDB-BE68-5F70FA1CCB9E}" destId="{55B5BD07-14B9-440C-B3C8-F0C65E851A8F}" srcOrd="1" destOrd="0" presId="urn:microsoft.com/office/officeart/2005/8/layout/hierarchy6"/>
    <dgm:cxn modelId="{AA1E8216-984B-4F28-B26A-E14EB953CA45}" type="presParOf" srcId="{55B5BD07-14B9-440C-B3C8-F0C65E851A8F}" destId="{5F3CD37C-243B-4F81-8B32-2501948EACE6}" srcOrd="0" destOrd="0" presId="urn:microsoft.com/office/officeart/2005/8/layout/hierarchy6"/>
    <dgm:cxn modelId="{4D02D1A6-E4DB-489A-9B22-B5C32A818082}" type="presParOf" srcId="{55B5BD07-14B9-440C-B3C8-F0C65E851A8F}" destId="{B30DC9B3-A1B3-443A-94B0-CCCC3D045F84}" srcOrd="1" destOrd="0" presId="urn:microsoft.com/office/officeart/2005/8/layout/hierarchy6"/>
    <dgm:cxn modelId="{DF8C017C-27D9-4BE4-84D1-8E4F6C8EE979}" type="presParOf" srcId="{B30DC9B3-A1B3-443A-94B0-CCCC3D045F84}" destId="{1C6DAE83-AE46-466F-99D0-45B4F942F56F}" srcOrd="0" destOrd="0" presId="urn:microsoft.com/office/officeart/2005/8/layout/hierarchy6"/>
    <dgm:cxn modelId="{96B0C3C5-4F3C-4EB7-B9DF-EA3001DD3C22}" type="presParOf" srcId="{B30DC9B3-A1B3-443A-94B0-CCCC3D045F84}" destId="{F4EFDC04-23D3-4808-80C9-A30499D7EA66}" srcOrd="1" destOrd="0" presId="urn:microsoft.com/office/officeart/2005/8/layout/hierarchy6"/>
    <dgm:cxn modelId="{B0DF3488-7748-4F19-87AE-83E17D2A3957}" type="presParOf" srcId="{F4EFDC04-23D3-4808-80C9-A30499D7EA66}" destId="{8768B4EA-C35A-4C76-97B0-5C6B1CF815AB}" srcOrd="0" destOrd="0" presId="urn:microsoft.com/office/officeart/2005/8/layout/hierarchy6"/>
    <dgm:cxn modelId="{F483CF82-AC89-495B-8447-1D4E6EDFB88F}" type="presParOf" srcId="{F4EFDC04-23D3-4808-80C9-A30499D7EA66}" destId="{C66BA397-A4E3-414E-84EF-2D82071E345E}" srcOrd="1" destOrd="0" presId="urn:microsoft.com/office/officeart/2005/8/layout/hierarchy6"/>
    <dgm:cxn modelId="{5AC2B3D8-A36B-47CB-8800-A44E7B1C9244}" type="presParOf" srcId="{B30DC9B3-A1B3-443A-94B0-CCCC3D045F84}" destId="{F3023887-302B-456E-A205-29C13E4299DD}" srcOrd="2" destOrd="0" presId="urn:microsoft.com/office/officeart/2005/8/layout/hierarchy6"/>
    <dgm:cxn modelId="{2F198940-4BAF-4CEF-8A42-9E857337DE54}" type="presParOf" srcId="{B30DC9B3-A1B3-443A-94B0-CCCC3D045F84}" destId="{F4066A63-88BE-4288-88A5-63136D3349A3}" srcOrd="3" destOrd="0" presId="urn:microsoft.com/office/officeart/2005/8/layout/hierarchy6"/>
    <dgm:cxn modelId="{702E3FF6-C1AF-4C50-87EE-3F2E02ED3EDA}" type="presParOf" srcId="{F4066A63-88BE-4288-88A5-63136D3349A3}" destId="{A58253FC-4E35-4E51-9C22-3089F6CE1AEE}" srcOrd="0" destOrd="0" presId="urn:microsoft.com/office/officeart/2005/8/layout/hierarchy6"/>
    <dgm:cxn modelId="{FA41FB65-ADB9-49DE-B9EE-9D5E57F61A7B}" type="presParOf" srcId="{F4066A63-88BE-4288-88A5-63136D3349A3}" destId="{59D5762A-0F2E-46F3-AF55-5B9E8782C534}" srcOrd="1" destOrd="0" presId="urn:microsoft.com/office/officeart/2005/8/layout/hierarchy6"/>
    <dgm:cxn modelId="{21DE4B39-AA89-407C-92F9-701915AC2CD1}" type="presParOf" srcId="{59D5762A-0F2E-46F3-AF55-5B9E8782C534}" destId="{942364C0-8306-49CA-A7AD-34076B50118A}" srcOrd="0" destOrd="0" presId="urn:microsoft.com/office/officeart/2005/8/layout/hierarchy6"/>
    <dgm:cxn modelId="{0FD8F523-3358-4909-A1A9-C7B8A98C59E0}" type="presParOf" srcId="{59D5762A-0F2E-46F3-AF55-5B9E8782C534}" destId="{9018C6B5-BBF0-4DEC-97C3-06C5CBCB28D9}" srcOrd="1" destOrd="0" presId="urn:microsoft.com/office/officeart/2005/8/layout/hierarchy6"/>
    <dgm:cxn modelId="{3329A772-9AC7-4784-A0A3-BA88D4FF2FD8}" type="presParOf" srcId="{9018C6B5-BBF0-4DEC-97C3-06C5CBCB28D9}" destId="{C423F4CE-1E6C-4FC0-89B8-AE2A6F5E0CF4}" srcOrd="0" destOrd="0" presId="urn:microsoft.com/office/officeart/2005/8/layout/hierarchy6"/>
    <dgm:cxn modelId="{96276E58-E4FB-4FC6-A6C4-75441605B860}" type="presParOf" srcId="{9018C6B5-BBF0-4DEC-97C3-06C5CBCB28D9}" destId="{14E7CB40-1654-4F21-BBA6-17F04081E7A1}" srcOrd="1" destOrd="0" presId="urn:microsoft.com/office/officeart/2005/8/layout/hierarchy6"/>
    <dgm:cxn modelId="{A9A49D5E-8E08-4184-87E4-2CA0B89747AC}" type="presParOf" srcId="{96A74D7A-611A-4DDB-BE68-5F70FA1CCB9E}" destId="{41416CD1-58FD-44C2-BDE9-C770124121CE}" srcOrd="2" destOrd="0" presId="urn:microsoft.com/office/officeart/2005/8/layout/hierarchy6"/>
    <dgm:cxn modelId="{B07307AC-ED05-444F-8235-1F3C7FAAF604}" type="presParOf" srcId="{96A74D7A-611A-4DDB-BE68-5F70FA1CCB9E}" destId="{844B439F-8B47-4537-9E3E-F7F5FB54CB88}" srcOrd="3" destOrd="0" presId="urn:microsoft.com/office/officeart/2005/8/layout/hierarchy6"/>
    <dgm:cxn modelId="{76D7362A-7375-43A0-B68F-32BB7E50B09D}" type="presParOf" srcId="{844B439F-8B47-4537-9E3E-F7F5FB54CB88}" destId="{E14DFFAB-7C07-4CA7-944F-6C57665FEDE7}" srcOrd="0" destOrd="0" presId="urn:microsoft.com/office/officeart/2005/8/layout/hierarchy6"/>
    <dgm:cxn modelId="{E048512B-6A9B-4179-AE3C-2FEC7F60816E}" type="presParOf" srcId="{844B439F-8B47-4537-9E3E-F7F5FB54CB88}" destId="{0EE45BCD-1BE9-4B82-8B78-73FA9AF02D9B}" srcOrd="1" destOrd="0" presId="urn:microsoft.com/office/officeart/2005/8/layout/hierarchy6"/>
    <dgm:cxn modelId="{877138C5-DA6C-4D32-A913-848C13FC1068}" type="presParOf" srcId="{5C152DC2-2186-452A-8871-9CA15856A0EF}" destId="{CF7FB562-25B1-4277-AF1C-635EB451AA79}" srcOrd="1" destOrd="0" presId="urn:microsoft.com/office/officeart/2005/8/layout/hierarchy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451DCAE-5393-4905-B858-7AF010A0C7EC}" type="doc">
      <dgm:prSet loTypeId="urn:microsoft.com/office/officeart/2005/8/layout/bProcess3" loCatId="process" qsTypeId="urn:microsoft.com/office/officeart/2005/8/quickstyle/simple5" qsCatId="simple" csTypeId="urn:microsoft.com/office/officeart/2005/8/colors/colorful2" csCatId="colorful" phldr="1"/>
      <dgm:spPr/>
      <dgm:t>
        <a:bodyPr/>
        <a:lstStyle/>
        <a:p>
          <a:endParaRPr lang="en-US"/>
        </a:p>
      </dgm:t>
    </dgm:pt>
    <dgm:pt modelId="{FFFEC1F7-5861-4F3B-B07F-3C0533EA7CF8}">
      <dgm:prSet phldrT="[Text]" custT="1"/>
      <dgm:spPr/>
      <dgm:t>
        <a:bodyPr/>
        <a:lstStyle/>
        <a:p>
          <a:r>
            <a:rPr lang="en-US" sz="1700" b="1" dirty="0">
              <a:latin typeface="Arial" panose="020B0604020202020204" pitchFamily="34" charset="0"/>
              <a:cs typeface="Arial" panose="020B0604020202020204" pitchFamily="34" charset="0"/>
            </a:rPr>
            <a:t>Submit to      Koe-Soes</a:t>
          </a:r>
        </a:p>
      </dgm:t>
    </dgm:pt>
    <dgm:pt modelId="{8C38E092-FB0A-4630-93BD-7F8B5057DBD3}" type="parTrans" cxnId="{2E898CF5-A583-41A3-ACD1-5A3021DF6688}">
      <dgm:prSet/>
      <dgm:spPr/>
      <dgm:t>
        <a:bodyPr/>
        <a:lstStyle/>
        <a:p>
          <a:endParaRPr lang="en-US">
            <a:latin typeface="Arial" panose="020B0604020202020204" pitchFamily="34" charset="0"/>
            <a:cs typeface="Arial" panose="020B0604020202020204" pitchFamily="34" charset="0"/>
          </a:endParaRPr>
        </a:p>
      </dgm:t>
    </dgm:pt>
    <dgm:pt modelId="{A4908F14-F497-4DF1-A232-B62D9FE5E5B6}" type="sibTrans" cxnId="{2E898CF5-A583-41A3-ACD1-5A3021DF6688}">
      <dgm:prSet/>
      <dgm:spPr/>
      <dgm:t>
        <a:bodyPr/>
        <a:lstStyle/>
        <a:p>
          <a:endParaRPr lang="en-US" dirty="0">
            <a:latin typeface="Arial" panose="020B0604020202020204" pitchFamily="34" charset="0"/>
            <a:cs typeface="Arial" panose="020B0604020202020204" pitchFamily="34" charset="0"/>
          </a:endParaRPr>
        </a:p>
      </dgm:t>
    </dgm:pt>
    <dgm:pt modelId="{9C125603-1554-4A47-968A-5ED7925A03C4}">
      <dgm:prSet phldrT="[Text]" custT="1"/>
      <dgm:spPr/>
      <dgm:t>
        <a:bodyPr/>
        <a:lstStyle/>
        <a:p>
          <a:r>
            <a:rPr lang="en-US" sz="1700" b="1" dirty="0">
              <a:latin typeface="Arial" panose="020B0604020202020204" pitchFamily="34" charset="0"/>
              <a:cs typeface="Arial" panose="020B0604020202020204" pitchFamily="34" charset="0"/>
            </a:rPr>
            <a:t>Reviewed by CRIHB</a:t>
          </a:r>
        </a:p>
      </dgm:t>
    </dgm:pt>
    <dgm:pt modelId="{D3AED109-1611-4077-BC30-EE1D6C4AA6C5}" type="parTrans" cxnId="{ADE97B55-4856-4ECF-BA0C-B938B08AC38F}">
      <dgm:prSet/>
      <dgm:spPr/>
      <dgm:t>
        <a:bodyPr/>
        <a:lstStyle/>
        <a:p>
          <a:endParaRPr lang="en-US">
            <a:latin typeface="Arial" panose="020B0604020202020204" pitchFamily="34" charset="0"/>
            <a:cs typeface="Arial" panose="020B0604020202020204" pitchFamily="34" charset="0"/>
          </a:endParaRPr>
        </a:p>
      </dgm:t>
    </dgm:pt>
    <dgm:pt modelId="{E1DE0B88-508C-4315-90CE-5ED3FF4916BB}" type="sibTrans" cxnId="{ADE97B55-4856-4ECF-BA0C-B938B08AC38F}">
      <dgm:prSet/>
      <dgm:spPr/>
      <dgm:t>
        <a:bodyPr/>
        <a:lstStyle/>
        <a:p>
          <a:endParaRPr lang="en-US" dirty="0">
            <a:latin typeface="Arial" panose="020B0604020202020204" pitchFamily="34" charset="0"/>
            <a:cs typeface="Arial" panose="020B0604020202020204" pitchFamily="34" charset="0"/>
          </a:endParaRPr>
        </a:p>
      </dgm:t>
    </dgm:pt>
    <dgm:pt modelId="{10612F6D-D3A8-4D91-B609-7B88FA7AC603}">
      <dgm:prSet phldrT="[Text]" custT="1"/>
      <dgm:spPr/>
      <dgm:t>
        <a:bodyPr/>
        <a:lstStyle/>
        <a:p>
          <a:r>
            <a:rPr lang="en-US" sz="1700" b="1" dirty="0">
              <a:latin typeface="Arial" panose="020B0604020202020204" pitchFamily="34" charset="0"/>
              <a:cs typeface="Arial" panose="020B0604020202020204" pitchFamily="34" charset="0"/>
            </a:rPr>
            <a:t>Submit invoice to state</a:t>
          </a:r>
        </a:p>
      </dgm:t>
    </dgm:pt>
    <dgm:pt modelId="{737BC978-C3CA-42D3-B452-A26B1E0A63A4}" type="parTrans" cxnId="{E76D471E-523B-4312-894F-3D6D00D662DB}">
      <dgm:prSet/>
      <dgm:spPr/>
      <dgm:t>
        <a:bodyPr/>
        <a:lstStyle/>
        <a:p>
          <a:endParaRPr lang="en-US">
            <a:latin typeface="Arial" panose="020B0604020202020204" pitchFamily="34" charset="0"/>
            <a:cs typeface="Arial" panose="020B0604020202020204" pitchFamily="34" charset="0"/>
          </a:endParaRPr>
        </a:p>
      </dgm:t>
    </dgm:pt>
    <dgm:pt modelId="{4D4CC4B3-23B2-4D91-8D1E-34883919FB10}" type="sibTrans" cxnId="{E76D471E-523B-4312-894F-3D6D00D662DB}">
      <dgm:prSet/>
      <dgm:spPr/>
      <dgm:t>
        <a:bodyPr/>
        <a:lstStyle/>
        <a:p>
          <a:endParaRPr lang="en-US" dirty="0">
            <a:latin typeface="Arial" panose="020B0604020202020204" pitchFamily="34" charset="0"/>
            <a:cs typeface="Arial" panose="020B0604020202020204" pitchFamily="34" charset="0"/>
          </a:endParaRPr>
        </a:p>
      </dgm:t>
    </dgm:pt>
    <dgm:pt modelId="{515DD465-B9E8-404B-947D-7E8EE0055752}">
      <dgm:prSet custT="1"/>
      <dgm:spPr/>
      <dgm:t>
        <a:bodyPr/>
        <a:lstStyle/>
        <a:p>
          <a:r>
            <a:rPr lang="en-US" sz="1700" b="1" dirty="0">
              <a:latin typeface="Arial" panose="020B0604020202020204" pitchFamily="34" charset="0"/>
              <a:cs typeface="Arial" panose="020B0604020202020204" pitchFamily="34" charset="0"/>
            </a:rPr>
            <a:t>TMAA  Coordinator compiles documentation</a:t>
          </a:r>
        </a:p>
      </dgm:t>
    </dgm:pt>
    <dgm:pt modelId="{8A255E39-5E1C-452C-A908-EBC6D2092F4A}" type="parTrans" cxnId="{F1610582-E83C-4325-A3FA-A7D4596D8A63}">
      <dgm:prSet/>
      <dgm:spPr/>
      <dgm:t>
        <a:bodyPr/>
        <a:lstStyle/>
        <a:p>
          <a:endParaRPr lang="en-US">
            <a:latin typeface="Arial" panose="020B0604020202020204" pitchFamily="34" charset="0"/>
            <a:cs typeface="Arial" panose="020B0604020202020204" pitchFamily="34" charset="0"/>
          </a:endParaRPr>
        </a:p>
      </dgm:t>
    </dgm:pt>
    <dgm:pt modelId="{5C64BA46-E4D4-4060-951B-958960C03373}" type="sibTrans" cxnId="{F1610582-E83C-4325-A3FA-A7D4596D8A63}">
      <dgm:prSet/>
      <dgm:spPr/>
      <dgm:t>
        <a:bodyPr/>
        <a:lstStyle/>
        <a:p>
          <a:endParaRPr lang="en-US" dirty="0">
            <a:latin typeface="Arial" panose="020B0604020202020204" pitchFamily="34" charset="0"/>
            <a:cs typeface="Arial" panose="020B0604020202020204" pitchFamily="34" charset="0"/>
          </a:endParaRPr>
        </a:p>
      </dgm:t>
    </dgm:pt>
    <dgm:pt modelId="{8C6B28AA-69C0-4123-9A82-365888CBA4C8}">
      <dgm:prSet custT="1"/>
      <dgm:spPr/>
      <dgm:t>
        <a:bodyPr/>
        <a:lstStyle/>
        <a:p>
          <a:r>
            <a:rPr lang="en-US" sz="1700" b="1" dirty="0">
              <a:latin typeface="Arial" panose="020B0604020202020204" pitchFamily="34" charset="0"/>
              <a:cs typeface="Arial" panose="020B0604020202020204" pitchFamily="34" charset="0"/>
            </a:rPr>
            <a:t>Payment is issued</a:t>
          </a:r>
        </a:p>
      </dgm:t>
    </dgm:pt>
    <dgm:pt modelId="{B18E0434-C45A-4396-BFC5-298AE4DDA417}" type="parTrans" cxnId="{13C8BDD6-AE50-4797-BF03-8AAB30124593}">
      <dgm:prSet/>
      <dgm:spPr/>
      <dgm:t>
        <a:bodyPr/>
        <a:lstStyle/>
        <a:p>
          <a:endParaRPr lang="en-US">
            <a:latin typeface="Arial" panose="020B0604020202020204" pitchFamily="34" charset="0"/>
            <a:cs typeface="Arial" panose="020B0604020202020204" pitchFamily="34" charset="0"/>
          </a:endParaRPr>
        </a:p>
      </dgm:t>
    </dgm:pt>
    <dgm:pt modelId="{19115057-36B2-4957-9B46-0F3FAFFA976E}" type="sibTrans" cxnId="{13C8BDD6-AE50-4797-BF03-8AAB30124593}">
      <dgm:prSet/>
      <dgm:spPr/>
      <dgm:t>
        <a:bodyPr/>
        <a:lstStyle/>
        <a:p>
          <a:endParaRPr lang="en-US">
            <a:latin typeface="Arial" panose="020B0604020202020204" pitchFamily="34" charset="0"/>
            <a:cs typeface="Arial" panose="020B0604020202020204" pitchFamily="34" charset="0"/>
          </a:endParaRPr>
        </a:p>
      </dgm:t>
    </dgm:pt>
    <dgm:pt modelId="{B3B05D63-79A9-4061-8618-49ADC0A03DB0}" type="pres">
      <dgm:prSet presAssocID="{3451DCAE-5393-4905-B858-7AF010A0C7EC}" presName="Name0" presStyleCnt="0">
        <dgm:presLayoutVars>
          <dgm:dir/>
          <dgm:resizeHandles val="exact"/>
        </dgm:presLayoutVars>
      </dgm:prSet>
      <dgm:spPr/>
    </dgm:pt>
    <dgm:pt modelId="{401CA2FC-782B-4E53-B712-E8926D8A7721}" type="pres">
      <dgm:prSet presAssocID="{515DD465-B9E8-404B-947D-7E8EE0055752}" presName="node" presStyleLbl="node1" presStyleIdx="0" presStyleCnt="5">
        <dgm:presLayoutVars>
          <dgm:bulletEnabled val="1"/>
        </dgm:presLayoutVars>
      </dgm:prSet>
      <dgm:spPr/>
    </dgm:pt>
    <dgm:pt modelId="{EDDF5D63-EDA1-4F59-9AD8-FCDF8F5C34FD}" type="pres">
      <dgm:prSet presAssocID="{5C64BA46-E4D4-4060-951B-958960C03373}" presName="sibTrans" presStyleLbl="sibTrans1D1" presStyleIdx="0" presStyleCnt="4"/>
      <dgm:spPr/>
    </dgm:pt>
    <dgm:pt modelId="{FC94697F-A187-4F88-BFC9-5484BE352BB2}" type="pres">
      <dgm:prSet presAssocID="{5C64BA46-E4D4-4060-951B-958960C03373}" presName="connectorText" presStyleLbl="sibTrans1D1" presStyleIdx="0" presStyleCnt="4"/>
      <dgm:spPr/>
    </dgm:pt>
    <dgm:pt modelId="{825473D9-C7A8-43EA-9024-8F4E102E3ECE}" type="pres">
      <dgm:prSet presAssocID="{FFFEC1F7-5861-4F3B-B07F-3C0533EA7CF8}" presName="node" presStyleLbl="node1" presStyleIdx="1" presStyleCnt="5">
        <dgm:presLayoutVars>
          <dgm:bulletEnabled val="1"/>
        </dgm:presLayoutVars>
      </dgm:prSet>
      <dgm:spPr/>
    </dgm:pt>
    <dgm:pt modelId="{FFD8CF87-6ED3-44D3-9874-3054F18DA9B9}" type="pres">
      <dgm:prSet presAssocID="{A4908F14-F497-4DF1-A232-B62D9FE5E5B6}" presName="sibTrans" presStyleLbl="sibTrans1D1" presStyleIdx="1" presStyleCnt="4"/>
      <dgm:spPr/>
    </dgm:pt>
    <dgm:pt modelId="{2689AD83-FC23-4013-B5D6-0816DBABCC86}" type="pres">
      <dgm:prSet presAssocID="{A4908F14-F497-4DF1-A232-B62D9FE5E5B6}" presName="connectorText" presStyleLbl="sibTrans1D1" presStyleIdx="1" presStyleCnt="4"/>
      <dgm:spPr/>
    </dgm:pt>
    <dgm:pt modelId="{A28AA642-556E-419C-ACCF-8407E3B06030}" type="pres">
      <dgm:prSet presAssocID="{9C125603-1554-4A47-968A-5ED7925A03C4}" presName="node" presStyleLbl="node1" presStyleIdx="2" presStyleCnt="5">
        <dgm:presLayoutVars>
          <dgm:bulletEnabled val="1"/>
        </dgm:presLayoutVars>
      </dgm:prSet>
      <dgm:spPr/>
    </dgm:pt>
    <dgm:pt modelId="{B5E510F0-204B-405B-A0C0-4FAFE39D16B4}" type="pres">
      <dgm:prSet presAssocID="{E1DE0B88-508C-4315-90CE-5ED3FF4916BB}" presName="sibTrans" presStyleLbl="sibTrans1D1" presStyleIdx="2" presStyleCnt="4"/>
      <dgm:spPr/>
    </dgm:pt>
    <dgm:pt modelId="{49ABE8DC-F158-4DA6-9A3D-3966970D53E0}" type="pres">
      <dgm:prSet presAssocID="{E1DE0B88-508C-4315-90CE-5ED3FF4916BB}" presName="connectorText" presStyleLbl="sibTrans1D1" presStyleIdx="2" presStyleCnt="4"/>
      <dgm:spPr/>
    </dgm:pt>
    <dgm:pt modelId="{F5400F02-9C85-4ABF-89C3-513CF644DB42}" type="pres">
      <dgm:prSet presAssocID="{10612F6D-D3A8-4D91-B609-7B88FA7AC603}" presName="node" presStyleLbl="node1" presStyleIdx="3" presStyleCnt="5">
        <dgm:presLayoutVars>
          <dgm:bulletEnabled val="1"/>
        </dgm:presLayoutVars>
      </dgm:prSet>
      <dgm:spPr/>
    </dgm:pt>
    <dgm:pt modelId="{AA86C2A4-A77F-448C-92BA-EDDB3005F62E}" type="pres">
      <dgm:prSet presAssocID="{4D4CC4B3-23B2-4D91-8D1E-34883919FB10}" presName="sibTrans" presStyleLbl="sibTrans1D1" presStyleIdx="3" presStyleCnt="4"/>
      <dgm:spPr/>
    </dgm:pt>
    <dgm:pt modelId="{9B72DFCB-F9BF-41B8-996D-27CEE1CE9622}" type="pres">
      <dgm:prSet presAssocID="{4D4CC4B3-23B2-4D91-8D1E-34883919FB10}" presName="connectorText" presStyleLbl="sibTrans1D1" presStyleIdx="3" presStyleCnt="4"/>
      <dgm:spPr/>
    </dgm:pt>
    <dgm:pt modelId="{3ED140D5-1C88-4774-B8F0-A16DCD84A62C}" type="pres">
      <dgm:prSet presAssocID="{8C6B28AA-69C0-4123-9A82-365888CBA4C8}" presName="node" presStyleLbl="node1" presStyleIdx="4" presStyleCnt="5" custLinFactNeighborX="68636" custLinFactNeighborY="3526">
        <dgm:presLayoutVars>
          <dgm:bulletEnabled val="1"/>
        </dgm:presLayoutVars>
      </dgm:prSet>
      <dgm:spPr/>
    </dgm:pt>
  </dgm:ptLst>
  <dgm:cxnLst>
    <dgm:cxn modelId="{F9AE6703-9FBD-4041-9FFA-1475F5F787C9}" type="presOf" srcId="{8C6B28AA-69C0-4123-9A82-365888CBA4C8}" destId="{3ED140D5-1C88-4774-B8F0-A16DCD84A62C}" srcOrd="0" destOrd="0" presId="urn:microsoft.com/office/officeart/2005/8/layout/bProcess3"/>
    <dgm:cxn modelId="{1A867B12-3EC2-4A27-8F76-5C06B5E845E4}" type="presOf" srcId="{5C64BA46-E4D4-4060-951B-958960C03373}" destId="{EDDF5D63-EDA1-4F59-9AD8-FCDF8F5C34FD}" srcOrd="0" destOrd="0" presId="urn:microsoft.com/office/officeart/2005/8/layout/bProcess3"/>
    <dgm:cxn modelId="{DA24F118-5B75-4D0B-8B9E-28587EDF0199}" type="presOf" srcId="{9C125603-1554-4A47-968A-5ED7925A03C4}" destId="{A28AA642-556E-419C-ACCF-8407E3B06030}" srcOrd="0" destOrd="0" presId="urn:microsoft.com/office/officeart/2005/8/layout/bProcess3"/>
    <dgm:cxn modelId="{E76D471E-523B-4312-894F-3D6D00D662DB}" srcId="{3451DCAE-5393-4905-B858-7AF010A0C7EC}" destId="{10612F6D-D3A8-4D91-B609-7B88FA7AC603}" srcOrd="3" destOrd="0" parTransId="{737BC978-C3CA-42D3-B452-A26B1E0A63A4}" sibTransId="{4D4CC4B3-23B2-4D91-8D1E-34883919FB10}"/>
    <dgm:cxn modelId="{A6C4981F-1750-4C7C-8764-D8F52D4B3B89}" type="presOf" srcId="{5C64BA46-E4D4-4060-951B-958960C03373}" destId="{FC94697F-A187-4F88-BFC9-5484BE352BB2}" srcOrd="1" destOrd="0" presId="urn:microsoft.com/office/officeart/2005/8/layout/bProcess3"/>
    <dgm:cxn modelId="{5A51082A-9FDA-4DAE-8550-5B6FE97E73AE}" type="presOf" srcId="{4D4CC4B3-23B2-4D91-8D1E-34883919FB10}" destId="{AA86C2A4-A77F-448C-92BA-EDDB3005F62E}" srcOrd="0" destOrd="0" presId="urn:microsoft.com/office/officeart/2005/8/layout/bProcess3"/>
    <dgm:cxn modelId="{627C3433-6088-45F0-88A9-78344617689E}" type="presOf" srcId="{515DD465-B9E8-404B-947D-7E8EE0055752}" destId="{401CA2FC-782B-4E53-B712-E8926D8A7721}" srcOrd="0" destOrd="0" presId="urn:microsoft.com/office/officeart/2005/8/layout/bProcess3"/>
    <dgm:cxn modelId="{6E585A34-60FB-4F71-854E-C9BB26F969E9}" type="presOf" srcId="{E1DE0B88-508C-4315-90CE-5ED3FF4916BB}" destId="{49ABE8DC-F158-4DA6-9A3D-3966970D53E0}" srcOrd="1" destOrd="0" presId="urn:microsoft.com/office/officeart/2005/8/layout/bProcess3"/>
    <dgm:cxn modelId="{858D6C65-00E9-4617-9B06-E867005C3090}" type="presOf" srcId="{3451DCAE-5393-4905-B858-7AF010A0C7EC}" destId="{B3B05D63-79A9-4061-8618-49ADC0A03DB0}" srcOrd="0" destOrd="0" presId="urn:microsoft.com/office/officeart/2005/8/layout/bProcess3"/>
    <dgm:cxn modelId="{AF3DA04B-0AA4-4F0C-B715-10354F4BC23E}" type="presOf" srcId="{10612F6D-D3A8-4D91-B609-7B88FA7AC603}" destId="{F5400F02-9C85-4ABF-89C3-513CF644DB42}" srcOrd="0" destOrd="0" presId="urn:microsoft.com/office/officeart/2005/8/layout/bProcess3"/>
    <dgm:cxn modelId="{31CC444E-53CF-4AC0-8FC4-AD79ADFA0FB3}" type="presOf" srcId="{A4908F14-F497-4DF1-A232-B62D9FE5E5B6}" destId="{FFD8CF87-6ED3-44D3-9874-3054F18DA9B9}" srcOrd="0" destOrd="0" presId="urn:microsoft.com/office/officeart/2005/8/layout/bProcess3"/>
    <dgm:cxn modelId="{D9709E6E-9940-49BA-9474-CFE403C840C4}" type="presOf" srcId="{E1DE0B88-508C-4315-90CE-5ED3FF4916BB}" destId="{B5E510F0-204B-405B-A0C0-4FAFE39D16B4}" srcOrd="0" destOrd="0" presId="urn:microsoft.com/office/officeart/2005/8/layout/bProcess3"/>
    <dgm:cxn modelId="{ADE97B55-4856-4ECF-BA0C-B938B08AC38F}" srcId="{3451DCAE-5393-4905-B858-7AF010A0C7EC}" destId="{9C125603-1554-4A47-968A-5ED7925A03C4}" srcOrd="2" destOrd="0" parTransId="{D3AED109-1611-4077-BC30-EE1D6C4AA6C5}" sibTransId="{E1DE0B88-508C-4315-90CE-5ED3FF4916BB}"/>
    <dgm:cxn modelId="{61E34979-8ABD-40B7-A2F6-2EA0A6ECC17E}" type="presOf" srcId="{4D4CC4B3-23B2-4D91-8D1E-34883919FB10}" destId="{9B72DFCB-F9BF-41B8-996D-27CEE1CE9622}" srcOrd="1" destOrd="0" presId="urn:microsoft.com/office/officeart/2005/8/layout/bProcess3"/>
    <dgm:cxn modelId="{F1610582-E83C-4325-A3FA-A7D4596D8A63}" srcId="{3451DCAE-5393-4905-B858-7AF010A0C7EC}" destId="{515DD465-B9E8-404B-947D-7E8EE0055752}" srcOrd="0" destOrd="0" parTransId="{8A255E39-5E1C-452C-A908-EBC6D2092F4A}" sibTransId="{5C64BA46-E4D4-4060-951B-958960C03373}"/>
    <dgm:cxn modelId="{9736FBA3-E3C1-4ECA-B461-7B9588EC2A3C}" type="presOf" srcId="{FFFEC1F7-5861-4F3B-B07F-3C0533EA7CF8}" destId="{825473D9-C7A8-43EA-9024-8F4E102E3ECE}" srcOrd="0" destOrd="0" presId="urn:microsoft.com/office/officeart/2005/8/layout/bProcess3"/>
    <dgm:cxn modelId="{13C8BDD6-AE50-4797-BF03-8AAB30124593}" srcId="{3451DCAE-5393-4905-B858-7AF010A0C7EC}" destId="{8C6B28AA-69C0-4123-9A82-365888CBA4C8}" srcOrd="4" destOrd="0" parTransId="{B18E0434-C45A-4396-BFC5-298AE4DDA417}" sibTransId="{19115057-36B2-4957-9B46-0F3FAFFA976E}"/>
    <dgm:cxn modelId="{74CE1CEF-E400-4BFB-A73D-7AEDB51C4AB5}" type="presOf" srcId="{A4908F14-F497-4DF1-A232-B62D9FE5E5B6}" destId="{2689AD83-FC23-4013-B5D6-0816DBABCC86}" srcOrd="1" destOrd="0" presId="urn:microsoft.com/office/officeart/2005/8/layout/bProcess3"/>
    <dgm:cxn modelId="{2E898CF5-A583-41A3-ACD1-5A3021DF6688}" srcId="{3451DCAE-5393-4905-B858-7AF010A0C7EC}" destId="{FFFEC1F7-5861-4F3B-B07F-3C0533EA7CF8}" srcOrd="1" destOrd="0" parTransId="{8C38E092-FB0A-4630-93BD-7F8B5057DBD3}" sibTransId="{A4908F14-F497-4DF1-A232-B62D9FE5E5B6}"/>
    <dgm:cxn modelId="{F12BFD2D-FE68-4C99-9B26-EB049076937F}" type="presParOf" srcId="{B3B05D63-79A9-4061-8618-49ADC0A03DB0}" destId="{401CA2FC-782B-4E53-B712-E8926D8A7721}" srcOrd="0" destOrd="0" presId="urn:microsoft.com/office/officeart/2005/8/layout/bProcess3"/>
    <dgm:cxn modelId="{F03041D2-3C22-4949-A0AD-1F855C05B420}" type="presParOf" srcId="{B3B05D63-79A9-4061-8618-49ADC0A03DB0}" destId="{EDDF5D63-EDA1-4F59-9AD8-FCDF8F5C34FD}" srcOrd="1" destOrd="0" presId="urn:microsoft.com/office/officeart/2005/8/layout/bProcess3"/>
    <dgm:cxn modelId="{D980D46D-5C3C-46D5-BED2-44D249DBA1DB}" type="presParOf" srcId="{EDDF5D63-EDA1-4F59-9AD8-FCDF8F5C34FD}" destId="{FC94697F-A187-4F88-BFC9-5484BE352BB2}" srcOrd="0" destOrd="0" presId="urn:microsoft.com/office/officeart/2005/8/layout/bProcess3"/>
    <dgm:cxn modelId="{26B67AA5-FC17-456E-A90D-E978A3272D27}" type="presParOf" srcId="{B3B05D63-79A9-4061-8618-49ADC0A03DB0}" destId="{825473D9-C7A8-43EA-9024-8F4E102E3ECE}" srcOrd="2" destOrd="0" presId="urn:microsoft.com/office/officeart/2005/8/layout/bProcess3"/>
    <dgm:cxn modelId="{2BDDCD3A-AE3B-4726-AFAC-898C25A8770A}" type="presParOf" srcId="{B3B05D63-79A9-4061-8618-49ADC0A03DB0}" destId="{FFD8CF87-6ED3-44D3-9874-3054F18DA9B9}" srcOrd="3" destOrd="0" presId="urn:microsoft.com/office/officeart/2005/8/layout/bProcess3"/>
    <dgm:cxn modelId="{F170AA05-0FFD-4BDC-A7E0-A47152222F06}" type="presParOf" srcId="{FFD8CF87-6ED3-44D3-9874-3054F18DA9B9}" destId="{2689AD83-FC23-4013-B5D6-0816DBABCC86}" srcOrd="0" destOrd="0" presId="urn:microsoft.com/office/officeart/2005/8/layout/bProcess3"/>
    <dgm:cxn modelId="{51B14019-FAD2-44C9-8228-1AC103C7C5A4}" type="presParOf" srcId="{B3B05D63-79A9-4061-8618-49ADC0A03DB0}" destId="{A28AA642-556E-419C-ACCF-8407E3B06030}" srcOrd="4" destOrd="0" presId="urn:microsoft.com/office/officeart/2005/8/layout/bProcess3"/>
    <dgm:cxn modelId="{01E3782D-933D-488C-97EA-A14278BC848F}" type="presParOf" srcId="{B3B05D63-79A9-4061-8618-49ADC0A03DB0}" destId="{B5E510F0-204B-405B-A0C0-4FAFE39D16B4}" srcOrd="5" destOrd="0" presId="urn:microsoft.com/office/officeart/2005/8/layout/bProcess3"/>
    <dgm:cxn modelId="{5E8C5C7F-3F68-4D55-95F2-87E028430948}" type="presParOf" srcId="{B5E510F0-204B-405B-A0C0-4FAFE39D16B4}" destId="{49ABE8DC-F158-4DA6-9A3D-3966970D53E0}" srcOrd="0" destOrd="0" presId="urn:microsoft.com/office/officeart/2005/8/layout/bProcess3"/>
    <dgm:cxn modelId="{52D39DFB-0151-4F64-B402-7521DD8D7A2E}" type="presParOf" srcId="{B3B05D63-79A9-4061-8618-49ADC0A03DB0}" destId="{F5400F02-9C85-4ABF-89C3-513CF644DB42}" srcOrd="6" destOrd="0" presId="urn:microsoft.com/office/officeart/2005/8/layout/bProcess3"/>
    <dgm:cxn modelId="{10FB2235-4106-4F4A-9743-6920F0FA7571}" type="presParOf" srcId="{B3B05D63-79A9-4061-8618-49ADC0A03DB0}" destId="{AA86C2A4-A77F-448C-92BA-EDDB3005F62E}" srcOrd="7" destOrd="0" presId="urn:microsoft.com/office/officeart/2005/8/layout/bProcess3"/>
    <dgm:cxn modelId="{769A52C4-CB20-4A28-B4AF-E2EEE47A0151}" type="presParOf" srcId="{AA86C2A4-A77F-448C-92BA-EDDB3005F62E}" destId="{9B72DFCB-F9BF-41B8-996D-27CEE1CE9622}" srcOrd="0" destOrd="0" presId="urn:microsoft.com/office/officeart/2005/8/layout/bProcess3"/>
    <dgm:cxn modelId="{C78D1E06-7677-483E-B540-506DE884063E}" type="presParOf" srcId="{B3B05D63-79A9-4061-8618-49ADC0A03DB0}" destId="{3ED140D5-1C88-4774-B8F0-A16DCD84A62C}"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371820-5FF7-4D11-829C-5BD34AFCD2B1}"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en-US"/>
        </a:p>
      </dgm:t>
    </dgm:pt>
    <dgm:pt modelId="{3EF22F99-9908-4271-BBA0-F60FF4DE17AB}">
      <dgm:prSet phldrT="[Text]" custT="1">
        <dgm:style>
          <a:lnRef idx="2">
            <a:schemeClr val="accent6">
              <a:shade val="50000"/>
            </a:schemeClr>
          </a:lnRef>
          <a:fillRef idx="1">
            <a:schemeClr val="accent6"/>
          </a:fillRef>
          <a:effectRef idx="0">
            <a:schemeClr val="accent6"/>
          </a:effectRef>
          <a:fontRef idx="minor">
            <a:schemeClr val="lt1"/>
          </a:fontRef>
        </dgm:style>
      </dgm:prSet>
      <dgm:spPr>
        <a:xfrm>
          <a:off x="4351288" y="0"/>
          <a:ext cx="1478923" cy="985949"/>
        </a:xfrm>
        <a:prstGeom prst="roundRect">
          <a:avLst>
            <a:gd name="adj" fmla="val 10000"/>
          </a:avLst>
        </a:prstGeom>
        <a:solidFill>
          <a:srgbClr val="00B050"/>
        </a:solidFill>
        <a:ln w="12700" cap="flat" cmpd="sng" algn="ctr">
          <a:solidFill>
            <a:srgbClr val="70AD47">
              <a:shade val="50000"/>
            </a:srgbClr>
          </a:solidFill>
          <a:prstDash val="solid"/>
          <a:miter lim="800000"/>
        </a:ln>
        <a:effectLst/>
      </dgm:spPr>
      <dgm:t>
        <a:bodyPr/>
        <a:lstStyle/>
        <a:p>
          <a:r>
            <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TMAA</a:t>
          </a:r>
        </a:p>
      </dgm:t>
    </dgm:pt>
    <dgm:pt modelId="{694EA479-F839-4C22-9A61-55B96C82359D}" type="parTrans" cxnId="{7C14BF12-D9D2-4909-883A-87D196AAC02C}">
      <dgm:prSet/>
      <dgm:spPr/>
      <dgm:t>
        <a:bodyPr/>
        <a:lstStyle/>
        <a:p>
          <a:endParaRPr lang="en-US" sz="2000"/>
        </a:p>
      </dgm:t>
    </dgm:pt>
    <dgm:pt modelId="{40DEF53F-CCD2-4B00-9EDC-5A4AD2D43891}" type="sibTrans" cxnId="{7C14BF12-D9D2-4909-883A-87D196AAC02C}">
      <dgm:prSet/>
      <dgm:spPr/>
      <dgm:t>
        <a:bodyPr/>
        <a:lstStyle/>
        <a:p>
          <a:endParaRPr lang="en-US" sz="2000"/>
        </a:p>
      </dgm:t>
    </dgm:pt>
    <dgm:pt modelId="{AE1C4DE8-9110-4D00-B845-6FA6958CA2FB}">
      <dgm:prSet phldrT="[Text]" custT="1">
        <dgm:style>
          <a:lnRef idx="2">
            <a:schemeClr val="accent6">
              <a:shade val="50000"/>
            </a:schemeClr>
          </a:lnRef>
          <a:fillRef idx="1">
            <a:schemeClr val="accent6"/>
          </a:fillRef>
          <a:effectRef idx="0">
            <a:schemeClr val="accent6"/>
          </a:effectRef>
          <a:fontRef idx="minor">
            <a:schemeClr val="lt1"/>
          </a:fontRef>
        </dgm:style>
      </dgm:prSet>
      <dgm:spPr>
        <a:xfrm>
          <a:off x="3389987" y="1380328"/>
          <a:ext cx="1478923" cy="985949"/>
        </a:xfrm>
        <a:prstGeom prst="roundRect">
          <a:avLst>
            <a:gd name="adj" fmla="val 10000"/>
          </a:avLst>
        </a:prstGeom>
        <a:solidFill>
          <a:srgbClr val="00B050"/>
        </a:solidFill>
        <a:ln w="12700" cap="flat" cmpd="sng" algn="ctr">
          <a:solidFill>
            <a:srgbClr val="70AD47">
              <a:shade val="50000"/>
            </a:srgbClr>
          </a:solidFill>
          <a:prstDash val="solid"/>
          <a:miter lim="800000"/>
        </a:ln>
        <a:effectLst/>
      </dgm:spPr>
      <dgm:t>
        <a:bodyPr/>
        <a:lstStyle/>
        <a:p>
          <a:r>
            <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TMAA Medi-Cal FFS beneficiary claims (CRIHB) </a:t>
          </a:r>
        </a:p>
      </dgm:t>
    </dgm:pt>
    <dgm:pt modelId="{17FE5F8D-6152-4A5E-B8C5-7854006185D2}" type="parTrans" cxnId="{92F83C51-6FBF-4D45-878D-A53968B77075}">
      <dgm:prSet/>
      <dgm:spPr>
        <a:xfrm>
          <a:off x="4129449" y="985949"/>
          <a:ext cx="961300" cy="394379"/>
        </a:xfrm>
        <a:custGeom>
          <a:avLst/>
          <a:gdLst/>
          <a:ahLst/>
          <a:cxnLst/>
          <a:rect l="0" t="0" r="0" b="0"/>
          <a:pathLst>
            <a:path>
              <a:moveTo>
                <a:pt x="961300" y="0"/>
              </a:moveTo>
              <a:lnTo>
                <a:pt x="961300" y="197189"/>
              </a:lnTo>
              <a:lnTo>
                <a:pt x="0" y="197189"/>
              </a:lnTo>
              <a:lnTo>
                <a:pt x="0" y="394379"/>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en-US" sz="2000"/>
        </a:p>
      </dgm:t>
    </dgm:pt>
    <dgm:pt modelId="{A46700B4-BE75-41BA-BA94-1A679738E7F5}" type="sibTrans" cxnId="{92F83C51-6FBF-4D45-878D-A53968B77075}">
      <dgm:prSet/>
      <dgm:spPr/>
      <dgm:t>
        <a:bodyPr/>
        <a:lstStyle/>
        <a:p>
          <a:endParaRPr lang="en-US" sz="2000"/>
        </a:p>
      </dgm:t>
    </dgm:pt>
    <dgm:pt modelId="{9FADB7E9-7594-4739-9B68-DBEA04813FE4}">
      <dgm:prSet phldrT="[Text]" custT="1"/>
      <dgm:spPr>
        <a:xfrm>
          <a:off x="5312588" y="1380328"/>
          <a:ext cx="1478923" cy="985949"/>
        </a:xfrm>
        <a:prstGeom prst="roundRect">
          <a:avLst>
            <a:gd name="adj" fmla="val 10000"/>
          </a:avLst>
        </a:prstGeom>
        <a:noFill/>
        <a:ln w="12700" cap="flat" cmpd="sng" algn="ctr">
          <a:solidFill>
            <a:srgbClr val="00B050"/>
          </a:solidFill>
          <a:prstDash val="dash"/>
          <a:miter lim="800000"/>
        </a:ln>
        <a:effectLst/>
      </dgm:spPr>
      <dgm:t>
        <a:bodyPr/>
        <a:lstStyle/>
        <a:p>
          <a:r>
            <a:rPr lang="en-US" sz="1400" dirty="0">
              <a:solidFill>
                <a:sysClr val="window" lastClr="FFFFFF">
                  <a:lumMod val="85000"/>
                </a:sysClr>
              </a:solidFill>
              <a:latin typeface="Arial" panose="020B0604020202020204" pitchFamily="34" charset="0"/>
              <a:ea typeface="+mn-ea"/>
              <a:cs typeface="Arial" panose="020B0604020202020204" pitchFamily="34" charset="0"/>
            </a:rPr>
            <a:t>Medi-Cal MCO beneficiary claims (not CRIHB)</a:t>
          </a:r>
        </a:p>
      </dgm:t>
    </dgm:pt>
    <dgm:pt modelId="{F85D115F-5FC6-4431-8792-797B2B892AA9}" type="parTrans" cxnId="{FF750D3B-216C-432A-8956-408162FF999A}">
      <dgm:prSet/>
      <dgm:spPr>
        <a:xfrm>
          <a:off x="5090750" y="985949"/>
          <a:ext cx="961300" cy="394379"/>
        </a:xfrm>
        <a:custGeom>
          <a:avLst/>
          <a:gdLst/>
          <a:ahLst/>
          <a:cxnLst/>
          <a:rect l="0" t="0" r="0" b="0"/>
          <a:pathLst>
            <a:path>
              <a:moveTo>
                <a:pt x="0" y="0"/>
              </a:moveTo>
              <a:lnTo>
                <a:pt x="0" y="197189"/>
              </a:lnTo>
              <a:lnTo>
                <a:pt x="961300" y="197189"/>
              </a:lnTo>
              <a:lnTo>
                <a:pt x="961300" y="394379"/>
              </a:lnTo>
            </a:path>
          </a:pathLst>
        </a:custGeom>
        <a:noFill/>
        <a:ln w="12700" cap="flat" cmpd="sng" algn="ctr">
          <a:solidFill>
            <a:scrgbClr r="0" g="0" b="0"/>
          </a:solidFill>
          <a:prstDash val="dash"/>
          <a:miter lim="800000"/>
        </a:ln>
        <a:effectLst/>
      </dgm:spPr>
      <dgm:t>
        <a:bodyPr/>
        <a:lstStyle/>
        <a:p>
          <a:endParaRPr lang="en-US" sz="2000"/>
        </a:p>
      </dgm:t>
    </dgm:pt>
    <dgm:pt modelId="{30A16681-5EDA-4774-AB78-AF4BDDB8021E}" type="sibTrans" cxnId="{FF750D3B-216C-432A-8956-408162FF999A}">
      <dgm:prSet/>
      <dgm:spPr/>
      <dgm:t>
        <a:bodyPr/>
        <a:lstStyle/>
        <a:p>
          <a:endParaRPr lang="en-US" sz="2000"/>
        </a:p>
      </dgm:t>
    </dgm:pt>
    <dgm:pt modelId="{755C96D1-D45E-44DA-8565-E0F49F58F716}">
      <dgm:prSet phldrT="[Text]" custT="1">
        <dgm:style>
          <a:lnRef idx="3">
            <a:schemeClr val="lt1"/>
          </a:lnRef>
          <a:fillRef idx="1">
            <a:schemeClr val="accent6"/>
          </a:fillRef>
          <a:effectRef idx="1">
            <a:schemeClr val="accent6"/>
          </a:effectRef>
          <a:fontRef idx="minor">
            <a:schemeClr val="lt1"/>
          </a:fontRef>
        </dgm:style>
      </dgm:prSet>
      <dgm:spPr>
        <a:xfrm>
          <a:off x="2428687" y="2760657"/>
          <a:ext cx="1478923" cy="985949"/>
        </a:xfrm>
        <a:prstGeom prst="roundRect">
          <a:avLst>
            <a:gd name="adj" fmla="val 10000"/>
          </a:avLst>
        </a:prstGeom>
        <a:noFill/>
        <a:ln w="19050" cap="flat" cmpd="sng" algn="ctr">
          <a:solidFill>
            <a:srgbClr val="00B050"/>
          </a:solidFill>
          <a:prstDash val="dash"/>
          <a:miter lim="800000"/>
        </a:ln>
        <a:effectLst/>
      </dgm:spPr>
      <dgm:t>
        <a:bodyPr/>
        <a:lstStyle/>
        <a:p>
          <a:r>
            <a:rPr lang="en-US" sz="1400" dirty="0">
              <a:solidFill>
                <a:schemeClr val="bg1">
                  <a:lumMod val="75000"/>
                </a:schemeClr>
              </a:solidFill>
              <a:latin typeface="Arial" panose="020B0604020202020204" pitchFamily="34" charset="0"/>
              <a:ea typeface="+mn-ea"/>
              <a:cs typeface="Arial" panose="020B0604020202020204" pitchFamily="34" charset="0"/>
            </a:rPr>
            <a:t>TMAA transportation</a:t>
          </a:r>
        </a:p>
      </dgm:t>
    </dgm:pt>
    <dgm:pt modelId="{6BF7EA57-77B5-48A3-84E2-A5119BCD849F}" type="parTrans" cxnId="{EA0C7166-7150-4811-A253-585402AED6AA}">
      <dgm:prSet/>
      <dgm:spPr>
        <a:xfrm>
          <a:off x="3168149" y="2366277"/>
          <a:ext cx="961300" cy="394379"/>
        </a:xfrm>
        <a:custGeom>
          <a:avLst/>
          <a:gdLst/>
          <a:ahLst/>
          <a:cxnLst/>
          <a:rect l="0" t="0" r="0" b="0"/>
          <a:pathLst>
            <a:path>
              <a:moveTo>
                <a:pt x="961300" y="0"/>
              </a:moveTo>
              <a:lnTo>
                <a:pt x="961300" y="197189"/>
              </a:lnTo>
              <a:lnTo>
                <a:pt x="0" y="197189"/>
              </a:lnTo>
              <a:lnTo>
                <a:pt x="0" y="39437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US" sz="2000"/>
        </a:p>
      </dgm:t>
    </dgm:pt>
    <dgm:pt modelId="{11BDAA81-3FF3-46B0-B7FA-255175CF90AD}" type="sibTrans" cxnId="{EA0C7166-7150-4811-A253-585402AED6AA}">
      <dgm:prSet/>
      <dgm:spPr/>
      <dgm:t>
        <a:bodyPr/>
        <a:lstStyle/>
        <a:p>
          <a:endParaRPr lang="en-US" sz="2000"/>
        </a:p>
      </dgm:t>
    </dgm:pt>
    <dgm:pt modelId="{5ADB5A83-DF31-4139-8BBB-B4B5EB5A4736}">
      <dgm:prSet phldrT="[Text]" custT="1">
        <dgm:style>
          <a:lnRef idx="1">
            <a:schemeClr val="accent6"/>
          </a:lnRef>
          <a:fillRef idx="2">
            <a:schemeClr val="accent6"/>
          </a:fillRef>
          <a:effectRef idx="1">
            <a:schemeClr val="accent6"/>
          </a:effectRef>
          <a:fontRef idx="minor">
            <a:schemeClr val="dk1"/>
          </a:fontRef>
        </dgm:style>
      </dgm:prSet>
      <dgm:spPr>
        <a:xfrm>
          <a:off x="4351288" y="2760657"/>
          <a:ext cx="1478923" cy="985949"/>
        </a:xfrm>
        <a:prstGeom prst="roundRect">
          <a:avLst>
            <a:gd name="adj" fmla="val 10000"/>
          </a:avLst>
        </a:prstGeom>
        <a:solidFill>
          <a:srgbClr val="E09F1E"/>
        </a:solidFill>
        <a:ln w="6350" cap="flat" cmpd="sng" algn="ctr">
          <a:solidFill>
            <a:srgbClr val="70AD47"/>
          </a:solidFill>
          <a:prstDash val="solid"/>
          <a:miter lim="800000"/>
        </a:ln>
        <a:effectLst/>
      </dgm:spPr>
      <dgm:t>
        <a:bodyPr/>
        <a:lstStyle/>
        <a:p>
          <a:r>
            <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TMAA administrative activities</a:t>
          </a:r>
        </a:p>
      </dgm:t>
    </dgm:pt>
    <dgm:pt modelId="{F982C661-202D-4887-B30B-ED73A2C05412}" type="parTrans" cxnId="{5A8C4D3F-8275-471D-AE53-9D351CDB212A}">
      <dgm:prSet/>
      <dgm:spPr>
        <a:xfrm>
          <a:off x="4129449" y="2366277"/>
          <a:ext cx="961300" cy="394379"/>
        </a:xfrm>
        <a:custGeom>
          <a:avLst/>
          <a:gdLst/>
          <a:ahLst/>
          <a:cxnLst/>
          <a:rect l="0" t="0" r="0" b="0"/>
          <a:pathLst>
            <a:path>
              <a:moveTo>
                <a:pt x="0" y="0"/>
              </a:moveTo>
              <a:lnTo>
                <a:pt x="0" y="197189"/>
              </a:lnTo>
              <a:lnTo>
                <a:pt x="961300" y="197189"/>
              </a:lnTo>
              <a:lnTo>
                <a:pt x="961300" y="39437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US" sz="2000"/>
        </a:p>
      </dgm:t>
    </dgm:pt>
    <dgm:pt modelId="{6EDFF421-8F94-478B-9D5C-2B16CCA9DBF6}" type="sibTrans" cxnId="{5A8C4D3F-8275-471D-AE53-9D351CDB212A}">
      <dgm:prSet/>
      <dgm:spPr/>
      <dgm:t>
        <a:bodyPr/>
        <a:lstStyle/>
        <a:p>
          <a:endParaRPr lang="en-US" sz="2000"/>
        </a:p>
      </dgm:t>
    </dgm:pt>
    <dgm:pt modelId="{5CC9D512-053C-4E86-9DCC-08E6D21070E1}">
      <dgm:prSet phldrT="[Text]" custT="1">
        <dgm:style>
          <a:lnRef idx="1">
            <a:schemeClr val="accent6"/>
          </a:lnRef>
          <a:fillRef idx="2">
            <a:schemeClr val="accent6"/>
          </a:fillRef>
          <a:effectRef idx="1">
            <a:schemeClr val="accent6"/>
          </a:effectRef>
          <a:fontRef idx="minor">
            <a:schemeClr val="dk1"/>
          </a:fontRef>
        </dgm:style>
      </dgm:prSet>
      <dgm:spPr>
        <a:xfrm>
          <a:off x="4351288" y="4140986"/>
          <a:ext cx="1478923" cy="985949"/>
        </a:xfrm>
        <a:prstGeom prst="roundRect">
          <a:avLst>
            <a:gd name="adj" fmla="val 10000"/>
          </a:avLst>
        </a:prstGeom>
        <a:solidFill>
          <a:srgbClr val="E09F1E"/>
        </a:solidFill>
        <a:ln w="6350" cap="flat" cmpd="sng" algn="ctr">
          <a:solidFill>
            <a:srgbClr val="70AD47"/>
          </a:solidFill>
          <a:prstDash val="solid"/>
          <a:miter lim="800000"/>
        </a:ln>
        <a:effectLst/>
      </dgm:spPr>
      <dgm:t>
        <a:bodyPr/>
        <a:lstStyle/>
        <a:p>
          <a:r>
            <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Codes 4,6,8,14,16,17</a:t>
          </a:r>
        </a:p>
        <a:p>
          <a:r>
            <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(CRIHB only)</a:t>
          </a:r>
        </a:p>
      </dgm:t>
    </dgm:pt>
    <dgm:pt modelId="{FB19BD24-A231-4483-81B1-1B3341F75E46}" type="parTrans" cxnId="{538502C8-AFB3-449E-A784-147BD60E236E}">
      <dgm:prSet/>
      <dgm:spPr>
        <a:xfrm>
          <a:off x="5045030" y="3746606"/>
          <a:ext cx="91440" cy="394379"/>
        </a:xfrm>
        <a:custGeom>
          <a:avLst/>
          <a:gdLst/>
          <a:ahLst/>
          <a:cxnLst/>
          <a:rect l="0" t="0" r="0" b="0"/>
          <a:pathLst>
            <a:path>
              <a:moveTo>
                <a:pt x="45720" y="0"/>
              </a:moveTo>
              <a:lnTo>
                <a:pt x="45720" y="39437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US" sz="2000"/>
        </a:p>
      </dgm:t>
    </dgm:pt>
    <dgm:pt modelId="{252D5FD7-29F8-44AB-BDE2-4B7CB6ADCD5C}" type="sibTrans" cxnId="{538502C8-AFB3-449E-A784-147BD60E236E}">
      <dgm:prSet/>
      <dgm:spPr/>
      <dgm:t>
        <a:bodyPr/>
        <a:lstStyle/>
        <a:p>
          <a:endParaRPr lang="en-US" sz="2000"/>
        </a:p>
      </dgm:t>
    </dgm:pt>
    <dgm:pt modelId="{5C152DC2-2186-452A-8871-9CA15856A0EF}" type="pres">
      <dgm:prSet presAssocID="{E2371820-5FF7-4D11-829C-5BD34AFCD2B1}" presName="mainComposite" presStyleCnt="0">
        <dgm:presLayoutVars>
          <dgm:chPref val="1"/>
          <dgm:dir/>
          <dgm:animOne val="branch"/>
          <dgm:animLvl val="lvl"/>
          <dgm:resizeHandles val="exact"/>
        </dgm:presLayoutVars>
      </dgm:prSet>
      <dgm:spPr/>
    </dgm:pt>
    <dgm:pt modelId="{1AC888BE-A470-4526-82C5-60C89BD59CFA}" type="pres">
      <dgm:prSet presAssocID="{E2371820-5FF7-4D11-829C-5BD34AFCD2B1}" presName="hierFlow" presStyleCnt="0"/>
      <dgm:spPr/>
    </dgm:pt>
    <dgm:pt modelId="{0C405C2A-5BD0-404C-AE42-8182789199E3}" type="pres">
      <dgm:prSet presAssocID="{E2371820-5FF7-4D11-829C-5BD34AFCD2B1}" presName="hierChild1" presStyleCnt="0">
        <dgm:presLayoutVars>
          <dgm:chPref val="1"/>
          <dgm:animOne val="branch"/>
          <dgm:animLvl val="lvl"/>
        </dgm:presLayoutVars>
      </dgm:prSet>
      <dgm:spPr/>
    </dgm:pt>
    <dgm:pt modelId="{391D6A05-D6E7-4091-BF6A-AB8896CED209}" type="pres">
      <dgm:prSet presAssocID="{3EF22F99-9908-4271-BBA0-F60FF4DE17AB}" presName="Name14" presStyleCnt="0"/>
      <dgm:spPr/>
    </dgm:pt>
    <dgm:pt modelId="{6C7B1831-6D6D-4A74-AA6A-63ECB806FA07}" type="pres">
      <dgm:prSet presAssocID="{3EF22F99-9908-4271-BBA0-F60FF4DE17AB}" presName="level1Shape" presStyleLbl="node0" presStyleIdx="0" presStyleCnt="1">
        <dgm:presLayoutVars>
          <dgm:chPref val="3"/>
        </dgm:presLayoutVars>
      </dgm:prSet>
      <dgm:spPr/>
    </dgm:pt>
    <dgm:pt modelId="{96A74D7A-611A-4DDB-BE68-5F70FA1CCB9E}" type="pres">
      <dgm:prSet presAssocID="{3EF22F99-9908-4271-BBA0-F60FF4DE17AB}" presName="hierChild2" presStyleCnt="0"/>
      <dgm:spPr/>
    </dgm:pt>
    <dgm:pt modelId="{BF9D0716-5DB6-4971-9386-577FEB7D797C}" type="pres">
      <dgm:prSet presAssocID="{17FE5F8D-6152-4A5E-B8C5-7854006185D2}" presName="Name19" presStyleLbl="parChTrans1D2" presStyleIdx="0" presStyleCnt="2"/>
      <dgm:spPr/>
    </dgm:pt>
    <dgm:pt modelId="{55B5BD07-14B9-440C-B3C8-F0C65E851A8F}" type="pres">
      <dgm:prSet presAssocID="{AE1C4DE8-9110-4D00-B845-6FA6958CA2FB}" presName="Name21" presStyleCnt="0"/>
      <dgm:spPr/>
    </dgm:pt>
    <dgm:pt modelId="{5F3CD37C-243B-4F81-8B32-2501948EACE6}" type="pres">
      <dgm:prSet presAssocID="{AE1C4DE8-9110-4D00-B845-6FA6958CA2FB}" presName="level2Shape" presStyleLbl="node2" presStyleIdx="0" presStyleCnt="2" custLinFactNeighborX="-2514" custLinFactNeighborY="-2043"/>
      <dgm:spPr/>
    </dgm:pt>
    <dgm:pt modelId="{B30DC9B3-A1B3-443A-94B0-CCCC3D045F84}" type="pres">
      <dgm:prSet presAssocID="{AE1C4DE8-9110-4D00-B845-6FA6958CA2FB}" presName="hierChild3" presStyleCnt="0"/>
      <dgm:spPr/>
    </dgm:pt>
    <dgm:pt modelId="{1C6DAE83-AE46-466F-99D0-45B4F942F56F}" type="pres">
      <dgm:prSet presAssocID="{6BF7EA57-77B5-48A3-84E2-A5119BCD849F}" presName="Name19" presStyleLbl="parChTrans1D3" presStyleIdx="0" presStyleCnt="2"/>
      <dgm:spPr/>
    </dgm:pt>
    <dgm:pt modelId="{F4EFDC04-23D3-4808-80C9-A30499D7EA66}" type="pres">
      <dgm:prSet presAssocID="{755C96D1-D45E-44DA-8565-E0F49F58F716}" presName="Name21" presStyleCnt="0"/>
      <dgm:spPr/>
    </dgm:pt>
    <dgm:pt modelId="{8768B4EA-C35A-4C76-97B0-5C6B1CF815AB}" type="pres">
      <dgm:prSet presAssocID="{755C96D1-D45E-44DA-8565-E0F49F58F716}" presName="level2Shape" presStyleLbl="node3" presStyleIdx="0" presStyleCnt="2" custLinFactNeighborX="12485" custLinFactNeighborY="4579"/>
      <dgm:spPr/>
    </dgm:pt>
    <dgm:pt modelId="{C66BA397-A4E3-414E-84EF-2D82071E345E}" type="pres">
      <dgm:prSet presAssocID="{755C96D1-D45E-44DA-8565-E0F49F58F716}" presName="hierChild3" presStyleCnt="0"/>
      <dgm:spPr/>
    </dgm:pt>
    <dgm:pt modelId="{F3023887-302B-456E-A205-29C13E4299DD}" type="pres">
      <dgm:prSet presAssocID="{F982C661-202D-4887-B30B-ED73A2C05412}" presName="Name19" presStyleLbl="parChTrans1D3" presStyleIdx="1" presStyleCnt="2"/>
      <dgm:spPr/>
    </dgm:pt>
    <dgm:pt modelId="{F4066A63-88BE-4288-88A5-63136D3349A3}" type="pres">
      <dgm:prSet presAssocID="{5ADB5A83-DF31-4139-8BBB-B4B5EB5A4736}" presName="Name21" presStyleCnt="0"/>
      <dgm:spPr/>
    </dgm:pt>
    <dgm:pt modelId="{A58253FC-4E35-4E51-9C22-3089F6CE1AEE}" type="pres">
      <dgm:prSet presAssocID="{5ADB5A83-DF31-4139-8BBB-B4B5EB5A4736}" presName="level2Shape" presStyleLbl="node3" presStyleIdx="1" presStyleCnt="2"/>
      <dgm:spPr/>
    </dgm:pt>
    <dgm:pt modelId="{59D5762A-0F2E-46F3-AF55-5B9E8782C534}" type="pres">
      <dgm:prSet presAssocID="{5ADB5A83-DF31-4139-8BBB-B4B5EB5A4736}" presName="hierChild3" presStyleCnt="0"/>
      <dgm:spPr/>
    </dgm:pt>
    <dgm:pt modelId="{942364C0-8306-49CA-A7AD-34076B50118A}" type="pres">
      <dgm:prSet presAssocID="{FB19BD24-A231-4483-81B1-1B3341F75E46}" presName="Name19" presStyleLbl="parChTrans1D4" presStyleIdx="0" presStyleCnt="1"/>
      <dgm:spPr/>
    </dgm:pt>
    <dgm:pt modelId="{9018C6B5-BBF0-4DEC-97C3-06C5CBCB28D9}" type="pres">
      <dgm:prSet presAssocID="{5CC9D512-053C-4E86-9DCC-08E6D21070E1}" presName="Name21" presStyleCnt="0"/>
      <dgm:spPr/>
    </dgm:pt>
    <dgm:pt modelId="{C423F4CE-1E6C-4FC0-89B8-AE2A6F5E0CF4}" type="pres">
      <dgm:prSet presAssocID="{5CC9D512-053C-4E86-9DCC-08E6D21070E1}" presName="level2Shape" presStyleLbl="node4" presStyleIdx="0" presStyleCnt="1"/>
      <dgm:spPr/>
    </dgm:pt>
    <dgm:pt modelId="{14E7CB40-1654-4F21-BBA6-17F04081E7A1}" type="pres">
      <dgm:prSet presAssocID="{5CC9D512-053C-4E86-9DCC-08E6D21070E1}" presName="hierChild3" presStyleCnt="0"/>
      <dgm:spPr/>
    </dgm:pt>
    <dgm:pt modelId="{41416CD1-58FD-44C2-BDE9-C770124121CE}" type="pres">
      <dgm:prSet presAssocID="{F85D115F-5FC6-4431-8792-797B2B892AA9}" presName="Name19" presStyleLbl="parChTrans1D2" presStyleIdx="1" presStyleCnt="2"/>
      <dgm:spPr/>
    </dgm:pt>
    <dgm:pt modelId="{844B439F-8B47-4537-9E3E-F7F5FB54CB88}" type="pres">
      <dgm:prSet presAssocID="{9FADB7E9-7594-4739-9B68-DBEA04813FE4}" presName="Name21" presStyleCnt="0"/>
      <dgm:spPr/>
    </dgm:pt>
    <dgm:pt modelId="{E14DFFAB-7C07-4CA7-944F-6C57665FEDE7}" type="pres">
      <dgm:prSet presAssocID="{9FADB7E9-7594-4739-9B68-DBEA04813FE4}" presName="level2Shape" presStyleLbl="node2" presStyleIdx="1" presStyleCnt="2"/>
      <dgm:spPr/>
    </dgm:pt>
    <dgm:pt modelId="{0EE45BCD-1BE9-4B82-8B78-73FA9AF02D9B}" type="pres">
      <dgm:prSet presAssocID="{9FADB7E9-7594-4739-9B68-DBEA04813FE4}" presName="hierChild3" presStyleCnt="0"/>
      <dgm:spPr/>
    </dgm:pt>
    <dgm:pt modelId="{CF7FB562-25B1-4277-AF1C-635EB451AA79}" type="pres">
      <dgm:prSet presAssocID="{E2371820-5FF7-4D11-829C-5BD34AFCD2B1}" presName="bgShapesFlow" presStyleCnt="0"/>
      <dgm:spPr/>
    </dgm:pt>
  </dgm:ptLst>
  <dgm:cxnLst>
    <dgm:cxn modelId="{E7B25F11-85BD-4E9D-9DD2-AB97ECBE831B}" type="presOf" srcId="{6BF7EA57-77B5-48A3-84E2-A5119BCD849F}" destId="{1C6DAE83-AE46-466F-99D0-45B4F942F56F}" srcOrd="0" destOrd="0" presId="urn:microsoft.com/office/officeart/2005/8/layout/hierarchy6"/>
    <dgm:cxn modelId="{7C14BF12-D9D2-4909-883A-87D196AAC02C}" srcId="{E2371820-5FF7-4D11-829C-5BD34AFCD2B1}" destId="{3EF22F99-9908-4271-BBA0-F60FF4DE17AB}" srcOrd="0" destOrd="0" parTransId="{694EA479-F839-4C22-9A61-55B96C82359D}" sibTransId="{40DEF53F-CCD2-4B00-9EDC-5A4AD2D43891}"/>
    <dgm:cxn modelId="{1C145723-BC18-467A-8E34-AD12BF3E3B84}" type="presOf" srcId="{5ADB5A83-DF31-4139-8BBB-B4B5EB5A4736}" destId="{A58253FC-4E35-4E51-9C22-3089F6CE1AEE}" srcOrd="0" destOrd="0" presId="urn:microsoft.com/office/officeart/2005/8/layout/hierarchy6"/>
    <dgm:cxn modelId="{5EF72A2F-C95D-492C-B10F-ED06F042E085}" type="presOf" srcId="{FB19BD24-A231-4483-81B1-1B3341F75E46}" destId="{942364C0-8306-49CA-A7AD-34076B50118A}" srcOrd="0" destOrd="0" presId="urn:microsoft.com/office/officeart/2005/8/layout/hierarchy6"/>
    <dgm:cxn modelId="{FF750D3B-216C-432A-8956-408162FF999A}" srcId="{3EF22F99-9908-4271-BBA0-F60FF4DE17AB}" destId="{9FADB7E9-7594-4739-9B68-DBEA04813FE4}" srcOrd="1" destOrd="0" parTransId="{F85D115F-5FC6-4431-8792-797B2B892AA9}" sibTransId="{30A16681-5EDA-4774-AB78-AF4BDDB8021E}"/>
    <dgm:cxn modelId="{5A8C4D3F-8275-471D-AE53-9D351CDB212A}" srcId="{AE1C4DE8-9110-4D00-B845-6FA6958CA2FB}" destId="{5ADB5A83-DF31-4139-8BBB-B4B5EB5A4736}" srcOrd="1" destOrd="0" parTransId="{F982C661-202D-4887-B30B-ED73A2C05412}" sibTransId="{6EDFF421-8F94-478B-9D5C-2B16CCA9DBF6}"/>
    <dgm:cxn modelId="{EA0C7166-7150-4811-A253-585402AED6AA}" srcId="{AE1C4DE8-9110-4D00-B845-6FA6958CA2FB}" destId="{755C96D1-D45E-44DA-8565-E0F49F58F716}" srcOrd="0" destOrd="0" parTransId="{6BF7EA57-77B5-48A3-84E2-A5119BCD849F}" sibTransId="{11BDAA81-3FF3-46B0-B7FA-255175CF90AD}"/>
    <dgm:cxn modelId="{59DF734F-D886-4ADD-948C-E2F9FCEBE8ED}" type="presOf" srcId="{755C96D1-D45E-44DA-8565-E0F49F58F716}" destId="{8768B4EA-C35A-4C76-97B0-5C6B1CF815AB}" srcOrd="0" destOrd="0" presId="urn:microsoft.com/office/officeart/2005/8/layout/hierarchy6"/>
    <dgm:cxn modelId="{92F83C51-6FBF-4D45-878D-A53968B77075}" srcId="{3EF22F99-9908-4271-BBA0-F60FF4DE17AB}" destId="{AE1C4DE8-9110-4D00-B845-6FA6958CA2FB}" srcOrd="0" destOrd="0" parTransId="{17FE5F8D-6152-4A5E-B8C5-7854006185D2}" sibTransId="{A46700B4-BE75-41BA-BA94-1A679738E7F5}"/>
    <dgm:cxn modelId="{53D06E55-0BAF-468C-AC80-72C18F1C181B}" type="presOf" srcId="{9FADB7E9-7594-4739-9B68-DBEA04813FE4}" destId="{E14DFFAB-7C07-4CA7-944F-6C57665FEDE7}" srcOrd="0" destOrd="0" presId="urn:microsoft.com/office/officeart/2005/8/layout/hierarchy6"/>
    <dgm:cxn modelId="{F6F84685-59FF-4D61-AF2B-C339807486B1}" type="presOf" srcId="{3EF22F99-9908-4271-BBA0-F60FF4DE17AB}" destId="{6C7B1831-6D6D-4A74-AA6A-63ECB806FA07}" srcOrd="0" destOrd="0" presId="urn:microsoft.com/office/officeart/2005/8/layout/hierarchy6"/>
    <dgm:cxn modelId="{8E053E9E-4759-41DE-A6BE-85C588E03518}" type="presOf" srcId="{F982C661-202D-4887-B30B-ED73A2C05412}" destId="{F3023887-302B-456E-A205-29C13E4299DD}" srcOrd="0" destOrd="0" presId="urn:microsoft.com/office/officeart/2005/8/layout/hierarchy6"/>
    <dgm:cxn modelId="{338B94AC-3EA6-428B-B2AA-FB897683AC09}" type="presOf" srcId="{17FE5F8D-6152-4A5E-B8C5-7854006185D2}" destId="{BF9D0716-5DB6-4971-9386-577FEB7D797C}" srcOrd="0" destOrd="0" presId="urn:microsoft.com/office/officeart/2005/8/layout/hierarchy6"/>
    <dgm:cxn modelId="{C2ED8BAF-F490-4DFC-B091-1872E954BED1}" type="presOf" srcId="{E2371820-5FF7-4D11-829C-5BD34AFCD2B1}" destId="{5C152DC2-2186-452A-8871-9CA15856A0EF}" srcOrd="0" destOrd="0" presId="urn:microsoft.com/office/officeart/2005/8/layout/hierarchy6"/>
    <dgm:cxn modelId="{C44F5EB2-961D-4655-98E5-D532E405CE74}" type="presOf" srcId="{AE1C4DE8-9110-4D00-B845-6FA6958CA2FB}" destId="{5F3CD37C-243B-4F81-8B32-2501948EACE6}" srcOrd="0" destOrd="0" presId="urn:microsoft.com/office/officeart/2005/8/layout/hierarchy6"/>
    <dgm:cxn modelId="{9220D7C6-2752-405E-844A-1A924168935F}" type="presOf" srcId="{5CC9D512-053C-4E86-9DCC-08E6D21070E1}" destId="{C423F4CE-1E6C-4FC0-89B8-AE2A6F5E0CF4}" srcOrd="0" destOrd="0" presId="urn:microsoft.com/office/officeart/2005/8/layout/hierarchy6"/>
    <dgm:cxn modelId="{538502C8-AFB3-449E-A784-147BD60E236E}" srcId="{5ADB5A83-DF31-4139-8BBB-B4B5EB5A4736}" destId="{5CC9D512-053C-4E86-9DCC-08E6D21070E1}" srcOrd="0" destOrd="0" parTransId="{FB19BD24-A231-4483-81B1-1B3341F75E46}" sibTransId="{252D5FD7-29F8-44AB-BDE2-4B7CB6ADCD5C}"/>
    <dgm:cxn modelId="{C7CBEECE-9747-4AAA-BF53-E6D5444A39B3}" type="presOf" srcId="{F85D115F-5FC6-4431-8792-797B2B892AA9}" destId="{41416CD1-58FD-44C2-BDE9-C770124121CE}" srcOrd="0" destOrd="0" presId="urn:microsoft.com/office/officeart/2005/8/layout/hierarchy6"/>
    <dgm:cxn modelId="{220ABFDB-C7C8-4196-A0AF-408CB97F1638}" type="presParOf" srcId="{5C152DC2-2186-452A-8871-9CA15856A0EF}" destId="{1AC888BE-A470-4526-82C5-60C89BD59CFA}" srcOrd="0" destOrd="0" presId="urn:microsoft.com/office/officeart/2005/8/layout/hierarchy6"/>
    <dgm:cxn modelId="{E77494D4-F797-4771-B7A1-0EF452320ED5}" type="presParOf" srcId="{1AC888BE-A470-4526-82C5-60C89BD59CFA}" destId="{0C405C2A-5BD0-404C-AE42-8182789199E3}" srcOrd="0" destOrd="0" presId="urn:microsoft.com/office/officeart/2005/8/layout/hierarchy6"/>
    <dgm:cxn modelId="{15393805-7785-4F37-9913-F1AE45731C1D}" type="presParOf" srcId="{0C405C2A-5BD0-404C-AE42-8182789199E3}" destId="{391D6A05-D6E7-4091-BF6A-AB8896CED209}" srcOrd="0" destOrd="0" presId="urn:microsoft.com/office/officeart/2005/8/layout/hierarchy6"/>
    <dgm:cxn modelId="{B34231F5-3C7C-4BDC-A197-A7B82F2453ED}" type="presParOf" srcId="{391D6A05-D6E7-4091-BF6A-AB8896CED209}" destId="{6C7B1831-6D6D-4A74-AA6A-63ECB806FA07}" srcOrd="0" destOrd="0" presId="urn:microsoft.com/office/officeart/2005/8/layout/hierarchy6"/>
    <dgm:cxn modelId="{15C99CF2-A248-49D7-8FEC-D7F186D147A0}" type="presParOf" srcId="{391D6A05-D6E7-4091-BF6A-AB8896CED209}" destId="{96A74D7A-611A-4DDB-BE68-5F70FA1CCB9E}" srcOrd="1" destOrd="0" presId="urn:microsoft.com/office/officeart/2005/8/layout/hierarchy6"/>
    <dgm:cxn modelId="{3CBBF88B-73AD-4E91-A832-4E515A97C707}" type="presParOf" srcId="{96A74D7A-611A-4DDB-BE68-5F70FA1CCB9E}" destId="{BF9D0716-5DB6-4971-9386-577FEB7D797C}" srcOrd="0" destOrd="0" presId="urn:microsoft.com/office/officeart/2005/8/layout/hierarchy6"/>
    <dgm:cxn modelId="{55B10438-F8FB-4F73-BAA5-B698459CBFF4}" type="presParOf" srcId="{96A74D7A-611A-4DDB-BE68-5F70FA1CCB9E}" destId="{55B5BD07-14B9-440C-B3C8-F0C65E851A8F}" srcOrd="1" destOrd="0" presId="urn:microsoft.com/office/officeart/2005/8/layout/hierarchy6"/>
    <dgm:cxn modelId="{AA1E8216-984B-4F28-B26A-E14EB953CA45}" type="presParOf" srcId="{55B5BD07-14B9-440C-B3C8-F0C65E851A8F}" destId="{5F3CD37C-243B-4F81-8B32-2501948EACE6}" srcOrd="0" destOrd="0" presId="urn:microsoft.com/office/officeart/2005/8/layout/hierarchy6"/>
    <dgm:cxn modelId="{4D02D1A6-E4DB-489A-9B22-B5C32A818082}" type="presParOf" srcId="{55B5BD07-14B9-440C-B3C8-F0C65E851A8F}" destId="{B30DC9B3-A1B3-443A-94B0-CCCC3D045F84}" srcOrd="1" destOrd="0" presId="urn:microsoft.com/office/officeart/2005/8/layout/hierarchy6"/>
    <dgm:cxn modelId="{DF8C017C-27D9-4BE4-84D1-8E4F6C8EE979}" type="presParOf" srcId="{B30DC9B3-A1B3-443A-94B0-CCCC3D045F84}" destId="{1C6DAE83-AE46-466F-99D0-45B4F942F56F}" srcOrd="0" destOrd="0" presId="urn:microsoft.com/office/officeart/2005/8/layout/hierarchy6"/>
    <dgm:cxn modelId="{96B0C3C5-4F3C-4EB7-B9DF-EA3001DD3C22}" type="presParOf" srcId="{B30DC9B3-A1B3-443A-94B0-CCCC3D045F84}" destId="{F4EFDC04-23D3-4808-80C9-A30499D7EA66}" srcOrd="1" destOrd="0" presId="urn:microsoft.com/office/officeart/2005/8/layout/hierarchy6"/>
    <dgm:cxn modelId="{B0DF3488-7748-4F19-87AE-83E17D2A3957}" type="presParOf" srcId="{F4EFDC04-23D3-4808-80C9-A30499D7EA66}" destId="{8768B4EA-C35A-4C76-97B0-5C6B1CF815AB}" srcOrd="0" destOrd="0" presId="urn:microsoft.com/office/officeart/2005/8/layout/hierarchy6"/>
    <dgm:cxn modelId="{F483CF82-AC89-495B-8447-1D4E6EDFB88F}" type="presParOf" srcId="{F4EFDC04-23D3-4808-80C9-A30499D7EA66}" destId="{C66BA397-A4E3-414E-84EF-2D82071E345E}" srcOrd="1" destOrd="0" presId="urn:microsoft.com/office/officeart/2005/8/layout/hierarchy6"/>
    <dgm:cxn modelId="{5AC2B3D8-A36B-47CB-8800-A44E7B1C9244}" type="presParOf" srcId="{B30DC9B3-A1B3-443A-94B0-CCCC3D045F84}" destId="{F3023887-302B-456E-A205-29C13E4299DD}" srcOrd="2" destOrd="0" presId="urn:microsoft.com/office/officeart/2005/8/layout/hierarchy6"/>
    <dgm:cxn modelId="{2F198940-4BAF-4CEF-8A42-9E857337DE54}" type="presParOf" srcId="{B30DC9B3-A1B3-443A-94B0-CCCC3D045F84}" destId="{F4066A63-88BE-4288-88A5-63136D3349A3}" srcOrd="3" destOrd="0" presId="urn:microsoft.com/office/officeart/2005/8/layout/hierarchy6"/>
    <dgm:cxn modelId="{702E3FF6-C1AF-4C50-87EE-3F2E02ED3EDA}" type="presParOf" srcId="{F4066A63-88BE-4288-88A5-63136D3349A3}" destId="{A58253FC-4E35-4E51-9C22-3089F6CE1AEE}" srcOrd="0" destOrd="0" presId="urn:microsoft.com/office/officeart/2005/8/layout/hierarchy6"/>
    <dgm:cxn modelId="{FA41FB65-ADB9-49DE-B9EE-9D5E57F61A7B}" type="presParOf" srcId="{F4066A63-88BE-4288-88A5-63136D3349A3}" destId="{59D5762A-0F2E-46F3-AF55-5B9E8782C534}" srcOrd="1" destOrd="0" presId="urn:microsoft.com/office/officeart/2005/8/layout/hierarchy6"/>
    <dgm:cxn modelId="{21DE4B39-AA89-407C-92F9-701915AC2CD1}" type="presParOf" srcId="{59D5762A-0F2E-46F3-AF55-5B9E8782C534}" destId="{942364C0-8306-49CA-A7AD-34076B50118A}" srcOrd="0" destOrd="0" presId="urn:microsoft.com/office/officeart/2005/8/layout/hierarchy6"/>
    <dgm:cxn modelId="{0FD8F523-3358-4909-A1A9-C7B8A98C59E0}" type="presParOf" srcId="{59D5762A-0F2E-46F3-AF55-5B9E8782C534}" destId="{9018C6B5-BBF0-4DEC-97C3-06C5CBCB28D9}" srcOrd="1" destOrd="0" presId="urn:microsoft.com/office/officeart/2005/8/layout/hierarchy6"/>
    <dgm:cxn modelId="{3329A772-9AC7-4784-A0A3-BA88D4FF2FD8}" type="presParOf" srcId="{9018C6B5-BBF0-4DEC-97C3-06C5CBCB28D9}" destId="{C423F4CE-1E6C-4FC0-89B8-AE2A6F5E0CF4}" srcOrd="0" destOrd="0" presId="urn:microsoft.com/office/officeart/2005/8/layout/hierarchy6"/>
    <dgm:cxn modelId="{96276E58-E4FB-4FC6-A6C4-75441605B860}" type="presParOf" srcId="{9018C6B5-BBF0-4DEC-97C3-06C5CBCB28D9}" destId="{14E7CB40-1654-4F21-BBA6-17F04081E7A1}" srcOrd="1" destOrd="0" presId="urn:microsoft.com/office/officeart/2005/8/layout/hierarchy6"/>
    <dgm:cxn modelId="{A9A49D5E-8E08-4184-87E4-2CA0B89747AC}" type="presParOf" srcId="{96A74D7A-611A-4DDB-BE68-5F70FA1CCB9E}" destId="{41416CD1-58FD-44C2-BDE9-C770124121CE}" srcOrd="2" destOrd="0" presId="urn:microsoft.com/office/officeart/2005/8/layout/hierarchy6"/>
    <dgm:cxn modelId="{B07307AC-ED05-444F-8235-1F3C7FAAF604}" type="presParOf" srcId="{96A74D7A-611A-4DDB-BE68-5F70FA1CCB9E}" destId="{844B439F-8B47-4537-9E3E-F7F5FB54CB88}" srcOrd="3" destOrd="0" presId="urn:microsoft.com/office/officeart/2005/8/layout/hierarchy6"/>
    <dgm:cxn modelId="{76D7362A-7375-43A0-B68F-32BB7E50B09D}" type="presParOf" srcId="{844B439F-8B47-4537-9E3E-F7F5FB54CB88}" destId="{E14DFFAB-7C07-4CA7-944F-6C57665FEDE7}" srcOrd="0" destOrd="0" presId="urn:microsoft.com/office/officeart/2005/8/layout/hierarchy6"/>
    <dgm:cxn modelId="{E048512B-6A9B-4179-AE3C-2FEC7F60816E}" type="presParOf" srcId="{844B439F-8B47-4537-9E3E-F7F5FB54CB88}" destId="{0EE45BCD-1BE9-4B82-8B78-73FA9AF02D9B}" srcOrd="1" destOrd="0" presId="urn:microsoft.com/office/officeart/2005/8/layout/hierarchy6"/>
    <dgm:cxn modelId="{877138C5-DA6C-4D32-A913-848C13FC1068}" type="presParOf" srcId="{5C152DC2-2186-452A-8871-9CA15856A0EF}" destId="{CF7FB562-25B1-4277-AF1C-635EB451AA79}"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B1168-5D79-4189-A446-165B920C8BE3}">
      <dsp:nvSpPr>
        <dsp:cNvPr id="0" name=""/>
        <dsp:cNvSpPr/>
      </dsp:nvSpPr>
      <dsp:spPr>
        <a:xfrm>
          <a:off x="3531523" y="1607"/>
          <a:ext cx="5297284" cy="127509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en-US" sz="1800" b="0" kern="1200" dirty="0">
              <a:latin typeface="Arial" panose="020B0604020202020204" pitchFamily="34" charset="0"/>
              <a:cs typeface="Arial" panose="020B0604020202020204" pitchFamily="34" charset="0"/>
            </a:rPr>
            <a:t>CRIHB learned about a federal program called Medicaid Administrative Match (MAM) and decided California Tribes should participate.</a:t>
          </a:r>
          <a:endParaRPr lang="en-US" sz="1800" kern="1200" dirty="0"/>
        </a:p>
      </dsp:txBody>
      <dsp:txXfrm>
        <a:off x="3531523" y="160994"/>
        <a:ext cx="4819122" cy="956324"/>
      </dsp:txXfrm>
    </dsp:sp>
    <dsp:sp modelId="{1454F8C7-52AC-4AA8-BE3D-DB4B6FB64623}">
      <dsp:nvSpPr>
        <dsp:cNvPr id="0" name=""/>
        <dsp:cNvSpPr/>
      </dsp:nvSpPr>
      <dsp:spPr>
        <a:xfrm>
          <a:off x="0" y="1607"/>
          <a:ext cx="3531523" cy="1275098"/>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2003 </a:t>
          </a:r>
          <a:endParaRPr lang="en-US" sz="1800" kern="1200" dirty="0">
            <a:latin typeface="Arial" panose="020B0604020202020204" pitchFamily="34" charset="0"/>
            <a:cs typeface="Arial" panose="020B0604020202020204" pitchFamily="34" charset="0"/>
          </a:endParaRPr>
        </a:p>
      </dsp:txBody>
      <dsp:txXfrm>
        <a:off x="62245" y="63852"/>
        <a:ext cx="3407033" cy="1150608"/>
      </dsp:txXfrm>
    </dsp:sp>
    <dsp:sp modelId="{7CA3CAA2-D63B-4BDC-85A5-D52003181E49}">
      <dsp:nvSpPr>
        <dsp:cNvPr id="0" name=""/>
        <dsp:cNvSpPr/>
      </dsp:nvSpPr>
      <dsp:spPr>
        <a:xfrm>
          <a:off x="3531523" y="1404215"/>
          <a:ext cx="5297284" cy="127509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en-US" sz="1800" b="0" kern="1200" dirty="0">
              <a:latin typeface="Arial" panose="020B0604020202020204" pitchFamily="34" charset="0"/>
              <a:cs typeface="Arial" panose="020B0604020202020204" pitchFamily="34" charset="0"/>
            </a:rPr>
            <a:t>State law was amended to include Tribes, Tribal Health Programs (THPs), and Tribal Organizations as participants in the MAA program.</a:t>
          </a:r>
          <a:endParaRPr lang="en-US" sz="1800" b="0" i="0" kern="1200" dirty="0">
            <a:latin typeface="Arial" panose="020B0604020202020204" pitchFamily="34" charset="0"/>
            <a:cs typeface="Arial" panose="020B0604020202020204" pitchFamily="34" charset="0"/>
          </a:endParaRPr>
        </a:p>
      </dsp:txBody>
      <dsp:txXfrm>
        <a:off x="3531523" y="1563602"/>
        <a:ext cx="4819122" cy="956324"/>
      </dsp:txXfrm>
    </dsp:sp>
    <dsp:sp modelId="{5076EB99-3529-4EB0-B489-0853283DEB90}">
      <dsp:nvSpPr>
        <dsp:cNvPr id="0" name=""/>
        <dsp:cNvSpPr/>
      </dsp:nvSpPr>
      <dsp:spPr>
        <a:xfrm>
          <a:off x="0" y="1404215"/>
          <a:ext cx="3531523" cy="1275098"/>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2009</a:t>
          </a:r>
        </a:p>
      </dsp:txBody>
      <dsp:txXfrm>
        <a:off x="62245" y="1466460"/>
        <a:ext cx="3407033" cy="1150608"/>
      </dsp:txXfrm>
    </dsp:sp>
    <dsp:sp modelId="{C62AE5E8-4F7B-4679-9200-1DC705C64BB9}">
      <dsp:nvSpPr>
        <dsp:cNvPr id="0" name=""/>
        <dsp:cNvSpPr/>
      </dsp:nvSpPr>
      <dsp:spPr>
        <a:xfrm>
          <a:off x="3531523" y="2806823"/>
          <a:ext cx="5297284" cy="127509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panose="020B0604020202020204" pitchFamily="34" charset="0"/>
              <a:cs typeface="Arial" panose="020B0604020202020204" pitchFamily="34" charset="0"/>
            </a:rPr>
            <a:t>CRIHB became the sole contractor with the state to administer TMAA for all Tribes in California.</a:t>
          </a:r>
          <a:endParaRPr lang="en-US" sz="1800" b="1" kern="1200" dirty="0"/>
        </a:p>
      </dsp:txBody>
      <dsp:txXfrm>
        <a:off x="3531523" y="2966210"/>
        <a:ext cx="4819122" cy="956324"/>
      </dsp:txXfrm>
    </dsp:sp>
    <dsp:sp modelId="{307AEE57-D09A-48D5-9F20-BC5F2326429D}">
      <dsp:nvSpPr>
        <dsp:cNvPr id="0" name=""/>
        <dsp:cNvSpPr/>
      </dsp:nvSpPr>
      <dsp:spPr>
        <a:xfrm>
          <a:off x="0" y="2806823"/>
          <a:ext cx="3531523" cy="1275098"/>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2009 </a:t>
          </a:r>
          <a:endParaRPr lang="en-US" sz="1800" kern="1200" dirty="0">
            <a:latin typeface="Arial" panose="020B0604020202020204" pitchFamily="34" charset="0"/>
            <a:cs typeface="Arial" panose="020B0604020202020204" pitchFamily="34" charset="0"/>
          </a:endParaRPr>
        </a:p>
      </dsp:txBody>
      <dsp:txXfrm>
        <a:off x="62245" y="2869068"/>
        <a:ext cx="3407033" cy="1150608"/>
      </dsp:txXfrm>
    </dsp:sp>
    <dsp:sp modelId="{8F661E35-DD10-4F08-BD5C-AF17FDB03B8C}">
      <dsp:nvSpPr>
        <dsp:cNvPr id="0" name=""/>
        <dsp:cNvSpPr/>
      </dsp:nvSpPr>
      <dsp:spPr>
        <a:xfrm>
          <a:off x="3531523" y="4209431"/>
          <a:ext cx="5297284" cy="127509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Began implementation of NMT provided by Tribes and THPs.</a:t>
          </a:r>
        </a:p>
      </dsp:txBody>
      <dsp:txXfrm>
        <a:off x="3531523" y="4368818"/>
        <a:ext cx="4819122" cy="956324"/>
      </dsp:txXfrm>
    </dsp:sp>
    <dsp:sp modelId="{59490ACC-0C06-4DC6-B465-6E8FC6C19CC0}">
      <dsp:nvSpPr>
        <dsp:cNvPr id="0" name=""/>
        <dsp:cNvSpPr/>
      </dsp:nvSpPr>
      <dsp:spPr>
        <a:xfrm>
          <a:off x="0" y="4209431"/>
          <a:ext cx="3531523" cy="1275098"/>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2009</a:t>
          </a:r>
          <a:endParaRPr lang="en-US" sz="1800" kern="1200" dirty="0">
            <a:latin typeface="Arial" panose="020B0604020202020204" pitchFamily="34" charset="0"/>
            <a:cs typeface="Arial" panose="020B0604020202020204" pitchFamily="34" charset="0"/>
          </a:endParaRPr>
        </a:p>
      </dsp:txBody>
      <dsp:txXfrm>
        <a:off x="62245" y="4271676"/>
        <a:ext cx="3407033" cy="1150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5AC70-76F8-4F5B-8608-E834C1E6DF81}">
      <dsp:nvSpPr>
        <dsp:cNvPr id="0" name=""/>
        <dsp:cNvSpPr/>
      </dsp:nvSpPr>
      <dsp:spPr>
        <a:xfrm>
          <a:off x="3413760" y="1536"/>
          <a:ext cx="5120640" cy="1219075"/>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TMAA was implemented.</a:t>
          </a:r>
          <a:endParaRPr lang="en-US" sz="2000" kern="1200" dirty="0"/>
        </a:p>
      </dsp:txBody>
      <dsp:txXfrm>
        <a:off x="3413760" y="153920"/>
        <a:ext cx="4663487" cy="914307"/>
      </dsp:txXfrm>
    </dsp:sp>
    <dsp:sp modelId="{8C2B1A83-2879-487E-AE30-F8F13021B3CA}">
      <dsp:nvSpPr>
        <dsp:cNvPr id="0" name=""/>
        <dsp:cNvSpPr/>
      </dsp:nvSpPr>
      <dsp:spPr>
        <a:xfrm>
          <a:off x="0" y="1536"/>
          <a:ext cx="3413760" cy="1219075"/>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2010</a:t>
          </a:r>
          <a:endParaRPr lang="en-US" sz="2000" kern="1200" dirty="0"/>
        </a:p>
      </dsp:txBody>
      <dsp:txXfrm>
        <a:off x="59510" y="61046"/>
        <a:ext cx="3294740" cy="1100055"/>
      </dsp:txXfrm>
    </dsp:sp>
    <dsp:sp modelId="{A22FA356-3231-42D1-B921-680A8C69EC7E}">
      <dsp:nvSpPr>
        <dsp:cNvPr id="0" name=""/>
        <dsp:cNvSpPr/>
      </dsp:nvSpPr>
      <dsp:spPr>
        <a:xfrm>
          <a:off x="3413760" y="1342520"/>
          <a:ext cx="5120640" cy="1219075"/>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CRIHB began processing TMAA claims and reimbursing CA Tribes, THPs, and Tribal Organizations.</a:t>
          </a:r>
          <a:endParaRPr lang="en-US" sz="2000" kern="1200" dirty="0"/>
        </a:p>
      </dsp:txBody>
      <dsp:txXfrm>
        <a:off x="3413760" y="1494904"/>
        <a:ext cx="4663487" cy="914307"/>
      </dsp:txXfrm>
    </dsp:sp>
    <dsp:sp modelId="{51310C30-6AEA-4331-B6D7-F55F45193341}">
      <dsp:nvSpPr>
        <dsp:cNvPr id="0" name=""/>
        <dsp:cNvSpPr/>
      </dsp:nvSpPr>
      <dsp:spPr>
        <a:xfrm>
          <a:off x="0" y="1342520"/>
          <a:ext cx="3413760" cy="1219075"/>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2010</a:t>
          </a:r>
          <a:endParaRPr lang="en-US" sz="2000" kern="1200" dirty="0"/>
        </a:p>
      </dsp:txBody>
      <dsp:txXfrm>
        <a:off x="59510" y="1402030"/>
        <a:ext cx="3294740" cy="1100055"/>
      </dsp:txXfrm>
    </dsp:sp>
    <dsp:sp modelId="{71C51376-98C6-49ED-A963-6189510BD152}">
      <dsp:nvSpPr>
        <dsp:cNvPr id="0" name=""/>
        <dsp:cNvSpPr/>
      </dsp:nvSpPr>
      <dsp:spPr>
        <a:xfrm>
          <a:off x="3413760" y="2683503"/>
          <a:ext cx="5120640" cy="1219075"/>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Changes due to </a:t>
          </a:r>
          <a:r>
            <a:rPr lang="en-US" sz="2000" kern="1200" dirty="0" err="1">
              <a:latin typeface="Arial" panose="020B0604020202020204" pitchFamily="34" charset="0"/>
              <a:cs typeface="Arial" panose="020B0604020202020204" pitchFamily="34" charset="0"/>
            </a:rPr>
            <a:t>Medi</a:t>
          </a:r>
          <a:r>
            <a:rPr lang="en-US" sz="2000" kern="1200" dirty="0">
              <a:latin typeface="Arial" panose="020B0604020202020204" pitchFamily="34" charset="0"/>
              <a:cs typeface="Arial" panose="020B0604020202020204" pitchFamily="34" charset="0"/>
            </a:rPr>
            <a:t>-Cal Managed Care, splitting claims process into </a:t>
          </a:r>
          <a:r>
            <a:rPr lang="en-US" sz="2000" kern="1200" dirty="0" err="1">
              <a:latin typeface="Arial" panose="020B0604020202020204" pitchFamily="34" charset="0"/>
              <a:cs typeface="Arial" panose="020B0604020202020204" pitchFamily="34" charset="0"/>
            </a:rPr>
            <a:t>Medi</a:t>
          </a:r>
          <a:r>
            <a:rPr lang="en-US" sz="2000" kern="1200" dirty="0">
              <a:latin typeface="Arial" panose="020B0604020202020204" pitchFamily="34" charset="0"/>
              <a:cs typeface="Arial" panose="020B0604020202020204" pitchFamily="34" charset="0"/>
            </a:rPr>
            <a:t>-Cal FFS and Managed Care.</a:t>
          </a:r>
          <a:endParaRPr lang="en-US" sz="2000" kern="1200" dirty="0"/>
        </a:p>
      </dsp:txBody>
      <dsp:txXfrm>
        <a:off x="3413760" y="2835887"/>
        <a:ext cx="4663487" cy="914307"/>
      </dsp:txXfrm>
    </dsp:sp>
    <dsp:sp modelId="{9F3BC9D4-EC0A-4B19-8050-6973A2A9C30F}">
      <dsp:nvSpPr>
        <dsp:cNvPr id="0" name=""/>
        <dsp:cNvSpPr/>
      </dsp:nvSpPr>
      <dsp:spPr>
        <a:xfrm>
          <a:off x="0" y="2683503"/>
          <a:ext cx="3413760" cy="1219075"/>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2017</a:t>
          </a:r>
          <a:endParaRPr lang="en-US" sz="2000" kern="1200" dirty="0"/>
        </a:p>
      </dsp:txBody>
      <dsp:txXfrm>
        <a:off x="59510" y="2743013"/>
        <a:ext cx="3294740" cy="1100055"/>
      </dsp:txXfrm>
    </dsp:sp>
    <dsp:sp modelId="{C0E11834-6A97-42DC-9F4B-9F1AEB08BC25}">
      <dsp:nvSpPr>
        <dsp:cNvPr id="0" name=""/>
        <dsp:cNvSpPr/>
      </dsp:nvSpPr>
      <dsp:spPr>
        <a:xfrm>
          <a:off x="3413760" y="4023512"/>
          <a:ext cx="5120640" cy="1219075"/>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latin typeface="Arial" panose="020B0604020202020204" pitchFamily="34" charset="0"/>
              <a:cs typeface="Arial" panose="020B0604020202020204" pitchFamily="34" charset="0"/>
            </a:rPr>
            <a:t>CRIHB reimbursed Tribes, THPs, and Tribal Organizations with over $10 million for Medi-Cal transportation and MAA-specific activities.</a:t>
          </a:r>
          <a:br>
            <a:rPr lang="en-US" sz="2000" kern="1200" dirty="0"/>
          </a:br>
          <a:endParaRPr lang="en-US" sz="2000" kern="1200" dirty="0"/>
        </a:p>
      </dsp:txBody>
      <dsp:txXfrm>
        <a:off x="3413760" y="4175896"/>
        <a:ext cx="4663487" cy="914307"/>
      </dsp:txXfrm>
    </dsp:sp>
    <dsp:sp modelId="{E177F57D-820E-4BDF-AA92-D656E6384C38}">
      <dsp:nvSpPr>
        <dsp:cNvPr id="0" name=""/>
        <dsp:cNvSpPr/>
      </dsp:nvSpPr>
      <dsp:spPr>
        <a:xfrm>
          <a:off x="0" y="4024487"/>
          <a:ext cx="3413760" cy="1219075"/>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2020</a:t>
          </a:r>
          <a:endParaRPr lang="en-US" sz="2000" kern="1200" dirty="0"/>
        </a:p>
      </dsp:txBody>
      <dsp:txXfrm>
        <a:off x="59510" y="4083997"/>
        <a:ext cx="3294740" cy="1100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8CA75-98CB-4D0A-B0BC-7BA6A824DDB6}">
      <dsp:nvSpPr>
        <dsp:cNvPr id="0" name=""/>
        <dsp:cNvSpPr/>
      </dsp:nvSpPr>
      <dsp:spPr>
        <a:xfrm>
          <a:off x="0" y="0"/>
          <a:ext cx="8229600" cy="837568"/>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0" kern="1200" dirty="0">
              <a:latin typeface="Arial" panose="020B0604020202020204" pitchFamily="34" charset="0"/>
              <a:cs typeface="Arial" panose="020B0604020202020204" pitchFamily="34" charset="0"/>
            </a:rPr>
            <a:t>Increase enrollment in the Medi-Cal program and to reimburse THPs for services they have been providing to their members for years.</a:t>
          </a:r>
          <a:endParaRPr lang="en-US" sz="1700" kern="1200" dirty="0">
            <a:latin typeface="Arial" panose="020B0604020202020204" pitchFamily="34" charset="0"/>
            <a:cs typeface="Arial" panose="020B0604020202020204" pitchFamily="34" charset="0"/>
          </a:endParaRPr>
        </a:p>
      </dsp:txBody>
      <dsp:txXfrm>
        <a:off x="1729676" y="0"/>
        <a:ext cx="6499923" cy="837568"/>
      </dsp:txXfrm>
    </dsp:sp>
    <dsp:sp modelId="{F0A5B609-F7FA-41ED-A6B4-903739B2394B}">
      <dsp:nvSpPr>
        <dsp:cNvPr id="0" name=""/>
        <dsp:cNvSpPr/>
      </dsp:nvSpPr>
      <dsp:spPr>
        <a:xfrm>
          <a:off x="83756" y="83756"/>
          <a:ext cx="1645920" cy="670054"/>
        </a:xfrm>
        <a:prstGeom prst="roundRect">
          <a:avLst>
            <a:gd name="adj" fmla="val 10000"/>
          </a:avLst>
        </a:prstGeom>
        <a:solidFill>
          <a:schemeClr val="accent1">
            <a:tint val="5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FF27E3E-1A58-4BEA-A00F-39C3EA2CBE20}">
      <dsp:nvSpPr>
        <dsp:cNvPr id="0" name=""/>
        <dsp:cNvSpPr/>
      </dsp:nvSpPr>
      <dsp:spPr>
        <a:xfrm>
          <a:off x="0" y="921325"/>
          <a:ext cx="8229600" cy="837568"/>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0" kern="1200" dirty="0">
              <a:latin typeface="Arial" panose="020B0604020202020204" pitchFamily="34" charset="0"/>
              <a:cs typeface="Arial" panose="020B0604020202020204" pitchFamily="34" charset="0"/>
            </a:rPr>
            <a:t>Form a partnership between DHCS and participating federally recognized Tribes, THPs, and Tribal Organizations.</a:t>
          </a:r>
          <a:endParaRPr lang="en-US" sz="1700" kern="1200" dirty="0">
            <a:latin typeface="Arial" panose="020B0604020202020204" pitchFamily="34" charset="0"/>
            <a:cs typeface="Arial" panose="020B0604020202020204" pitchFamily="34" charset="0"/>
          </a:endParaRPr>
        </a:p>
      </dsp:txBody>
      <dsp:txXfrm>
        <a:off x="1729676" y="921325"/>
        <a:ext cx="6499923" cy="837568"/>
      </dsp:txXfrm>
    </dsp:sp>
    <dsp:sp modelId="{C2017EE6-8C9B-451B-A3E9-5F015620AA3C}">
      <dsp:nvSpPr>
        <dsp:cNvPr id="0" name=""/>
        <dsp:cNvSpPr/>
      </dsp:nvSpPr>
      <dsp:spPr>
        <a:xfrm>
          <a:off x="83756" y="1005082"/>
          <a:ext cx="1645920" cy="670054"/>
        </a:xfrm>
        <a:prstGeom prst="roundRect">
          <a:avLst>
            <a:gd name="adj" fmla="val 10000"/>
          </a:avLst>
        </a:prstGeom>
        <a:solidFill>
          <a:schemeClr val="accent1">
            <a:tint val="5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BBABFE7-5EFF-48C9-B93B-298653B8B57E}">
      <dsp:nvSpPr>
        <dsp:cNvPr id="0" name=""/>
        <dsp:cNvSpPr/>
      </dsp:nvSpPr>
      <dsp:spPr>
        <a:xfrm>
          <a:off x="0" y="1842650"/>
          <a:ext cx="8229600" cy="837568"/>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0" kern="1200" dirty="0">
              <a:latin typeface="Arial" panose="020B0604020202020204" pitchFamily="34" charset="0"/>
              <a:cs typeface="Arial" panose="020B0604020202020204" pitchFamily="34" charset="0"/>
            </a:rPr>
            <a:t>Share responsibility for promoting access to Medi-Cal health care for American Indians and Alaska Natives (AIAN).</a:t>
          </a:r>
          <a:endParaRPr lang="en-US" sz="1700" kern="1200" dirty="0">
            <a:latin typeface="Arial" panose="020B0604020202020204" pitchFamily="34" charset="0"/>
            <a:cs typeface="Arial" panose="020B0604020202020204" pitchFamily="34" charset="0"/>
          </a:endParaRPr>
        </a:p>
      </dsp:txBody>
      <dsp:txXfrm>
        <a:off x="1729676" y="1842650"/>
        <a:ext cx="6499923" cy="837568"/>
      </dsp:txXfrm>
    </dsp:sp>
    <dsp:sp modelId="{96BA351C-26D1-43F4-802F-A9B8E8086604}">
      <dsp:nvSpPr>
        <dsp:cNvPr id="0" name=""/>
        <dsp:cNvSpPr/>
      </dsp:nvSpPr>
      <dsp:spPr>
        <a:xfrm>
          <a:off x="83756" y="1926407"/>
          <a:ext cx="1645920" cy="670054"/>
        </a:xfrm>
        <a:prstGeom prst="roundRect">
          <a:avLst>
            <a:gd name="adj" fmla="val 10000"/>
          </a:avLst>
        </a:prstGeom>
        <a:solidFill>
          <a:schemeClr val="accent1">
            <a:tint val="5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8D61B1F-2FC4-4C58-8E6C-7CA7B020367A}">
      <dsp:nvSpPr>
        <dsp:cNvPr id="0" name=""/>
        <dsp:cNvSpPr/>
      </dsp:nvSpPr>
      <dsp:spPr>
        <a:xfrm>
          <a:off x="0" y="2785869"/>
          <a:ext cx="8229600" cy="837568"/>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0" kern="1200" dirty="0">
              <a:latin typeface="Arial" panose="020B0604020202020204" pitchFamily="34" charset="0"/>
              <a:cs typeface="Arial" panose="020B0604020202020204" pitchFamily="34" charset="0"/>
            </a:rPr>
            <a:t>Reimburse Tribes, THPs, and Tribal Organizations for performing administrative activities allowed by the TMAA program. This was the first new funding that had come into CA Tribes in many years.</a:t>
          </a:r>
          <a:endParaRPr lang="en-US" sz="1700" kern="1200" dirty="0">
            <a:latin typeface="Arial" panose="020B0604020202020204" pitchFamily="34" charset="0"/>
            <a:cs typeface="Arial" panose="020B0604020202020204" pitchFamily="34" charset="0"/>
          </a:endParaRPr>
        </a:p>
      </dsp:txBody>
      <dsp:txXfrm>
        <a:off x="1729676" y="2785869"/>
        <a:ext cx="6499923" cy="837568"/>
      </dsp:txXfrm>
    </dsp:sp>
    <dsp:sp modelId="{E7A50A11-929A-4D62-994B-3AD08DC4798E}">
      <dsp:nvSpPr>
        <dsp:cNvPr id="0" name=""/>
        <dsp:cNvSpPr/>
      </dsp:nvSpPr>
      <dsp:spPr>
        <a:xfrm>
          <a:off x="83756" y="2847732"/>
          <a:ext cx="1645920" cy="670054"/>
        </a:xfrm>
        <a:prstGeom prst="roundRect">
          <a:avLst>
            <a:gd name="adj" fmla="val 10000"/>
          </a:avLst>
        </a:prstGeom>
        <a:solidFill>
          <a:schemeClr val="accent1">
            <a:tint val="5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7F656E5-617C-426A-A956-CA35C9A7FD86}">
      <dsp:nvSpPr>
        <dsp:cNvPr id="0" name=""/>
        <dsp:cNvSpPr/>
      </dsp:nvSpPr>
      <dsp:spPr>
        <a:xfrm>
          <a:off x="0" y="3685300"/>
          <a:ext cx="8229600" cy="837568"/>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0" kern="1200" dirty="0">
              <a:latin typeface="Arial" panose="020B0604020202020204" pitchFamily="34" charset="0"/>
              <a:cs typeface="Arial" panose="020B0604020202020204" pitchFamily="34" charset="0"/>
            </a:rPr>
            <a:t>Serve all Medi-Cal clients, including Tribal and non-Tribal members.</a:t>
          </a:r>
          <a:endParaRPr lang="en-US" sz="1700" kern="1200" dirty="0">
            <a:latin typeface="Arial" panose="020B0604020202020204" pitchFamily="34" charset="0"/>
            <a:cs typeface="Arial" panose="020B0604020202020204" pitchFamily="34" charset="0"/>
          </a:endParaRPr>
        </a:p>
      </dsp:txBody>
      <dsp:txXfrm>
        <a:off x="1729676" y="3685300"/>
        <a:ext cx="6499923" cy="837568"/>
      </dsp:txXfrm>
    </dsp:sp>
    <dsp:sp modelId="{27E47A34-FC96-4AFE-890D-4464EE265C87}">
      <dsp:nvSpPr>
        <dsp:cNvPr id="0" name=""/>
        <dsp:cNvSpPr/>
      </dsp:nvSpPr>
      <dsp:spPr>
        <a:xfrm>
          <a:off x="83756" y="3769057"/>
          <a:ext cx="1645920" cy="670054"/>
        </a:xfrm>
        <a:prstGeom prst="roundRect">
          <a:avLst>
            <a:gd name="adj" fmla="val 10000"/>
          </a:avLst>
        </a:prstGeom>
        <a:solidFill>
          <a:schemeClr val="accent1">
            <a:tint val="5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A4672-87C6-4F26-A6DC-52062FAAF6E3}">
      <dsp:nvSpPr>
        <dsp:cNvPr id="0" name=""/>
        <dsp:cNvSpPr/>
      </dsp:nvSpPr>
      <dsp:spPr>
        <a:xfrm>
          <a:off x="0" y="51084"/>
          <a:ext cx="7587066" cy="993520"/>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CRIHB is the sole contractor for submitting TMAA Medi-Cal FFS claims with the state of CA.</a:t>
          </a:r>
        </a:p>
      </dsp:txBody>
      <dsp:txXfrm>
        <a:off x="29099" y="80183"/>
        <a:ext cx="7528868" cy="935322"/>
      </dsp:txXfrm>
    </dsp:sp>
    <dsp:sp modelId="{72C44235-DEA4-4E98-91AF-7EB3AAB91F07}">
      <dsp:nvSpPr>
        <dsp:cNvPr id="0" name=""/>
        <dsp:cNvSpPr/>
      </dsp:nvSpPr>
      <dsp:spPr>
        <a:xfrm>
          <a:off x="1226" y="1309128"/>
          <a:ext cx="1784352" cy="3663286"/>
        </a:xfrm>
        <a:prstGeom prst="roundRect">
          <a:avLst>
            <a:gd name="adj" fmla="val 1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Acts as an intermediary between participating Tribal programs and the state. </a:t>
          </a:r>
        </a:p>
      </dsp:txBody>
      <dsp:txXfrm>
        <a:off x="53488" y="1361390"/>
        <a:ext cx="1679828" cy="3558762"/>
      </dsp:txXfrm>
    </dsp:sp>
    <dsp:sp modelId="{99E5808E-2BCE-4D9C-8FC2-D3B59C09393E}">
      <dsp:nvSpPr>
        <dsp:cNvPr id="0" name=""/>
        <dsp:cNvSpPr/>
      </dsp:nvSpPr>
      <dsp:spPr>
        <a:xfrm>
          <a:off x="1935464" y="1309128"/>
          <a:ext cx="1784352" cy="3663286"/>
        </a:xfrm>
        <a:prstGeom prst="roundRect">
          <a:avLst>
            <a:gd name="adj" fmla="val 1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Gathers and processes TMAA claims on behalf of participating programs.  Includes review of all travel logs, receipts, and timesheets.  Prepares TMAA claims to be submitted to state of CA.</a:t>
          </a:r>
        </a:p>
      </dsp:txBody>
      <dsp:txXfrm>
        <a:off x="1987726" y="1361390"/>
        <a:ext cx="1679828" cy="3558762"/>
      </dsp:txXfrm>
    </dsp:sp>
    <dsp:sp modelId="{E2ADF0D9-15FE-46FB-A14A-263D1EC51C36}">
      <dsp:nvSpPr>
        <dsp:cNvPr id="0" name=""/>
        <dsp:cNvSpPr/>
      </dsp:nvSpPr>
      <dsp:spPr>
        <a:xfrm>
          <a:off x="3869702" y="1309128"/>
          <a:ext cx="1784352" cy="3663286"/>
        </a:xfrm>
        <a:prstGeom prst="roundRect">
          <a:avLst>
            <a:gd name="adj" fmla="val 1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Maintains TMAA records for auditing purposes.</a:t>
          </a:r>
        </a:p>
      </dsp:txBody>
      <dsp:txXfrm>
        <a:off x="3921964" y="1361390"/>
        <a:ext cx="1679828" cy="3558762"/>
      </dsp:txXfrm>
    </dsp:sp>
    <dsp:sp modelId="{537D9957-C36B-4D39-A081-187D9D7D6122}">
      <dsp:nvSpPr>
        <dsp:cNvPr id="0" name=""/>
        <dsp:cNvSpPr/>
      </dsp:nvSpPr>
      <dsp:spPr>
        <a:xfrm>
          <a:off x="5803940" y="1309128"/>
          <a:ext cx="1784352" cy="3663286"/>
        </a:xfrm>
        <a:prstGeom prst="roundRect">
          <a:avLst>
            <a:gd name="adj" fmla="val 1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Disburses TMAA reimbursement funds quarterly to THPs, Tribes, and Tribal Organizations.</a:t>
          </a:r>
        </a:p>
      </dsp:txBody>
      <dsp:txXfrm>
        <a:off x="5856202" y="1361390"/>
        <a:ext cx="1679828" cy="35587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B1831-6D6D-4A74-AA6A-63ECB806FA07}">
      <dsp:nvSpPr>
        <dsp:cNvPr id="0" name=""/>
        <dsp:cNvSpPr/>
      </dsp:nvSpPr>
      <dsp:spPr>
        <a:xfrm>
          <a:off x="4357197" y="1101"/>
          <a:ext cx="1445158" cy="963438"/>
        </a:xfrm>
        <a:prstGeom prst="roundRect">
          <a:avLst>
            <a:gd name="adj" fmla="val 10000"/>
          </a:avLst>
        </a:prstGeom>
        <a:solidFill>
          <a:srgbClr val="00B050"/>
        </a:solidFill>
        <a:ln w="55000" cap="flat" cmpd="thickThin"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TMAA</a:t>
          </a:r>
        </a:p>
      </dsp:txBody>
      <dsp:txXfrm>
        <a:off x="4385415" y="29319"/>
        <a:ext cx="1388722" cy="907002"/>
      </dsp:txXfrm>
    </dsp:sp>
    <dsp:sp modelId="{BF9D0716-5DB6-4971-9386-577FEB7D797C}">
      <dsp:nvSpPr>
        <dsp:cNvPr id="0" name=""/>
        <dsp:cNvSpPr/>
      </dsp:nvSpPr>
      <dsp:spPr>
        <a:xfrm>
          <a:off x="4140423" y="964540"/>
          <a:ext cx="939352" cy="385375"/>
        </a:xfrm>
        <a:custGeom>
          <a:avLst/>
          <a:gdLst/>
          <a:ahLst/>
          <a:cxnLst/>
          <a:rect l="0" t="0" r="0" b="0"/>
          <a:pathLst>
            <a:path>
              <a:moveTo>
                <a:pt x="939352" y="0"/>
              </a:moveTo>
              <a:lnTo>
                <a:pt x="939352" y="192687"/>
              </a:lnTo>
              <a:lnTo>
                <a:pt x="0" y="192687"/>
              </a:lnTo>
              <a:lnTo>
                <a:pt x="0" y="385375"/>
              </a:lnTo>
            </a:path>
          </a:pathLst>
        </a:custGeom>
        <a:noFill/>
        <a:ln w="55000" cap="flat" cmpd="thickThin"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3CD37C-243B-4F81-8B32-2501948EACE6}">
      <dsp:nvSpPr>
        <dsp:cNvPr id="0" name=""/>
        <dsp:cNvSpPr/>
      </dsp:nvSpPr>
      <dsp:spPr>
        <a:xfrm>
          <a:off x="3417844" y="1349916"/>
          <a:ext cx="1445158" cy="963438"/>
        </a:xfrm>
        <a:prstGeom prst="roundRect">
          <a:avLst>
            <a:gd name="adj" fmla="val 10000"/>
          </a:avLst>
        </a:prstGeom>
        <a:solidFill>
          <a:srgbClr val="00B050"/>
        </a:solidFill>
        <a:ln w="55000" cap="flat" cmpd="thickThin"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TMAA Medi-Cal FFS beneficiary claims (CRIHB)</a:t>
          </a:r>
          <a:r>
            <a:rPr lang="en-US" sz="1600" kern="1200" dirty="0">
              <a:latin typeface="Arial" panose="020B0604020202020204" pitchFamily="34" charset="0"/>
              <a:cs typeface="Arial" panose="020B0604020202020204" pitchFamily="34" charset="0"/>
            </a:rPr>
            <a:t> </a:t>
          </a:r>
        </a:p>
      </dsp:txBody>
      <dsp:txXfrm>
        <a:off x="3446062" y="1378134"/>
        <a:ext cx="1388722" cy="907002"/>
      </dsp:txXfrm>
    </dsp:sp>
    <dsp:sp modelId="{1C6DAE83-AE46-466F-99D0-45B4F942F56F}">
      <dsp:nvSpPr>
        <dsp:cNvPr id="0" name=""/>
        <dsp:cNvSpPr/>
      </dsp:nvSpPr>
      <dsp:spPr>
        <a:xfrm>
          <a:off x="3201070" y="2313355"/>
          <a:ext cx="939352" cy="385375"/>
        </a:xfrm>
        <a:custGeom>
          <a:avLst/>
          <a:gdLst/>
          <a:ahLst/>
          <a:cxnLst/>
          <a:rect l="0" t="0" r="0" b="0"/>
          <a:pathLst>
            <a:path>
              <a:moveTo>
                <a:pt x="939352" y="0"/>
              </a:moveTo>
              <a:lnTo>
                <a:pt x="939352" y="192687"/>
              </a:lnTo>
              <a:lnTo>
                <a:pt x="0" y="192687"/>
              </a:lnTo>
              <a:lnTo>
                <a:pt x="0" y="385375"/>
              </a:lnTo>
            </a:path>
          </a:pathLst>
        </a:custGeom>
        <a:noFill/>
        <a:ln w="55000" cap="flat" cmpd="thickThin"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8B4EA-C35A-4C76-97B0-5C6B1CF815AB}">
      <dsp:nvSpPr>
        <dsp:cNvPr id="0" name=""/>
        <dsp:cNvSpPr/>
      </dsp:nvSpPr>
      <dsp:spPr>
        <a:xfrm>
          <a:off x="2478491" y="2698730"/>
          <a:ext cx="1445158" cy="963438"/>
        </a:xfrm>
        <a:prstGeom prst="roundRect">
          <a:avLst>
            <a:gd name="adj" fmla="val 10000"/>
          </a:avLst>
        </a:prstGeom>
        <a:solidFill>
          <a:srgbClr val="00B050"/>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TMAA transportation</a:t>
          </a:r>
        </a:p>
      </dsp:txBody>
      <dsp:txXfrm>
        <a:off x="2506709" y="2726948"/>
        <a:ext cx="1388722" cy="907002"/>
      </dsp:txXfrm>
    </dsp:sp>
    <dsp:sp modelId="{F3023887-302B-456E-A205-29C13E4299DD}">
      <dsp:nvSpPr>
        <dsp:cNvPr id="0" name=""/>
        <dsp:cNvSpPr/>
      </dsp:nvSpPr>
      <dsp:spPr>
        <a:xfrm>
          <a:off x="4140423" y="2313355"/>
          <a:ext cx="932502" cy="395395"/>
        </a:xfrm>
        <a:custGeom>
          <a:avLst/>
          <a:gdLst/>
          <a:ahLst/>
          <a:cxnLst/>
          <a:rect l="0" t="0" r="0" b="0"/>
          <a:pathLst>
            <a:path>
              <a:moveTo>
                <a:pt x="0" y="0"/>
              </a:moveTo>
              <a:lnTo>
                <a:pt x="0" y="197697"/>
              </a:lnTo>
              <a:lnTo>
                <a:pt x="932502" y="197697"/>
              </a:lnTo>
              <a:lnTo>
                <a:pt x="932502" y="395395"/>
              </a:lnTo>
            </a:path>
          </a:pathLst>
        </a:custGeom>
        <a:noFill/>
        <a:ln w="55000" cap="flat" cmpd="thickThin"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8253FC-4E35-4E51-9C22-3089F6CE1AEE}">
      <dsp:nvSpPr>
        <dsp:cNvPr id="0" name=""/>
        <dsp:cNvSpPr/>
      </dsp:nvSpPr>
      <dsp:spPr>
        <a:xfrm>
          <a:off x="4350347" y="2708750"/>
          <a:ext cx="1445158" cy="963438"/>
        </a:xfrm>
        <a:prstGeom prst="roundRect">
          <a:avLst>
            <a:gd name="adj" fmla="val 10000"/>
          </a:avLst>
        </a:prstGeom>
        <a:solidFill>
          <a:srgbClr val="E09F1E"/>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TMAA-specific activities</a:t>
          </a:r>
        </a:p>
      </dsp:txBody>
      <dsp:txXfrm>
        <a:off x="4378565" y="2736968"/>
        <a:ext cx="1388722" cy="907002"/>
      </dsp:txXfrm>
    </dsp:sp>
    <dsp:sp modelId="{942364C0-8306-49CA-A7AD-34076B50118A}">
      <dsp:nvSpPr>
        <dsp:cNvPr id="0" name=""/>
        <dsp:cNvSpPr/>
      </dsp:nvSpPr>
      <dsp:spPr>
        <a:xfrm>
          <a:off x="5027206" y="3672189"/>
          <a:ext cx="91440" cy="375355"/>
        </a:xfrm>
        <a:custGeom>
          <a:avLst/>
          <a:gdLst/>
          <a:ahLst/>
          <a:cxnLst/>
          <a:rect l="0" t="0" r="0" b="0"/>
          <a:pathLst>
            <a:path>
              <a:moveTo>
                <a:pt x="45720" y="0"/>
              </a:moveTo>
              <a:lnTo>
                <a:pt x="45720" y="187677"/>
              </a:lnTo>
              <a:lnTo>
                <a:pt x="52570" y="187677"/>
              </a:lnTo>
              <a:lnTo>
                <a:pt x="52570" y="375355"/>
              </a:lnTo>
            </a:path>
          </a:pathLst>
        </a:custGeom>
        <a:noFill/>
        <a:ln w="55000" cap="flat" cmpd="thickThin"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23F4CE-1E6C-4FC0-89B8-AE2A6F5E0CF4}">
      <dsp:nvSpPr>
        <dsp:cNvPr id="0" name=""/>
        <dsp:cNvSpPr/>
      </dsp:nvSpPr>
      <dsp:spPr>
        <a:xfrm>
          <a:off x="4357197" y="4047545"/>
          <a:ext cx="1445158" cy="963438"/>
        </a:xfrm>
        <a:prstGeom prst="roundRect">
          <a:avLst>
            <a:gd name="adj" fmla="val 10000"/>
          </a:avLst>
        </a:prstGeom>
        <a:solidFill>
          <a:srgbClr val="E09F1E"/>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Codes 4,6,8,14,16,17</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(CRIHB only)</a:t>
          </a:r>
        </a:p>
      </dsp:txBody>
      <dsp:txXfrm>
        <a:off x="4385415" y="4075763"/>
        <a:ext cx="1388722" cy="907002"/>
      </dsp:txXfrm>
    </dsp:sp>
    <dsp:sp modelId="{41416CD1-58FD-44C2-BDE9-C770124121CE}">
      <dsp:nvSpPr>
        <dsp:cNvPr id="0" name=""/>
        <dsp:cNvSpPr/>
      </dsp:nvSpPr>
      <dsp:spPr>
        <a:xfrm>
          <a:off x="5079776" y="964540"/>
          <a:ext cx="939352" cy="385375"/>
        </a:xfrm>
        <a:custGeom>
          <a:avLst/>
          <a:gdLst/>
          <a:ahLst/>
          <a:cxnLst/>
          <a:rect l="0" t="0" r="0" b="0"/>
          <a:pathLst>
            <a:path>
              <a:moveTo>
                <a:pt x="0" y="0"/>
              </a:moveTo>
              <a:lnTo>
                <a:pt x="0" y="192687"/>
              </a:lnTo>
              <a:lnTo>
                <a:pt x="939352" y="192687"/>
              </a:lnTo>
              <a:lnTo>
                <a:pt x="939352" y="385375"/>
              </a:lnTo>
            </a:path>
          </a:pathLst>
        </a:custGeom>
        <a:noFill/>
        <a:ln w="55000" cap="flat" cmpd="thickThin" algn="ctr">
          <a:solidFill>
            <a:scrgbClr r="0" g="0" b="0"/>
          </a:solidFill>
          <a:prstDash val="dash"/>
        </a:ln>
        <a:effectLst/>
      </dsp:spPr>
      <dsp:style>
        <a:lnRef idx="2">
          <a:scrgbClr r="0" g="0" b="0"/>
        </a:lnRef>
        <a:fillRef idx="0">
          <a:scrgbClr r="0" g="0" b="0"/>
        </a:fillRef>
        <a:effectRef idx="0">
          <a:scrgbClr r="0" g="0" b="0"/>
        </a:effectRef>
        <a:fontRef idx="minor"/>
      </dsp:style>
    </dsp:sp>
    <dsp:sp modelId="{E14DFFAB-7C07-4CA7-944F-6C57665FEDE7}">
      <dsp:nvSpPr>
        <dsp:cNvPr id="0" name=""/>
        <dsp:cNvSpPr/>
      </dsp:nvSpPr>
      <dsp:spPr>
        <a:xfrm>
          <a:off x="5296550" y="1349916"/>
          <a:ext cx="1445158" cy="963438"/>
        </a:xfrm>
        <a:prstGeom prst="roundRect">
          <a:avLst>
            <a:gd name="adj" fmla="val 10000"/>
          </a:avLst>
        </a:prstGeom>
        <a:noFill/>
        <a:ln w="55000" cap="flat" cmpd="thickThin" algn="ctr">
          <a:solidFill>
            <a:srgbClr val="0070C0"/>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lumMod val="85000"/>
                </a:schemeClr>
              </a:solidFill>
              <a:latin typeface="Arial" panose="020B0604020202020204" pitchFamily="34" charset="0"/>
              <a:cs typeface="Arial" panose="020B0604020202020204" pitchFamily="34" charset="0"/>
            </a:rPr>
            <a:t>Medi-Cal MCO beneficiary claims (not CRIHB)</a:t>
          </a:r>
        </a:p>
      </dsp:txBody>
      <dsp:txXfrm>
        <a:off x="5324768" y="1378134"/>
        <a:ext cx="1388722" cy="907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F5D63-EDA1-4F59-9AD8-FCDF8F5C34FD}">
      <dsp:nvSpPr>
        <dsp:cNvPr id="0" name=""/>
        <dsp:cNvSpPr/>
      </dsp:nvSpPr>
      <dsp:spPr>
        <a:xfrm>
          <a:off x="1931352" y="865114"/>
          <a:ext cx="413816" cy="91440"/>
        </a:xfrm>
        <a:custGeom>
          <a:avLst/>
          <a:gdLst/>
          <a:ahLst/>
          <a:cxnLst/>
          <a:rect l="0" t="0" r="0" b="0"/>
          <a:pathLst>
            <a:path>
              <a:moveTo>
                <a:pt x="0" y="45720"/>
              </a:moveTo>
              <a:lnTo>
                <a:pt x="41381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Arial" panose="020B0604020202020204" pitchFamily="34" charset="0"/>
            <a:cs typeface="Arial" panose="020B0604020202020204" pitchFamily="34" charset="0"/>
          </a:endParaRPr>
        </a:p>
      </dsp:txBody>
      <dsp:txXfrm>
        <a:off x="2127150" y="908612"/>
        <a:ext cx="22220" cy="4444"/>
      </dsp:txXfrm>
    </dsp:sp>
    <dsp:sp modelId="{401CA2FC-782B-4E53-B712-E8926D8A7721}">
      <dsp:nvSpPr>
        <dsp:cNvPr id="0" name=""/>
        <dsp:cNvSpPr/>
      </dsp:nvSpPr>
      <dsp:spPr>
        <a:xfrm>
          <a:off x="905" y="331160"/>
          <a:ext cx="1932247" cy="1159348"/>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rial" panose="020B0604020202020204" pitchFamily="34" charset="0"/>
              <a:cs typeface="Arial" panose="020B0604020202020204" pitchFamily="34" charset="0"/>
            </a:rPr>
            <a:t>TMAA  Coordinator compiles documentation</a:t>
          </a:r>
        </a:p>
      </dsp:txBody>
      <dsp:txXfrm>
        <a:off x="905" y="331160"/>
        <a:ext cx="1932247" cy="1159348"/>
      </dsp:txXfrm>
    </dsp:sp>
    <dsp:sp modelId="{FFD8CF87-6ED3-44D3-9874-3054F18DA9B9}">
      <dsp:nvSpPr>
        <dsp:cNvPr id="0" name=""/>
        <dsp:cNvSpPr/>
      </dsp:nvSpPr>
      <dsp:spPr>
        <a:xfrm>
          <a:off x="967028" y="1488709"/>
          <a:ext cx="2376663" cy="413816"/>
        </a:xfrm>
        <a:custGeom>
          <a:avLst/>
          <a:gdLst/>
          <a:ahLst/>
          <a:cxnLst/>
          <a:rect l="0" t="0" r="0" b="0"/>
          <a:pathLst>
            <a:path>
              <a:moveTo>
                <a:pt x="2376663" y="0"/>
              </a:moveTo>
              <a:lnTo>
                <a:pt x="2376663" y="224008"/>
              </a:lnTo>
              <a:lnTo>
                <a:pt x="0" y="224008"/>
              </a:lnTo>
              <a:lnTo>
                <a:pt x="0" y="413816"/>
              </a:lnTo>
            </a:path>
          </a:pathLst>
        </a:custGeom>
        <a:noFill/>
        <a:ln w="9525" cap="flat" cmpd="sng" algn="ctr">
          <a:solidFill>
            <a:schemeClr val="accent2">
              <a:hueOff val="1455293"/>
              <a:satOff val="5156"/>
              <a:lumOff val="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Arial" panose="020B0604020202020204" pitchFamily="34" charset="0"/>
            <a:cs typeface="Arial" panose="020B0604020202020204" pitchFamily="34" charset="0"/>
          </a:endParaRPr>
        </a:p>
      </dsp:txBody>
      <dsp:txXfrm>
        <a:off x="2094914" y="1693395"/>
        <a:ext cx="120892" cy="4444"/>
      </dsp:txXfrm>
    </dsp:sp>
    <dsp:sp modelId="{825473D9-C7A8-43EA-9024-8F4E102E3ECE}">
      <dsp:nvSpPr>
        <dsp:cNvPr id="0" name=""/>
        <dsp:cNvSpPr/>
      </dsp:nvSpPr>
      <dsp:spPr>
        <a:xfrm>
          <a:off x="2377568" y="331160"/>
          <a:ext cx="1932247" cy="1159348"/>
        </a:xfrm>
        <a:prstGeom prst="rect">
          <a:avLst/>
        </a:prstGeom>
        <a:gradFill rotWithShape="0">
          <a:gsLst>
            <a:gs pos="0">
              <a:schemeClr val="accent2">
                <a:hueOff val="1091469"/>
                <a:satOff val="3867"/>
                <a:lumOff val="147"/>
                <a:alphaOff val="0"/>
                <a:shade val="15000"/>
                <a:satMod val="180000"/>
              </a:schemeClr>
            </a:gs>
            <a:gs pos="50000">
              <a:schemeClr val="accent2">
                <a:hueOff val="1091469"/>
                <a:satOff val="3867"/>
                <a:lumOff val="147"/>
                <a:alphaOff val="0"/>
                <a:shade val="45000"/>
                <a:satMod val="170000"/>
              </a:schemeClr>
            </a:gs>
            <a:gs pos="70000">
              <a:schemeClr val="accent2">
                <a:hueOff val="1091469"/>
                <a:satOff val="3867"/>
                <a:lumOff val="147"/>
                <a:alphaOff val="0"/>
                <a:tint val="99000"/>
                <a:shade val="65000"/>
                <a:satMod val="155000"/>
              </a:schemeClr>
            </a:gs>
            <a:gs pos="100000">
              <a:schemeClr val="accent2">
                <a:hueOff val="1091469"/>
                <a:satOff val="3867"/>
                <a:lumOff val="14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1091469"/>
              <a:satOff val="3867"/>
              <a:lumOff val="14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rial" panose="020B0604020202020204" pitchFamily="34" charset="0"/>
              <a:cs typeface="Arial" panose="020B0604020202020204" pitchFamily="34" charset="0"/>
            </a:rPr>
            <a:t>Submit to      Koe-Soes</a:t>
          </a:r>
        </a:p>
      </dsp:txBody>
      <dsp:txXfrm>
        <a:off x="2377568" y="331160"/>
        <a:ext cx="1932247" cy="1159348"/>
      </dsp:txXfrm>
    </dsp:sp>
    <dsp:sp modelId="{B5E510F0-204B-405B-A0C0-4FAFE39D16B4}">
      <dsp:nvSpPr>
        <dsp:cNvPr id="0" name=""/>
        <dsp:cNvSpPr/>
      </dsp:nvSpPr>
      <dsp:spPr>
        <a:xfrm>
          <a:off x="1931352" y="2468880"/>
          <a:ext cx="413816" cy="91440"/>
        </a:xfrm>
        <a:custGeom>
          <a:avLst/>
          <a:gdLst/>
          <a:ahLst/>
          <a:cxnLst/>
          <a:rect l="0" t="0" r="0" b="0"/>
          <a:pathLst>
            <a:path>
              <a:moveTo>
                <a:pt x="0" y="45720"/>
              </a:moveTo>
              <a:lnTo>
                <a:pt x="413816" y="45720"/>
              </a:lnTo>
            </a:path>
          </a:pathLst>
        </a:custGeom>
        <a:noFill/>
        <a:ln w="9525" cap="flat" cmpd="sng" algn="ctr">
          <a:solidFill>
            <a:schemeClr val="accent2">
              <a:hueOff val="2910585"/>
              <a:satOff val="10313"/>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Arial" panose="020B0604020202020204" pitchFamily="34" charset="0"/>
            <a:cs typeface="Arial" panose="020B0604020202020204" pitchFamily="34" charset="0"/>
          </a:endParaRPr>
        </a:p>
      </dsp:txBody>
      <dsp:txXfrm>
        <a:off x="2127150" y="2512377"/>
        <a:ext cx="22220" cy="4444"/>
      </dsp:txXfrm>
    </dsp:sp>
    <dsp:sp modelId="{A28AA642-556E-419C-ACCF-8407E3B06030}">
      <dsp:nvSpPr>
        <dsp:cNvPr id="0" name=""/>
        <dsp:cNvSpPr/>
      </dsp:nvSpPr>
      <dsp:spPr>
        <a:xfrm>
          <a:off x="905" y="1934925"/>
          <a:ext cx="1932247" cy="1159348"/>
        </a:xfrm>
        <a:prstGeom prst="rect">
          <a:avLst/>
        </a:prstGeom>
        <a:gradFill rotWithShape="0">
          <a:gsLst>
            <a:gs pos="0">
              <a:schemeClr val="accent2">
                <a:hueOff val="2182939"/>
                <a:satOff val="7734"/>
                <a:lumOff val="294"/>
                <a:alphaOff val="0"/>
                <a:shade val="15000"/>
                <a:satMod val="180000"/>
              </a:schemeClr>
            </a:gs>
            <a:gs pos="50000">
              <a:schemeClr val="accent2">
                <a:hueOff val="2182939"/>
                <a:satOff val="7734"/>
                <a:lumOff val="294"/>
                <a:alphaOff val="0"/>
                <a:shade val="45000"/>
                <a:satMod val="170000"/>
              </a:schemeClr>
            </a:gs>
            <a:gs pos="70000">
              <a:schemeClr val="accent2">
                <a:hueOff val="2182939"/>
                <a:satOff val="7734"/>
                <a:lumOff val="294"/>
                <a:alphaOff val="0"/>
                <a:tint val="99000"/>
                <a:shade val="65000"/>
                <a:satMod val="155000"/>
              </a:schemeClr>
            </a:gs>
            <a:gs pos="100000">
              <a:schemeClr val="accent2">
                <a:hueOff val="2182939"/>
                <a:satOff val="7734"/>
                <a:lumOff val="294"/>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2182939"/>
              <a:satOff val="7734"/>
              <a:lumOff val="294"/>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rial" panose="020B0604020202020204" pitchFamily="34" charset="0"/>
              <a:cs typeface="Arial" panose="020B0604020202020204" pitchFamily="34" charset="0"/>
            </a:rPr>
            <a:t>Reviewed by CRIHB</a:t>
          </a:r>
        </a:p>
      </dsp:txBody>
      <dsp:txXfrm>
        <a:off x="905" y="1934925"/>
        <a:ext cx="1932247" cy="1159348"/>
      </dsp:txXfrm>
    </dsp:sp>
    <dsp:sp modelId="{AA86C2A4-A77F-448C-92BA-EDDB3005F62E}">
      <dsp:nvSpPr>
        <dsp:cNvPr id="0" name=""/>
        <dsp:cNvSpPr/>
      </dsp:nvSpPr>
      <dsp:spPr>
        <a:xfrm>
          <a:off x="2293245" y="3092474"/>
          <a:ext cx="1050446" cy="454695"/>
        </a:xfrm>
        <a:custGeom>
          <a:avLst/>
          <a:gdLst/>
          <a:ahLst/>
          <a:cxnLst/>
          <a:rect l="0" t="0" r="0" b="0"/>
          <a:pathLst>
            <a:path>
              <a:moveTo>
                <a:pt x="1050446" y="0"/>
              </a:moveTo>
              <a:lnTo>
                <a:pt x="1050446" y="244447"/>
              </a:lnTo>
              <a:lnTo>
                <a:pt x="0" y="244447"/>
              </a:lnTo>
              <a:lnTo>
                <a:pt x="0" y="454695"/>
              </a:lnTo>
            </a:path>
          </a:pathLst>
        </a:custGeom>
        <a:noFill/>
        <a:ln w="9525" cap="flat" cmpd="sng" algn="ctr">
          <a:solidFill>
            <a:schemeClr val="accent2">
              <a:hueOff val="4365878"/>
              <a:satOff val="15469"/>
              <a:lumOff val="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Arial" panose="020B0604020202020204" pitchFamily="34" charset="0"/>
            <a:cs typeface="Arial" panose="020B0604020202020204" pitchFamily="34" charset="0"/>
          </a:endParaRPr>
        </a:p>
      </dsp:txBody>
      <dsp:txXfrm>
        <a:off x="2789540" y="3317599"/>
        <a:ext cx="57856" cy="4444"/>
      </dsp:txXfrm>
    </dsp:sp>
    <dsp:sp modelId="{F5400F02-9C85-4ABF-89C3-513CF644DB42}">
      <dsp:nvSpPr>
        <dsp:cNvPr id="0" name=""/>
        <dsp:cNvSpPr/>
      </dsp:nvSpPr>
      <dsp:spPr>
        <a:xfrm>
          <a:off x="2377568" y="1934925"/>
          <a:ext cx="1932247" cy="1159348"/>
        </a:xfrm>
        <a:prstGeom prst="rect">
          <a:avLst/>
        </a:prstGeom>
        <a:gradFill rotWithShape="0">
          <a:gsLst>
            <a:gs pos="0">
              <a:schemeClr val="accent2">
                <a:hueOff val="3274408"/>
                <a:satOff val="11602"/>
                <a:lumOff val="441"/>
                <a:alphaOff val="0"/>
                <a:shade val="15000"/>
                <a:satMod val="180000"/>
              </a:schemeClr>
            </a:gs>
            <a:gs pos="50000">
              <a:schemeClr val="accent2">
                <a:hueOff val="3274408"/>
                <a:satOff val="11602"/>
                <a:lumOff val="441"/>
                <a:alphaOff val="0"/>
                <a:shade val="45000"/>
                <a:satMod val="170000"/>
              </a:schemeClr>
            </a:gs>
            <a:gs pos="70000">
              <a:schemeClr val="accent2">
                <a:hueOff val="3274408"/>
                <a:satOff val="11602"/>
                <a:lumOff val="441"/>
                <a:alphaOff val="0"/>
                <a:tint val="99000"/>
                <a:shade val="65000"/>
                <a:satMod val="155000"/>
              </a:schemeClr>
            </a:gs>
            <a:gs pos="100000">
              <a:schemeClr val="accent2">
                <a:hueOff val="3274408"/>
                <a:satOff val="11602"/>
                <a:lumOff val="44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3274408"/>
              <a:satOff val="11602"/>
              <a:lumOff val="44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rial" panose="020B0604020202020204" pitchFamily="34" charset="0"/>
              <a:cs typeface="Arial" panose="020B0604020202020204" pitchFamily="34" charset="0"/>
            </a:rPr>
            <a:t>Submit invoice to state</a:t>
          </a:r>
        </a:p>
      </dsp:txBody>
      <dsp:txXfrm>
        <a:off x="2377568" y="1934925"/>
        <a:ext cx="1932247" cy="1159348"/>
      </dsp:txXfrm>
    </dsp:sp>
    <dsp:sp modelId="{3ED140D5-1C88-4774-B8F0-A16DCD84A62C}">
      <dsp:nvSpPr>
        <dsp:cNvPr id="0" name=""/>
        <dsp:cNvSpPr/>
      </dsp:nvSpPr>
      <dsp:spPr>
        <a:xfrm>
          <a:off x="1327122" y="3579569"/>
          <a:ext cx="1932247" cy="1159348"/>
        </a:xfrm>
        <a:prstGeom prst="rect">
          <a:avLst/>
        </a:prstGeom>
        <a:gradFill rotWithShape="0">
          <a:gsLst>
            <a:gs pos="0">
              <a:schemeClr val="accent2">
                <a:hueOff val="4365878"/>
                <a:satOff val="15469"/>
                <a:lumOff val="588"/>
                <a:alphaOff val="0"/>
                <a:shade val="15000"/>
                <a:satMod val="180000"/>
              </a:schemeClr>
            </a:gs>
            <a:gs pos="50000">
              <a:schemeClr val="accent2">
                <a:hueOff val="4365878"/>
                <a:satOff val="15469"/>
                <a:lumOff val="588"/>
                <a:alphaOff val="0"/>
                <a:shade val="45000"/>
                <a:satMod val="170000"/>
              </a:schemeClr>
            </a:gs>
            <a:gs pos="70000">
              <a:schemeClr val="accent2">
                <a:hueOff val="4365878"/>
                <a:satOff val="15469"/>
                <a:lumOff val="588"/>
                <a:alphaOff val="0"/>
                <a:tint val="99000"/>
                <a:shade val="65000"/>
                <a:satMod val="155000"/>
              </a:schemeClr>
            </a:gs>
            <a:gs pos="100000">
              <a:schemeClr val="accent2">
                <a:hueOff val="4365878"/>
                <a:satOff val="15469"/>
                <a:lumOff val="58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4365878"/>
              <a:satOff val="15469"/>
              <a:lumOff val="58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rial" panose="020B0604020202020204" pitchFamily="34" charset="0"/>
              <a:cs typeface="Arial" panose="020B0604020202020204" pitchFamily="34" charset="0"/>
            </a:rPr>
            <a:t>Payment is issued</a:t>
          </a:r>
        </a:p>
      </dsp:txBody>
      <dsp:txXfrm>
        <a:off x="1327122" y="3579569"/>
        <a:ext cx="1932247" cy="11593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B1831-6D6D-4A74-AA6A-63ECB806FA07}">
      <dsp:nvSpPr>
        <dsp:cNvPr id="0" name=""/>
        <dsp:cNvSpPr/>
      </dsp:nvSpPr>
      <dsp:spPr>
        <a:xfrm>
          <a:off x="4351288" y="2178"/>
          <a:ext cx="1478923" cy="985949"/>
        </a:xfrm>
        <a:prstGeom prst="roundRect">
          <a:avLst>
            <a:gd name="adj" fmla="val 10000"/>
          </a:avLst>
        </a:prstGeom>
        <a:solidFill>
          <a:srgbClr val="00B050"/>
        </a:solidFill>
        <a:ln w="12700" cap="flat" cmpd="sng" algn="ctr">
          <a:solidFill>
            <a:srgbClr val="70AD47">
              <a:shade val="50000"/>
            </a:srgb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TMAA</a:t>
          </a:r>
        </a:p>
      </dsp:txBody>
      <dsp:txXfrm>
        <a:off x="4380165" y="31055"/>
        <a:ext cx="1421169" cy="928195"/>
      </dsp:txXfrm>
    </dsp:sp>
    <dsp:sp modelId="{BF9D0716-5DB6-4971-9386-577FEB7D797C}">
      <dsp:nvSpPr>
        <dsp:cNvPr id="0" name=""/>
        <dsp:cNvSpPr/>
      </dsp:nvSpPr>
      <dsp:spPr>
        <a:xfrm>
          <a:off x="4092269" y="988127"/>
          <a:ext cx="998480" cy="374236"/>
        </a:xfrm>
        <a:custGeom>
          <a:avLst/>
          <a:gdLst/>
          <a:ahLst/>
          <a:cxnLst/>
          <a:rect l="0" t="0" r="0" b="0"/>
          <a:pathLst>
            <a:path>
              <a:moveTo>
                <a:pt x="961300" y="0"/>
              </a:moveTo>
              <a:lnTo>
                <a:pt x="961300" y="197189"/>
              </a:lnTo>
              <a:lnTo>
                <a:pt x="0" y="197189"/>
              </a:lnTo>
              <a:lnTo>
                <a:pt x="0" y="394379"/>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5F3CD37C-243B-4F81-8B32-2501948EACE6}">
      <dsp:nvSpPr>
        <dsp:cNvPr id="0" name=""/>
        <dsp:cNvSpPr/>
      </dsp:nvSpPr>
      <dsp:spPr>
        <a:xfrm>
          <a:off x="3352807" y="1362364"/>
          <a:ext cx="1478923" cy="985949"/>
        </a:xfrm>
        <a:prstGeom prst="roundRect">
          <a:avLst>
            <a:gd name="adj" fmla="val 10000"/>
          </a:avLst>
        </a:prstGeom>
        <a:solidFill>
          <a:srgbClr val="00B050"/>
        </a:solidFill>
        <a:ln w="12700" cap="flat" cmpd="sng" algn="ctr">
          <a:solidFill>
            <a:srgbClr val="70AD47">
              <a:shade val="50000"/>
            </a:srgb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TMAA Medi-Cal FFS beneficiary claims (CRIHB) </a:t>
          </a:r>
        </a:p>
      </dsp:txBody>
      <dsp:txXfrm>
        <a:off x="3381684" y="1391241"/>
        <a:ext cx="1421169" cy="928195"/>
      </dsp:txXfrm>
    </dsp:sp>
    <dsp:sp modelId="{1C6DAE83-AE46-466F-99D0-45B4F942F56F}">
      <dsp:nvSpPr>
        <dsp:cNvPr id="0" name=""/>
        <dsp:cNvSpPr/>
      </dsp:nvSpPr>
      <dsp:spPr>
        <a:xfrm>
          <a:off x="3352793" y="2348313"/>
          <a:ext cx="739476" cy="459669"/>
        </a:xfrm>
        <a:custGeom>
          <a:avLst/>
          <a:gdLst/>
          <a:ahLst/>
          <a:cxnLst/>
          <a:rect l="0" t="0" r="0" b="0"/>
          <a:pathLst>
            <a:path>
              <a:moveTo>
                <a:pt x="961300" y="0"/>
              </a:moveTo>
              <a:lnTo>
                <a:pt x="961300" y="197189"/>
              </a:lnTo>
              <a:lnTo>
                <a:pt x="0" y="197189"/>
              </a:lnTo>
              <a:lnTo>
                <a:pt x="0" y="39437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8768B4EA-C35A-4C76-97B0-5C6B1CF815AB}">
      <dsp:nvSpPr>
        <dsp:cNvPr id="0" name=""/>
        <dsp:cNvSpPr/>
      </dsp:nvSpPr>
      <dsp:spPr>
        <a:xfrm>
          <a:off x="2613331" y="2807982"/>
          <a:ext cx="1478923" cy="985949"/>
        </a:xfrm>
        <a:prstGeom prst="roundRect">
          <a:avLst>
            <a:gd name="adj" fmla="val 10000"/>
          </a:avLst>
        </a:prstGeom>
        <a:noFill/>
        <a:ln w="19050" cap="flat" cmpd="sng" algn="ctr">
          <a:solidFill>
            <a:srgbClr val="00B050"/>
          </a:solidFill>
          <a:prstDash val="dash"/>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lumMod val="75000"/>
                </a:schemeClr>
              </a:solidFill>
              <a:latin typeface="Arial" panose="020B0604020202020204" pitchFamily="34" charset="0"/>
              <a:ea typeface="+mn-ea"/>
              <a:cs typeface="Arial" panose="020B0604020202020204" pitchFamily="34" charset="0"/>
            </a:rPr>
            <a:t>TMAA transportation</a:t>
          </a:r>
        </a:p>
      </dsp:txBody>
      <dsp:txXfrm>
        <a:off x="2642208" y="2836859"/>
        <a:ext cx="1421169" cy="928195"/>
      </dsp:txXfrm>
    </dsp:sp>
    <dsp:sp modelId="{F3023887-302B-456E-A205-29C13E4299DD}">
      <dsp:nvSpPr>
        <dsp:cNvPr id="0" name=""/>
        <dsp:cNvSpPr/>
      </dsp:nvSpPr>
      <dsp:spPr>
        <a:xfrm>
          <a:off x="4092269" y="2348313"/>
          <a:ext cx="998480" cy="414522"/>
        </a:xfrm>
        <a:custGeom>
          <a:avLst/>
          <a:gdLst/>
          <a:ahLst/>
          <a:cxnLst/>
          <a:rect l="0" t="0" r="0" b="0"/>
          <a:pathLst>
            <a:path>
              <a:moveTo>
                <a:pt x="0" y="0"/>
              </a:moveTo>
              <a:lnTo>
                <a:pt x="0" y="197189"/>
              </a:lnTo>
              <a:lnTo>
                <a:pt x="961300" y="197189"/>
              </a:lnTo>
              <a:lnTo>
                <a:pt x="961300" y="39437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A58253FC-4E35-4E51-9C22-3089F6CE1AEE}">
      <dsp:nvSpPr>
        <dsp:cNvPr id="0" name=""/>
        <dsp:cNvSpPr/>
      </dsp:nvSpPr>
      <dsp:spPr>
        <a:xfrm>
          <a:off x="4351288" y="2762836"/>
          <a:ext cx="1478923" cy="985949"/>
        </a:xfrm>
        <a:prstGeom prst="roundRect">
          <a:avLst>
            <a:gd name="adj" fmla="val 10000"/>
          </a:avLst>
        </a:prstGeom>
        <a:solidFill>
          <a:srgbClr val="E09F1E"/>
        </a:solidFill>
        <a:ln w="6350" cap="flat" cmpd="sng" algn="ctr">
          <a:solidFill>
            <a:srgbClr val="70AD47"/>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TMAA administrative activities</a:t>
          </a:r>
        </a:p>
      </dsp:txBody>
      <dsp:txXfrm>
        <a:off x="4380165" y="2791713"/>
        <a:ext cx="1421169" cy="928195"/>
      </dsp:txXfrm>
    </dsp:sp>
    <dsp:sp modelId="{942364C0-8306-49CA-A7AD-34076B50118A}">
      <dsp:nvSpPr>
        <dsp:cNvPr id="0" name=""/>
        <dsp:cNvSpPr/>
      </dsp:nvSpPr>
      <dsp:spPr>
        <a:xfrm>
          <a:off x="5045030" y="3748785"/>
          <a:ext cx="91440" cy="394379"/>
        </a:xfrm>
        <a:custGeom>
          <a:avLst/>
          <a:gdLst/>
          <a:ahLst/>
          <a:cxnLst/>
          <a:rect l="0" t="0" r="0" b="0"/>
          <a:pathLst>
            <a:path>
              <a:moveTo>
                <a:pt x="45720" y="0"/>
              </a:moveTo>
              <a:lnTo>
                <a:pt x="45720" y="39437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C423F4CE-1E6C-4FC0-89B8-AE2A6F5E0CF4}">
      <dsp:nvSpPr>
        <dsp:cNvPr id="0" name=""/>
        <dsp:cNvSpPr/>
      </dsp:nvSpPr>
      <dsp:spPr>
        <a:xfrm>
          <a:off x="4351288" y="4143165"/>
          <a:ext cx="1478923" cy="985949"/>
        </a:xfrm>
        <a:prstGeom prst="roundRect">
          <a:avLst>
            <a:gd name="adj" fmla="val 10000"/>
          </a:avLst>
        </a:prstGeom>
        <a:solidFill>
          <a:srgbClr val="E09F1E"/>
        </a:solidFill>
        <a:ln w="6350" cap="flat" cmpd="sng" algn="ctr">
          <a:solidFill>
            <a:srgbClr val="70AD47"/>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Codes 4,6,8,14,16,17</a:t>
          </a:r>
        </a:p>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(CRIHB only)</a:t>
          </a:r>
        </a:p>
      </dsp:txBody>
      <dsp:txXfrm>
        <a:off x="4380165" y="4172042"/>
        <a:ext cx="1421169" cy="928195"/>
      </dsp:txXfrm>
    </dsp:sp>
    <dsp:sp modelId="{41416CD1-58FD-44C2-BDE9-C770124121CE}">
      <dsp:nvSpPr>
        <dsp:cNvPr id="0" name=""/>
        <dsp:cNvSpPr/>
      </dsp:nvSpPr>
      <dsp:spPr>
        <a:xfrm>
          <a:off x="5090750" y="988127"/>
          <a:ext cx="961300" cy="394379"/>
        </a:xfrm>
        <a:custGeom>
          <a:avLst/>
          <a:gdLst/>
          <a:ahLst/>
          <a:cxnLst/>
          <a:rect l="0" t="0" r="0" b="0"/>
          <a:pathLst>
            <a:path>
              <a:moveTo>
                <a:pt x="0" y="0"/>
              </a:moveTo>
              <a:lnTo>
                <a:pt x="0" y="197189"/>
              </a:lnTo>
              <a:lnTo>
                <a:pt x="961300" y="197189"/>
              </a:lnTo>
              <a:lnTo>
                <a:pt x="961300" y="394379"/>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E14DFFAB-7C07-4CA7-944F-6C57665FEDE7}">
      <dsp:nvSpPr>
        <dsp:cNvPr id="0" name=""/>
        <dsp:cNvSpPr/>
      </dsp:nvSpPr>
      <dsp:spPr>
        <a:xfrm>
          <a:off x="5312588" y="1382507"/>
          <a:ext cx="1478923" cy="985949"/>
        </a:xfrm>
        <a:prstGeom prst="roundRect">
          <a:avLst>
            <a:gd name="adj" fmla="val 10000"/>
          </a:avLst>
        </a:prstGeom>
        <a:noFill/>
        <a:ln w="12700" cap="flat" cmpd="sng" algn="ctr">
          <a:solidFill>
            <a:srgbClr val="00B05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lumMod val="85000"/>
                </a:sysClr>
              </a:solidFill>
              <a:latin typeface="Arial" panose="020B0604020202020204" pitchFamily="34" charset="0"/>
              <a:ea typeface="+mn-ea"/>
              <a:cs typeface="Arial" panose="020B0604020202020204" pitchFamily="34" charset="0"/>
            </a:rPr>
            <a:t>Medi-Cal MCO beneficiary claims (not CRIHB)</a:t>
          </a:r>
        </a:p>
      </dsp:txBody>
      <dsp:txXfrm>
        <a:off x="5341465" y="1411384"/>
        <a:ext cx="1421169" cy="92819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4823" tIns="47411" rIns="94823" bIns="47411" numCol="1" anchor="t" anchorCtr="0" compatLnSpc="1">
            <a:prstTxWarp prst="textNoShape">
              <a:avLst/>
            </a:prstTxWarp>
          </a:bodyPr>
          <a:lstStyle>
            <a:lvl1pPr eaLnBrk="1" hangingPunct="1">
              <a:defRPr sz="1200">
                <a:latin typeface="Arial" charset="0"/>
              </a:defRPr>
            </a:lvl1pPr>
          </a:lstStyle>
          <a:p>
            <a:pPr>
              <a:defRPr/>
            </a:pPr>
            <a:r>
              <a:rPr lang="en-US" dirty="0"/>
              <a:t>Appendix E</a:t>
            </a:r>
          </a:p>
        </p:txBody>
      </p:sp>
      <p:sp>
        <p:nvSpPr>
          <p:cNvPr id="89091" name="Rectangle 3"/>
          <p:cNvSpPr>
            <a:spLocks noGrp="1" noChangeArrowheads="1"/>
          </p:cNvSpPr>
          <p:nvPr>
            <p:ph type="dt" sz="quarter" idx="1"/>
          </p:nvPr>
        </p:nvSpPr>
        <p:spPr bwMode="auto">
          <a:xfrm>
            <a:off x="4143587" y="0"/>
            <a:ext cx="3169920" cy="480388"/>
          </a:xfrm>
          <a:prstGeom prst="rect">
            <a:avLst/>
          </a:prstGeom>
          <a:noFill/>
          <a:ln w="9525">
            <a:noFill/>
            <a:miter lim="800000"/>
            <a:headEnd/>
            <a:tailEnd/>
          </a:ln>
          <a:effectLst/>
        </p:spPr>
        <p:txBody>
          <a:bodyPr vert="horz" wrap="square" lIns="94823" tIns="47411" rIns="94823" bIns="47411"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89092" name="Rectangle 4"/>
          <p:cNvSpPr>
            <a:spLocks noGrp="1" noChangeArrowheads="1"/>
          </p:cNvSpPr>
          <p:nvPr>
            <p:ph type="ftr" sz="quarter" idx="2"/>
          </p:nvPr>
        </p:nvSpPr>
        <p:spPr bwMode="auto">
          <a:xfrm>
            <a:off x="0" y="9119173"/>
            <a:ext cx="3169920" cy="480388"/>
          </a:xfrm>
          <a:prstGeom prst="rect">
            <a:avLst/>
          </a:prstGeom>
          <a:noFill/>
          <a:ln w="9525">
            <a:noFill/>
            <a:miter lim="800000"/>
            <a:headEnd/>
            <a:tailEnd/>
          </a:ln>
          <a:effectLst/>
        </p:spPr>
        <p:txBody>
          <a:bodyPr vert="horz" wrap="square" lIns="94823" tIns="47411" rIns="94823" bIns="47411"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89093" name="Rectangle 5"/>
          <p:cNvSpPr>
            <a:spLocks noGrp="1" noChangeArrowheads="1"/>
          </p:cNvSpPr>
          <p:nvPr>
            <p:ph type="sldNum" sz="quarter" idx="3"/>
          </p:nvPr>
        </p:nvSpPr>
        <p:spPr bwMode="auto">
          <a:xfrm>
            <a:off x="4143587" y="9119173"/>
            <a:ext cx="3169920" cy="480388"/>
          </a:xfrm>
          <a:prstGeom prst="rect">
            <a:avLst/>
          </a:prstGeom>
          <a:noFill/>
          <a:ln w="9525">
            <a:noFill/>
            <a:miter lim="800000"/>
            <a:headEnd/>
            <a:tailEnd/>
          </a:ln>
          <a:effectLst/>
        </p:spPr>
        <p:txBody>
          <a:bodyPr vert="horz" wrap="square" lIns="94823" tIns="47411" rIns="94823" bIns="47411" numCol="1" anchor="b" anchorCtr="0" compatLnSpc="1">
            <a:prstTxWarp prst="textNoShape">
              <a:avLst/>
            </a:prstTxWarp>
          </a:bodyPr>
          <a:lstStyle>
            <a:lvl1pPr algn="r" eaLnBrk="1" hangingPunct="1">
              <a:defRPr sz="1200">
                <a:latin typeface="Arial" charset="0"/>
              </a:defRPr>
            </a:lvl1pPr>
          </a:lstStyle>
          <a:p>
            <a:pPr>
              <a:defRPr/>
            </a:pPr>
            <a:fld id="{C52FA48C-AB0E-4293-84D9-EFDF16458433}" type="slidenum">
              <a:rPr lang="en-US"/>
              <a:pPr>
                <a:defRPr/>
              </a:pPr>
              <a:t>‹#›</a:t>
            </a:fld>
            <a:endParaRPr lang="en-US" dirty="0"/>
          </a:p>
        </p:txBody>
      </p:sp>
    </p:spTree>
    <p:extLst>
      <p:ext uri="{BB962C8B-B14F-4D97-AF65-F5344CB8AC3E}">
        <p14:creationId xmlns:p14="http://schemas.microsoft.com/office/powerpoint/2010/main" val="908968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4823" tIns="47411" rIns="94823" bIns="47411" numCol="1" anchor="t" anchorCtr="0" compatLnSpc="1">
            <a:prstTxWarp prst="textNoShape">
              <a:avLst/>
            </a:prstTxWarp>
          </a:bodyPr>
          <a:lstStyle>
            <a:lvl1pPr eaLnBrk="1" hangingPunct="1">
              <a:defRPr sz="1200">
                <a:latin typeface="Arial" charset="0"/>
              </a:defRPr>
            </a:lvl1pPr>
          </a:lstStyle>
          <a:p>
            <a:pPr>
              <a:defRPr/>
            </a:pPr>
            <a:r>
              <a:rPr lang="en-US" dirty="0"/>
              <a:t>Appendix E</a:t>
            </a:r>
          </a:p>
        </p:txBody>
      </p:sp>
      <p:sp>
        <p:nvSpPr>
          <p:cNvPr id="98307" name="Rectangle 3"/>
          <p:cNvSpPr>
            <a:spLocks noGrp="1" noChangeArrowheads="1"/>
          </p:cNvSpPr>
          <p:nvPr>
            <p:ph type="dt" idx="1"/>
          </p:nvPr>
        </p:nvSpPr>
        <p:spPr bwMode="auto">
          <a:xfrm>
            <a:off x="4143587" y="0"/>
            <a:ext cx="3169920" cy="480388"/>
          </a:xfrm>
          <a:prstGeom prst="rect">
            <a:avLst/>
          </a:prstGeom>
          <a:noFill/>
          <a:ln w="9525">
            <a:noFill/>
            <a:miter lim="800000"/>
            <a:headEnd/>
            <a:tailEnd/>
          </a:ln>
          <a:effectLst/>
        </p:spPr>
        <p:txBody>
          <a:bodyPr vert="horz" wrap="square" lIns="94823" tIns="47411" rIns="94823" bIns="47411"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p:spPr>
      </p:sp>
      <p:sp>
        <p:nvSpPr>
          <p:cNvPr id="98309" name="Rectangle 5"/>
          <p:cNvSpPr>
            <a:spLocks noGrp="1" noChangeArrowheads="1"/>
          </p:cNvSpPr>
          <p:nvPr>
            <p:ph type="body" sz="quarter" idx="3"/>
          </p:nvPr>
        </p:nvSpPr>
        <p:spPr bwMode="auto">
          <a:xfrm>
            <a:off x="731520" y="4561229"/>
            <a:ext cx="5852160" cy="4320213"/>
          </a:xfrm>
          <a:prstGeom prst="rect">
            <a:avLst/>
          </a:prstGeom>
          <a:noFill/>
          <a:ln w="9525">
            <a:noFill/>
            <a:miter lim="800000"/>
            <a:headEnd/>
            <a:tailEnd/>
          </a:ln>
          <a:effectLst/>
        </p:spPr>
        <p:txBody>
          <a:bodyPr vert="horz" wrap="square" lIns="94823" tIns="47411" rIns="94823" bIns="474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8310" name="Rectangle 6"/>
          <p:cNvSpPr>
            <a:spLocks noGrp="1" noChangeArrowheads="1"/>
          </p:cNvSpPr>
          <p:nvPr>
            <p:ph type="ftr" sz="quarter" idx="4"/>
          </p:nvPr>
        </p:nvSpPr>
        <p:spPr bwMode="auto">
          <a:xfrm>
            <a:off x="0" y="9119173"/>
            <a:ext cx="3169920" cy="480388"/>
          </a:xfrm>
          <a:prstGeom prst="rect">
            <a:avLst/>
          </a:prstGeom>
          <a:noFill/>
          <a:ln w="9525">
            <a:noFill/>
            <a:miter lim="800000"/>
            <a:headEnd/>
            <a:tailEnd/>
          </a:ln>
          <a:effectLst/>
        </p:spPr>
        <p:txBody>
          <a:bodyPr vert="horz" wrap="square" lIns="94823" tIns="47411" rIns="94823" bIns="47411"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98311" name="Rectangle 7"/>
          <p:cNvSpPr>
            <a:spLocks noGrp="1" noChangeArrowheads="1"/>
          </p:cNvSpPr>
          <p:nvPr>
            <p:ph type="sldNum" sz="quarter" idx="5"/>
          </p:nvPr>
        </p:nvSpPr>
        <p:spPr bwMode="auto">
          <a:xfrm>
            <a:off x="4143587" y="9119173"/>
            <a:ext cx="3169920" cy="480388"/>
          </a:xfrm>
          <a:prstGeom prst="rect">
            <a:avLst/>
          </a:prstGeom>
          <a:noFill/>
          <a:ln w="9525">
            <a:noFill/>
            <a:miter lim="800000"/>
            <a:headEnd/>
            <a:tailEnd/>
          </a:ln>
          <a:effectLst/>
        </p:spPr>
        <p:txBody>
          <a:bodyPr vert="horz" wrap="square" lIns="94823" tIns="47411" rIns="94823" bIns="47411" numCol="1" anchor="b" anchorCtr="0" compatLnSpc="1">
            <a:prstTxWarp prst="textNoShape">
              <a:avLst/>
            </a:prstTxWarp>
          </a:bodyPr>
          <a:lstStyle>
            <a:lvl1pPr algn="r" eaLnBrk="1" hangingPunct="1">
              <a:defRPr sz="1200">
                <a:latin typeface="Arial" charset="0"/>
              </a:defRPr>
            </a:lvl1pPr>
          </a:lstStyle>
          <a:p>
            <a:pPr>
              <a:defRPr/>
            </a:pPr>
            <a:fld id="{92AE1A6F-4CB6-4E50-ADCD-8C937307051F}" type="slidenum">
              <a:rPr lang="en-US"/>
              <a:pPr>
                <a:defRPr/>
              </a:pPr>
              <a:t>‹#›</a:t>
            </a:fld>
            <a:endParaRPr lang="en-US" dirty="0"/>
          </a:p>
        </p:txBody>
      </p:sp>
    </p:spTree>
    <p:extLst>
      <p:ext uri="{BB962C8B-B14F-4D97-AF65-F5344CB8AC3E}">
        <p14:creationId xmlns:p14="http://schemas.microsoft.com/office/powerpoint/2010/main" val="342129241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a:lstStyle/>
          <a:p>
            <a:r>
              <a:rPr lang="en-US" dirty="0"/>
              <a:t>Appendix E</a:t>
            </a:r>
          </a:p>
        </p:txBody>
      </p:sp>
      <p:sp>
        <p:nvSpPr>
          <p:cNvPr id="17410" name="Rectangle 7"/>
          <p:cNvSpPr>
            <a:spLocks noGrp="1" noChangeArrowheads="1"/>
          </p:cNvSpPr>
          <p:nvPr>
            <p:ph type="sldNum" sz="quarter" idx="5"/>
          </p:nvPr>
        </p:nvSpPr>
        <p:spPr>
          <a:noFill/>
        </p:spPr>
        <p:txBody>
          <a:bodyPr/>
          <a:lstStyle/>
          <a:p>
            <a:fld id="{2F7932C6-3F01-4A8D-B601-FC3C5CA15E72}" type="slidenum">
              <a:rPr lang="en-US" smtClean="0"/>
              <a:pPr/>
              <a:t>1</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a:t>Good afternoon, my name is Sarah Ponnequin and I am the Program Analyst for the Health Systems</a:t>
            </a:r>
            <a:r>
              <a:rPr lang="en-US" baseline="0" dirty="0"/>
              <a:t> Development Department at CRIHB.  </a:t>
            </a:r>
          </a:p>
          <a:p>
            <a:pPr eaLnBrk="1" hangingPunct="1"/>
            <a:r>
              <a:rPr lang="en-US" baseline="0" dirty="0"/>
              <a:t>I have been at CRIHB for about 15 years and have worked on several different projects including TMAA.  </a:t>
            </a:r>
          </a:p>
          <a:p>
            <a:pPr eaLnBrk="1" hangingPunct="1"/>
            <a:endParaRPr lang="en-US" baseline="0" dirty="0"/>
          </a:p>
          <a:p>
            <a:pPr eaLnBrk="1" hangingPunct="1"/>
            <a:r>
              <a:rPr lang="en-US" baseline="0" dirty="0"/>
              <a:t>Today, we are going to go over the Tribal Medi-Cal Administrative Activities Program.</a:t>
            </a:r>
            <a:endParaRPr lang="en-US" dirty="0"/>
          </a:p>
        </p:txBody>
      </p:sp>
    </p:spTree>
    <p:extLst>
      <p:ext uri="{BB962C8B-B14F-4D97-AF65-F5344CB8AC3E}">
        <p14:creationId xmlns:p14="http://schemas.microsoft.com/office/powerpoint/2010/main" val="4138141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admin activities you are already doing, and it ties to the claiming plan. Only certain people listed on the claiming plan can claim those codes</a:t>
            </a:r>
          </a:p>
        </p:txBody>
      </p:sp>
      <p:sp>
        <p:nvSpPr>
          <p:cNvPr id="4" name="Header Placeholder 3"/>
          <p:cNvSpPr>
            <a:spLocks noGrp="1"/>
          </p:cNvSpPr>
          <p:nvPr>
            <p:ph type="hdr" sz="quarter"/>
          </p:nvPr>
        </p:nvSpPr>
        <p:spPr/>
        <p:txBody>
          <a:bodyPr/>
          <a:lstStyle/>
          <a:p>
            <a:pPr>
              <a:defRPr/>
            </a:pPr>
            <a:r>
              <a:rPr lang="en-US"/>
              <a:t>Appendix E</a:t>
            </a:r>
            <a:endParaRPr lang="en-US" dirty="0"/>
          </a:p>
        </p:txBody>
      </p:sp>
      <p:sp>
        <p:nvSpPr>
          <p:cNvPr id="5" name="Slide Number Placeholder 4"/>
          <p:cNvSpPr>
            <a:spLocks noGrp="1"/>
          </p:cNvSpPr>
          <p:nvPr>
            <p:ph type="sldNum" sz="quarter" idx="5"/>
          </p:nvPr>
        </p:nvSpPr>
        <p:spPr/>
        <p:txBody>
          <a:bodyPr/>
          <a:lstStyle/>
          <a:p>
            <a:pPr>
              <a:defRPr/>
            </a:pPr>
            <a:fld id="{92AE1A6F-4CB6-4E50-ADCD-8C937307051F}" type="slidenum">
              <a:rPr lang="en-US" smtClean="0"/>
              <a:pPr>
                <a:defRPr/>
              </a:pPr>
              <a:t>11</a:t>
            </a:fld>
            <a:endParaRPr lang="en-US" dirty="0"/>
          </a:p>
        </p:txBody>
      </p:sp>
    </p:spTree>
    <p:extLst>
      <p:ext uri="{BB962C8B-B14F-4D97-AF65-F5344CB8AC3E}">
        <p14:creationId xmlns:p14="http://schemas.microsoft.com/office/powerpoint/2010/main" val="2189845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THP who wishes to participate as a Transportation Provider must enroll</a:t>
            </a:r>
            <a:r>
              <a:rPr lang="en-US" baseline="0" dirty="0"/>
              <a:t> into the DHCS PAVE system as a transportation provider. </a:t>
            </a:r>
          </a:p>
          <a:p>
            <a:r>
              <a:rPr lang="en-US" dirty="0"/>
              <a:t>The letter</a:t>
            </a:r>
            <a:r>
              <a:rPr lang="en-US" baseline="0" dirty="0"/>
              <a:t> of intent is with CRIHB and lays out who can participate in the program</a:t>
            </a:r>
          </a:p>
          <a:p>
            <a:r>
              <a:rPr lang="en-US" baseline="0" dirty="0"/>
              <a:t>The 2 signed contracts are with CRIHB.</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Claiming Plan is to the State but CRIHB assists and it incudes things like a duties statement, org charts, IDC rate (formally negotiated with the Dept of the interior) and financial statements to show you are a 638 contractor</a:t>
            </a:r>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12</a:t>
            </a:fld>
            <a:endParaRPr lang="en-US" dirty="0"/>
          </a:p>
        </p:txBody>
      </p:sp>
    </p:spTree>
    <p:extLst>
      <p:ext uri="{BB962C8B-B14F-4D97-AF65-F5344CB8AC3E}">
        <p14:creationId xmlns:p14="http://schemas.microsoft.com/office/powerpoint/2010/main" val="311924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13</a:t>
            </a:fld>
            <a:endParaRPr lang="en-US" dirty="0"/>
          </a:p>
        </p:txBody>
      </p:sp>
    </p:spTree>
    <p:extLst>
      <p:ext uri="{BB962C8B-B14F-4D97-AF65-F5344CB8AC3E}">
        <p14:creationId xmlns:p14="http://schemas.microsoft.com/office/powerpoint/2010/main" val="197743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Partnership has provided guidance on billing for NMT services directly to the plan. </a:t>
            </a:r>
          </a:p>
          <a:p>
            <a:endParaRPr lang="en-US" dirty="0"/>
          </a:p>
          <a:p>
            <a:r>
              <a:rPr lang="en-US" dirty="0"/>
              <a:t>HealthNet</a:t>
            </a:r>
            <a:r>
              <a:rPr lang="en-US" baseline="0" dirty="0"/>
              <a:t> and Anthem Blue Cross have not given guidance on what this looks like for them as of 2.25.2020</a:t>
            </a:r>
            <a:endParaRPr lang="en-US" dirty="0"/>
          </a:p>
        </p:txBody>
      </p:sp>
      <p:sp>
        <p:nvSpPr>
          <p:cNvPr id="4" name="Slide Number Placeholder 3"/>
          <p:cNvSpPr>
            <a:spLocks noGrp="1"/>
          </p:cNvSpPr>
          <p:nvPr>
            <p:ph type="sldNum" sz="quarter" idx="10"/>
          </p:nvPr>
        </p:nvSpPr>
        <p:spPr/>
        <p:txBody>
          <a:bodyPr/>
          <a:lstStyle/>
          <a:p>
            <a:fld id="{4F7EE4A2-463B-481F-B821-355A77FE1E01}" type="slidenum">
              <a:rPr lang="en-US" smtClean="0"/>
              <a:pPr/>
              <a:t>15</a:t>
            </a:fld>
            <a:endParaRPr lang="en-US" dirty="0"/>
          </a:p>
        </p:txBody>
      </p:sp>
    </p:spTree>
    <p:extLst>
      <p:ext uri="{BB962C8B-B14F-4D97-AF65-F5344CB8AC3E}">
        <p14:creationId xmlns:p14="http://schemas.microsoft.com/office/powerpoint/2010/main" val="3833236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will go over</a:t>
            </a:r>
            <a:r>
              <a:rPr lang="en-US" baseline="0" dirty="0"/>
              <a:t> PAVE next  https://pave.dhcs.ca.gov/sso/login.do?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THP will need to identify whether the patient is Medi-Cal FFS or Medi-Cal Managed care and then follow the appreciate claims process </a:t>
            </a:r>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16</a:t>
            </a:fld>
            <a:endParaRPr lang="en-US" dirty="0"/>
          </a:p>
        </p:txBody>
      </p:sp>
    </p:spTree>
    <p:extLst>
      <p:ext uri="{BB962C8B-B14F-4D97-AF65-F5344CB8AC3E}">
        <p14:creationId xmlns:p14="http://schemas.microsoft.com/office/powerpoint/2010/main" val="923315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17</a:t>
            </a:fld>
            <a:endParaRPr lang="en-US" dirty="0"/>
          </a:p>
        </p:txBody>
      </p:sp>
    </p:spTree>
    <p:extLst>
      <p:ext uri="{BB962C8B-B14F-4D97-AF65-F5344CB8AC3E}">
        <p14:creationId xmlns:p14="http://schemas.microsoft.com/office/powerpoint/2010/main" val="812607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18</a:t>
            </a:fld>
            <a:endParaRPr lang="en-US" dirty="0"/>
          </a:p>
        </p:txBody>
      </p:sp>
    </p:spTree>
    <p:extLst>
      <p:ext uri="{BB962C8B-B14F-4D97-AF65-F5344CB8AC3E}">
        <p14:creationId xmlns:p14="http://schemas.microsoft.com/office/powerpoint/2010/main" val="3420402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Lond distance/overnight specialty care visits can be claimed</a:t>
            </a:r>
          </a:p>
          <a:p>
            <a:endParaRPr lang="en-US" dirty="0"/>
          </a:p>
          <a:p>
            <a:r>
              <a:rPr lang="en-US" dirty="0"/>
              <a:t>Nothing has changed for</a:t>
            </a:r>
            <a:r>
              <a:rPr lang="en-US" baseline="0" dirty="0"/>
              <a:t> beneficiaries who are enrolled into Medi-Cal FFS (straight Medi-cal). </a:t>
            </a:r>
          </a:p>
          <a:p>
            <a:endParaRPr lang="en-US" baseline="0" dirty="0"/>
          </a:p>
          <a:p>
            <a:r>
              <a:rPr lang="en-US" baseline="0" dirty="0"/>
              <a:t>Logs will still be required and claims sent to CRIHB for processing. </a:t>
            </a:r>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19</a:t>
            </a:fld>
            <a:endParaRPr lang="en-US" dirty="0"/>
          </a:p>
        </p:txBody>
      </p:sp>
    </p:spTree>
    <p:extLst>
      <p:ext uri="{BB962C8B-B14F-4D97-AF65-F5344CB8AC3E}">
        <p14:creationId xmlns:p14="http://schemas.microsoft.com/office/powerpoint/2010/main" val="119626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21</a:t>
            </a:fld>
            <a:endParaRPr lang="en-US" dirty="0"/>
          </a:p>
        </p:txBody>
      </p:sp>
    </p:spTree>
    <p:extLst>
      <p:ext uri="{BB962C8B-B14F-4D97-AF65-F5344CB8AC3E}">
        <p14:creationId xmlns:p14="http://schemas.microsoft.com/office/powerpoint/2010/main" val="3541820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Appendix E</a:t>
            </a:r>
            <a:endParaRPr lang="en-US" dirty="0"/>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23</a:t>
            </a:fld>
            <a:endParaRPr lang="en-US" dirty="0"/>
          </a:p>
        </p:txBody>
      </p:sp>
    </p:spTree>
    <p:extLst>
      <p:ext uri="{BB962C8B-B14F-4D97-AF65-F5344CB8AC3E}">
        <p14:creationId xmlns:p14="http://schemas.microsoft.com/office/powerpoint/2010/main" val="1529782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2</a:t>
            </a:fld>
            <a:endParaRPr lang="en-US" dirty="0"/>
          </a:p>
        </p:txBody>
      </p:sp>
    </p:spTree>
    <p:extLst>
      <p:ext uri="{BB962C8B-B14F-4D97-AF65-F5344CB8AC3E}">
        <p14:creationId xmlns:p14="http://schemas.microsoft.com/office/powerpoint/2010/main" val="2417459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hdr" sz="quarter"/>
          </p:nvPr>
        </p:nvSpPr>
        <p:spPr>
          <a:noFill/>
        </p:spPr>
        <p:txBody>
          <a:bodyPr/>
          <a:lstStyle/>
          <a:p>
            <a:r>
              <a:rPr lang="en-US" dirty="0"/>
              <a:t>Appendix E</a:t>
            </a:r>
          </a:p>
        </p:txBody>
      </p:sp>
      <p:sp>
        <p:nvSpPr>
          <p:cNvPr id="29698" name="Rectangle 7"/>
          <p:cNvSpPr>
            <a:spLocks noGrp="1" noChangeArrowheads="1"/>
          </p:cNvSpPr>
          <p:nvPr>
            <p:ph type="sldNum" sz="quarter" idx="5"/>
          </p:nvPr>
        </p:nvSpPr>
        <p:spPr>
          <a:noFill/>
        </p:spPr>
        <p:txBody>
          <a:bodyPr/>
          <a:lstStyle/>
          <a:p>
            <a:fld id="{D6C1D3A1-50A6-43E3-8BA0-B7DD255D0231}" type="slidenum">
              <a:rPr lang="en-US" smtClean="0"/>
              <a:pPr/>
              <a:t>24</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b="1" dirty="0"/>
              <a:t>The Tribal MAA Contractor is the only entity that will submit the Tribal MAA Invoice to the Department of Health Care Services (DHCS) and is responsible for the preparation of the Tribal MAA Invoice and all backup and supporting documentation kept in the audit file.</a:t>
            </a:r>
            <a:r>
              <a:rPr lang="en-US" dirty="0"/>
              <a:t> </a:t>
            </a:r>
            <a:r>
              <a:rPr lang="en-US" b="1" dirty="0"/>
              <a:t>For invoices submitted for costs associated with the Tribal Organization and all subcontractors, the Tribal MAA Contractor will ensure receipt and review of all backup and supporting documentation prior to submission of the invoice to DHCS.</a:t>
            </a:r>
            <a:r>
              <a:rPr lang="en-US" dirty="0"/>
              <a:t> </a:t>
            </a:r>
          </a:p>
        </p:txBody>
      </p:sp>
    </p:spTree>
    <p:extLst>
      <p:ext uri="{BB962C8B-B14F-4D97-AF65-F5344CB8AC3E}">
        <p14:creationId xmlns:p14="http://schemas.microsoft.com/office/powerpoint/2010/main" val="1609246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25</a:t>
            </a:fld>
            <a:endParaRPr lang="en-US" dirty="0"/>
          </a:p>
        </p:txBody>
      </p:sp>
    </p:spTree>
    <p:extLst>
      <p:ext uri="{BB962C8B-B14F-4D97-AF65-F5344CB8AC3E}">
        <p14:creationId xmlns:p14="http://schemas.microsoft.com/office/powerpoint/2010/main" val="96537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6 when you’re helping the client with the application process, like verifying their eligibility, gathering income verification documents, providing forms, helping them submit their application, things like that.</a:t>
            </a:r>
          </a:p>
          <a:p>
            <a:r>
              <a:rPr lang="en-US" dirty="0"/>
              <a:t>Code 14 includes time spent translating pamphlets </a:t>
            </a:r>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26</a:t>
            </a:fld>
            <a:endParaRPr lang="en-US" dirty="0"/>
          </a:p>
        </p:txBody>
      </p:sp>
    </p:spTree>
    <p:extLst>
      <p:ext uri="{BB962C8B-B14F-4D97-AF65-F5344CB8AC3E}">
        <p14:creationId xmlns:p14="http://schemas.microsoft.com/office/powerpoint/2010/main" val="3904397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27</a:t>
            </a:fld>
            <a:endParaRPr lang="en-US" dirty="0"/>
          </a:p>
        </p:txBody>
      </p:sp>
    </p:spTree>
    <p:extLst>
      <p:ext uri="{BB962C8B-B14F-4D97-AF65-F5344CB8AC3E}">
        <p14:creationId xmlns:p14="http://schemas.microsoft.com/office/powerpoint/2010/main" val="1648330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28</a:t>
            </a:fld>
            <a:endParaRPr lang="en-US" dirty="0"/>
          </a:p>
        </p:txBody>
      </p:sp>
    </p:spTree>
    <p:extLst>
      <p:ext uri="{BB962C8B-B14F-4D97-AF65-F5344CB8AC3E}">
        <p14:creationId xmlns:p14="http://schemas.microsoft.com/office/powerpoint/2010/main" val="3196548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includes reimbursements for our 10 active participants for the last 7 years</a:t>
            </a:r>
          </a:p>
          <a:p>
            <a:r>
              <a:rPr lang="en-US" dirty="0"/>
              <a:t>Reimbursements YTD for FY 22/23 approximately $350,000</a:t>
            </a:r>
          </a:p>
          <a:p>
            <a:r>
              <a:rPr lang="en-US" dirty="0"/>
              <a:t>Over 9 million reimbursed since 2010</a:t>
            </a:r>
          </a:p>
        </p:txBody>
      </p:sp>
      <p:sp>
        <p:nvSpPr>
          <p:cNvPr id="4" name="Slide Number Placeholder 3"/>
          <p:cNvSpPr>
            <a:spLocks noGrp="1"/>
          </p:cNvSpPr>
          <p:nvPr>
            <p:ph type="sldNum" sz="quarter" idx="10"/>
          </p:nvPr>
        </p:nvSpPr>
        <p:spPr/>
        <p:txBody>
          <a:bodyPr/>
          <a:lstStyle/>
          <a:p>
            <a:fld id="{EC5F2881-6606-41CF-9233-50AC54E6A1AB}" type="slidenum">
              <a:rPr lang="en-US" smtClean="0"/>
              <a:pPr/>
              <a:t>29</a:t>
            </a:fld>
            <a:endParaRPr lang="en-US" dirty="0"/>
          </a:p>
        </p:txBody>
      </p:sp>
    </p:spTree>
    <p:extLst>
      <p:ext uri="{BB962C8B-B14F-4D97-AF65-F5344CB8AC3E}">
        <p14:creationId xmlns:p14="http://schemas.microsoft.com/office/powerpoint/2010/main" val="853839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CRIHB</a:t>
            </a:r>
            <a:r>
              <a:rPr lang="en-US" baseline="0" dirty="0"/>
              <a:t> website located at www.crihb.org you can find information and tools to assist with the TMAA program </a:t>
            </a:r>
          </a:p>
          <a:p>
            <a:pPr marL="228567" indent="-228567">
              <a:buAutoNum type="arabicPeriod"/>
            </a:pPr>
            <a:r>
              <a:rPr lang="en-US" baseline="0" dirty="0"/>
              <a:t>Select the program tab </a:t>
            </a:r>
          </a:p>
          <a:p>
            <a:pPr marL="228567" indent="-228567">
              <a:buAutoNum type="arabicPeriod"/>
            </a:pPr>
            <a:r>
              <a:rPr lang="en-US" baseline="0" dirty="0"/>
              <a:t>Then select the Clinic Operation stab </a:t>
            </a:r>
          </a:p>
          <a:p>
            <a:pPr marL="228567" indent="-228567">
              <a:buAutoNum type="arabicPeriod"/>
            </a:pPr>
            <a:r>
              <a:rPr lang="en-US" baseline="0" dirty="0"/>
              <a:t>Then select the Tribal Medi-cal Administrative tab </a:t>
            </a:r>
          </a:p>
          <a:p>
            <a:pPr marL="228567" indent="-228567">
              <a:buAutoNum type="arabicPeriod"/>
            </a:pPr>
            <a:endParaRPr lang="en-US" baseline="0" dirty="0"/>
          </a:p>
          <a:p>
            <a:r>
              <a:rPr lang="en-US" baseline="0" dirty="0"/>
              <a:t>* Pull up website and show </a:t>
            </a:r>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30</a:t>
            </a:fld>
            <a:endParaRPr lang="en-US" dirty="0"/>
          </a:p>
        </p:txBody>
      </p:sp>
    </p:spTree>
    <p:extLst>
      <p:ext uri="{BB962C8B-B14F-4D97-AF65-F5344CB8AC3E}">
        <p14:creationId xmlns:p14="http://schemas.microsoft.com/office/powerpoint/2010/main" val="3466213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31</a:t>
            </a:fld>
            <a:endParaRPr lang="en-US" dirty="0"/>
          </a:p>
        </p:txBody>
      </p:sp>
    </p:spTree>
    <p:extLst>
      <p:ext uri="{BB962C8B-B14F-4D97-AF65-F5344CB8AC3E}">
        <p14:creationId xmlns:p14="http://schemas.microsoft.com/office/powerpoint/2010/main" val="1675882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xfrm>
            <a:off x="1257300" y="719138"/>
            <a:ext cx="4800600" cy="3600450"/>
          </a:xfrm>
          <a:ln/>
        </p:spPr>
      </p:sp>
      <p:sp>
        <p:nvSpPr>
          <p:cNvPr id="11673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98081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3</a:t>
            </a:fld>
            <a:endParaRPr lang="en-US" dirty="0"/>
          </a:p>
        </p:txBody>
      </p:sp>
    </p:spTree>
    <p:extLst>
      <p:ext uri="{BB962C8B-B14F-4D97-AF65-F5344CB8AC3E}">
        <p14:creationId xmlns:p14="http://schemas.microsoft.com/office/powerpoint/2010/main" val="61828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Char char="•"/>
            </a:pPr>
            <a:r>
              <a:rPr lang="en-US" dirty="0"/>
              <a:t>TMAA is a federal program administered through the state of California by the Department of Health Care Services.  The federal name for this program is called MAM- which stands Medicaid Administrative Match.  As you know, California is its own little country and calls the federal program MAA-Medical Administrative Activities.</a:t>
            </a:r>
          </a:p>
          <a:p>
            <a:pPr>
              <a:buFont typeface="Arial" pitchFamily="34" charset="0"/>
              <a:buChar char="•"/>
            </a:pPr>
            <a:r>
              <a:rPr lang="en-US" dirty="0"/>
              <a:t>We first heard about Tribal MAA from a joint meeting with the Northwest Portland Area Indian Health Board and decided that we would also like to participate in this program.</a:t>
            </a:r>
          </a:p>
          <a:p>
            <a:pPr>
              <a:buFont typeface="Arial" pitchFamily="34" charset="0"/>
              <a:buChar char="•"/>
            </a:pPr>
            <a:r>
              <a:rPr lang="en-US" dirty="0"/>
              <a:t>In order for us to participate in the program, state law needed to be amended to include Native American Indian Tribes, Tribal Organizations, and Tribal subgroups as participants in MAA.</a:t>
            </a:r>
          </a:p>
          <a:p>
            <a:pPr>
              <a:buFont typeface="Arial" pitchFamily="34" charset="0"/>
              <a:buChar char="•"/>
            </a:pPr>
            <a:r>
              <a:rPr lang="en-US" dirty="0"/>
              <a:t>So, in 2003, state law was amended.</a:t>
            </a:r>
          </a:p>
          <a:p>
            <a:pPr>
              <a:buFont typeface="Arial" pitchFamily="34" charset="0"/>
              <a:buChar char="•"/>
            </a:pPr>
            <a:r>
              <a:rPr lang="en-US" dirty="0"/>
              <a:t> </a:t>
            </a:r>
          </a:p>
          <a:p>
            <a:pPr>
              <a:buFont typeface="Arial" pitchFamily="34" charset="0"/>
              <a:buChar char="•"/>
            </a:pPr>
            <a:r>
              <a:rPr lang="en-US" dirty="0"/>
              <a:t>In 2004, DHCS began the development of the TMAA program implementation plan for federal approval.</a:t>
            </a:r>
          </a:p>
          <a:p>
            <a:pPr>
              <a:buFont typeface="Arial" pitchFamily="34" charset="0"/>
              <a:buChar char="•"/>
            </a:pPr>
            <a:r>
              <a:rPr lang="en-US" dirty="0"/>
              <a:t>The official TMAA program implementation Plan was developed by DHCS in consultation with CRIHB and the Centers for Medicare and Medicaid Services.</a:t>
            </a:r>
          </a:p>
          <a:p>
            <a:pPr>
              <a:buFont typeface="Arial" pitchFamily="34" charset="0"/>
              <a:buChar char="•"/>
            </a:pPr>
            <a:endParaRPr lang="en-US" dirty="0"/>
          </a:p>
          <a:p>
            <a:pPr>
              <a:buFont typeface="Arial" pitchFamily="34" charset="0"/>
              <a:buChar char="•"/>
            </a:pPr>
            <a:r>
              <a:rPr lang="en-US" dirty="0"/>
              <a:t>One of the main objectives in the beginning was to make TMAA a sustainable program which have managed to do.</a:t>
            </a:r>
          </a:p>
          <a:p>
            <a:pPr>
              <a:buFont typeface="Arial" pitchFamily="34" charset="0"/>
              <a:buChar char="•"/>
            </a:pPr>
            <a:r>
              <a:rPr lang="en-US" dirty="0"/>
              <a:t>We now have a new objective that we are working on which is to develop the Tribal Targeted Case Management Program which is now a bill that we working on getting passed.</a:t>
            </a:r>
          </a:p>
          <a:p>
            <a:pPr>
              <a:buFont typeface="Arial" pitchFamily="34" charset="0"/>
              <a:buChar char="•"/>
            </a:pPr>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4</a:t>
            </a:fld>
            <a:endParaRPr lang="en-US" dirty="0"/>
          </a:p>
        </p:txBody>
      </p:sp>
    </p:spTree>
    <p:extLst>
      <p:ext uri="{BB962C8B-B14F-4D97-AF65-F5344CB8AC3E}">
        <p14:creationId xmlns:p14="http://schemas.microsoft.com/office/powerpoint/2010/main" val="213726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goals of the MAA program are to:</a:t>
            </a:r>
          </a:p>
          <a:p>
            <a:r>
              <a:rPr lang="en-US" dirty="0"/>
              <a:t>Facilitate outreach to potential MediCal enrollees;</a:t>
            </a:r>
          </a:p>
          <a:p>
            <a:r>
              <a:rPr lang="en-US" dirty="0"/>
              <a:t>Assist children &amp; families in accessing needed MediCal services;</a:t>
            </a:r>
          </a:p>
          <a:p>
            <a:r>
              <a:rPr lang="en-US" dirty="0"/>
              <a:t>Assist &amp; support Tribes &amp; Tribal Organizations to prepare apropriate claims for administrative costs under the MediCal program; and</a:t>
            </a:r>
          </a:p>
          <a:p>
            <a:r>
              <a:rPr lang="en-US" dirty="0"/>
              <a:t>Administer an effective, efficient statewide MAA program.</a:t>
            </a:r>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6</a:t>
            </a:fld>
            <a:endParaRPr lang="en-US" dirty="0"/>
          </a:p>
        </p:txBody>
      </p:sp>
    </p:spTree>
    <p:extLst>
      <p:ext uri="{BB962C8B-B14F-4D97-AF65-F5344CB8AC3E}">
        <p14:creationId xmlns:p14="http://schemas.microsoft.com/office/powerpoint/2010/main" val="305618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CRIHB: For Medi-cal</a:t>
            </a:r>
            <a:r>
              <a:rPr lang="en-US" baseline="0" dirty="0"/>
              <a:t>  FFS transportation and MAA specific claiming </a:t>
            </a:r>
          </a:p>
          <a:p>
            <a:endParaRPr lang="en-US" baseline="0" dirty="0"/>
          </a:p>
          <a:p>
            <a:r>
              <a:rPr lang="en-US" baseline="0" dirty="0"/>
              <a:t>MCO: goes directly to the managed care plan for reimbursement </a:t>
            </a:r>
          </a:p>
          <a:p>
            <a:r>
              <a:rPr lang="en-US" baseline="0" dirty="0"/>
              <a:t>TMAA is a 3</a:t>
            </a:r>
            <a:r>
              <a:rPr lang="en-US" baseline="30000" dirty="0"/>
              <a:t>rd</a:t>
            </a:r>
            <a:r>
              <a:rPr lang="en-US" baseline="0" dirty="0"/>
              <a:t> party reimbursement program so Tribes can use the funds any way they want, there are no restrictions on the funding and the Tribes will never be audited. </a:t>
            </a:r>
            <a:endParaRPr lang="en-US" dirty="0"/>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7</a:t>
            </a:fld>
            <a:endParaRPr lang="en-US" dirty="0"/>
          </a:p>
        </p:txBody>
      </p:sp>
    </p:spTree>
    <p:extLst>
      <p:ext uri="{BB962C8B-B14F-4D97-AF65-F5344CB8AC3E}">
        <p14:creationId xmlns:p14="http://schemas.microsoft.com/office/powerpoint/2010/main" val="404710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goals of the MAA program are to:</a:t>
            </a:r>
          </a:p>
          <a:p>
            <a:pPr marL="237058" indent="-237058">
              <a:buFont typeface="+mj-lt"/>
              <a:buAutoNum type="arabicPeriod"/>
            </a:pPr>
            <a:r>
              <a:rPr lang="en-US" dirty="0"/>
              <a:t>Facilitate outreach to potential MediCal enrollees;</a:t>
            </a:r>
          </a:p>
          <a:p>
            <a:pPr marL="237058" indent="-237058">
              <a:buFont typeface="+mj-lt"/>
              <a:buAutoNum type="arabicPeriod"/>
            </a:pPr>
            <a:r>
              <a:rPr lang="en-US" dirty="0"/>
              <a:t>Assist children &amp; families in accessing needed MediCal services;</a:t>
            </a:r>
          </a:p>
          <a:p>
            <a:pPr marL="237058" indent="-237058">
              <a:buFont typeface="+mj-lt"/>
              <a:buAutoNum type="arabicPeriod"/>
            </a:pPr>
            <a:r>
              <a:rPr lang="en-US" dirty="0"/>
              <a:t>Assist &amp; support Tribes &amp; Tribal Organizations to prepare apropriate claims for administrative costs under the MediCal program; and</a:t>
            </a:r>
          </a:p>
          <a:p>
            <a:pPr marL="237058" indent="-237058">
              <a:buFont typeface="+mj-lt"/>
              <a:buAutoNum type="arabicPeriod"/>
            </a:pPr>
            <a:r>
              <a:rPr lang="en-US" dirty="0"/>
              <a:t>Administer an effective, efficient statewide MAA program.</a:t>
            </a:r>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8</a:t>
            </a:fld>
            <a:endParaRPr lang="en-US" dirty="0"/>
          </a:p>
        </p:txBody>
      </p:sp>
    </p:spTree>
    <p:extLst>
      <p:ext uri="{BB962C8B-B14F-4D97-AF65-F5344CB8AC3E}">
        <p14:creationId xmlns:p14="http://schemas.microsoft.com/office/powerpoint/2010/main" val="4246979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24 participating programs, 10 of which are currently active. </a:t>
            </a:r>
          </a:p>
        </p:txBody>
      </p:sp>
      <p:sp>
        <p:nvSpPr>
          <p:cNvPr id="4" name="Header Placeholder 3"/>
          <p:cNvSpPr>
            <a:spLocks noGrp="1"/>
          </p:cNvSpPr>
          <p:nvPr>
            <p:ph type="hdr" sz="quarter" idx="10"/>
          </p:nvPr>
        </p:nvSpPr>
        <p:spPr/>
        <p:txBody>
          <a:bodyPr/>
          <a:lstStyle/>
          <a:p>
            <a:pPr>
              <a:defRPr/>
            </a:pPr>
            <a:r>
              <a:rPr lang="en-US" dirty="0"/>
              <a:t>Appendix E</a:t>
            </a:r>
          </a:p>
        </p:txBody>
      </p:sp>
      <p:sp>
        <p:nvSpPr>
          <p:cNvPr id="5" name="Slide Number Placeholder 4"/>
          <p:cNvSpPr>
            <a:spLocks noGrp="1"/>
          </p:cNvSpPr>
          <p:nvPr>
            <p:ph type="sldNum" sz="quarter" idx="11"/>
          </p:nvPr>
        </p:nvSpPr>
        <p:spPr/>
        <p:txBody>
          <a:bodyPr/>
          <a:lstStyle/>
          <a:p>
            <a:pPr>
              <a:defRPr/>
            </a:pPr>
            <a:fld id="{92AE1A6F-4CB6-4E50-ADCD-8C937307051F}" type="slidenum">
              <a:rPr lang="en-US" smtClean="0"/>
              <a:pPr>
                <a:defRPr/>
              </a:pPr>
              <a:t>9</a:t>
            </a:fld>
            <a:endParaRPr lang="en-US" dirty="0"/>
          </a:p>
        </p:txBody>
      </p:sp>
    </p:spTree>
    <p:extLst>
      <p:ext uri="{BB962C8B-B14F-4D97-AF65-F5344CB8AC3E}">
        <p14:creationId xmlns:p14="http://schemas.microsoft.com/office/powerpoint/2010/main" val="1398488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Next, we will go over the information needed to become a TMAA Tribal Health program participant and the steps it takes </a:t>
            </a:r>
            <a:r>
              <a:rPr lang="en-US" dirty="0" err="1">
                <a:latin typeface="Calibri"/>
                <a:cs typeface="Calibri"/>
              </a:rPr>
              <a:t>ot</a:t>
            </a:r>
            <a:r>
              <a:rPr lang="en-US" dirty="0">
                <a:latin typeface="Calibri"/>
                <a:cs typeface="Calibri"/>
              </a:rPr>
              <a:t> get contracted </a:t>
            </a:r>
          </a:p>
        </p:txBody>
      </p:sp>
      <p:sp>
        <p:nvSpPr>
          <p:cNvPr id="4" name="Header Placeholder 3"/>
          <p:cNvSpPr>
            <a:spLocks noGrp="1"/>
          </p:cNvSpPr>
          <p:nvPr>
            <p:ph type="hdr" sz="quarter"/>
          </p:nvPr>
        </p:nvSpPr>
        <p:spPr/>
        <p:txBody>
          <a:bodyPr/>
          <a:lstStyle/>
          <a:p>
            <a:pPr>
              <a:defRPr/>
            </a:pPr>
            <a:r>
              <a:rPr lang="en-US"/>
              <a:t>Appendix E</a:t>
            </a:r>
          </a:p>
        </p:txBody>
      </p:sp>
      <p:sp>
        <p:nvSpPr>
          <p:cNvPr id="5" name="Slide Number Placeholder 4"/>
          <p:cNvSpPr>
            <a:spLocks noGrp="1"/>
          </p:cNvSpPr>
          <p:nvPr>
            <p:ph type="sldNum" sz="quarter" idx="5"/>
          </p:nvPr>
        </p:nvSpPr>
        <p:spPr/>
        <p:txBody>
          <a:bodyPr/>
          <a:lstStyle/>
          <a:p>
            <a:pPr>
              <a:defRPr/>
            </a:pPr>
            <a:fld id="{92AE1A6F-4CB6-4E50-ADCD-8C937307051F}" type="slidenum">
              <a:rPr lang="en-US"/>
              <a:pPr>
                <a:defRPr/>
              </a:pPr>
              <a:t>10</a:t>
            </a:fld>
            <a:endParaRPr lang="en-US"/>
          </a:p>
        </p:txBody>
      </p:sp>
    </p:spTree>
    <p:extLst>
      <p:ext uri="{BB962C8B-B14F-4D97-AF65-F5344CB8AC3E}">
        <p14:creationId xmlns:p14="http://schemas.microsoft.com/office/powerpoint/2010/main" val="1858682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061BD52-276F-4220-BD81-1BE21295CE36}" type="slidenum">
              <a:rPr lang="en-US" smtClean="0"/>
              <a:pPr>
                <a:defRPr/>
              </a:pPr>
              <a:t>‹#›</a:t>
            </a:fld>
            <a:endParaRPr lang="en-US" dirty="0"/>
          </a:p>
        </p:txBody>
      </p:sp>
      <p:pic>
        <p:nvPicPr>
          <p:cNvPr id="13" name="Picture 12" descr="CRIHB-Logo---Transparent-Green-2012.png"/>
          <p:cNvPicPr>
            <a:picLocks noChangeAspect="1"/>
          </p:cNvPicPr>
          <p:nvPr/>
        </p:nvPicPr>
        <p:blipFill>
          <a:blip r:embed="rId3" cstate="print"/>
          <a:stretch>
            <a:fillRect/>
          </a:stretch>
        </p:blipFill>
        <p:spPr>
          <a:xfrm>
            <a:off x="3810000" y="152400"/>
            <a:ext cx="1752600" cy="1752600"/>
          </a:xfrm>
          <a:prstGeom prst="rect">
            <a:avLst/>
          </a:prstGeom>
        </p:spPr>
      </p:pic>
    </p:spTree>
    <p:extLst>
      <p:ext uri="{BB962C8B-B14F-4D97-AF65-F5344CB8AC3E}">
        <p14:creationId xmlns:p14="http://schemas.microsoft.com/office/powerpoint/2010/main" val="60003280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3B72C7-1ED4-4F54-900A-F93A99979469}" type="slidenum">
              <a:rPr lang="en-US" smtClean="0"/>
              <a:pPr/>
              <a:t>‹#›</a:t>
            </a:fld>
            <a:endParaRPr lang="en-US" dirty="0"/>
          </a:p>
        </p:txBody>
      </p:sp>
    </p:spTree>
    <p:extLst>
      <p:ext uri="{BB962C8B-B14F-4D97-AF65-F5344CB8AC3E}">
        <p14:creationId xmlns:p14="http://schemas.microsoft.com/office/powerpoint/2010/main" val="219097972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3B72C7-1ED4-4F54-900A-F93A99979469}" type="slidenum">
              <a:rPr lang="en-US" smtClean="0"/>
              <a:pPr/>
              <a:t>‹#›</a:t>
            </a:fld>
            <a:endParaRPr lang="en-US" dirty="0"/>
          </a:p>
        </p:txBody>
      </p:sp>
    </p:spTree>
    <p:extLst>
      <p:ext uri="{BB962C8B-B14F-4D97-AF65-F5344CB8AC3E}">
        <p14:creationId xmlns:p14="http://schemas.microsoft.com/office/powerpoint/2010/main" val="117991222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3B72C7-1ED4-4F54-900A-F93A99979469}" type="slidenum">
              <a:rPr lang="en-US" smtClean="0"/>
              <a:pPr/>
              <a:t>‹#›</a:t>
            </a:fld>
            <a:endParaRPr lang="en-US" dirty="0"/>
          </a:p>
        </p:txBody>
      </p:sp>
    </p:spTree>
    <p:extLst>
      <p:ext uri="{BB962C8B-B14F-4D97-AF65-F5344CB8AC3E}">
        <p14:creationId xmlns:p14="http://schemas.microsoft.com/office/powerpoint/2010/main" val="176989895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3B72C7-1ED4-4F54-900A-F93A99979469}" type="slidenum">
              <a:rPr lang="en-US" smtClean="0"/>
              <a:pPr/>
              <a:t>‹#›</a:t>
            </a:fld>
            <a:endParaRPr lang="en-US" dirty="0"/>
          </a:p>
        </p:txBody>
      </p:sp>
    </p:spTree>
    <p:extLst>
      <p:ext uri="{BB962C8B-B14F-4D97-AF65-F5344CB8AC3E}">
        <p14:creationId xmlns:p14="http://schemas.microsoft.com/office/powerpoint/2010/main" val="3618789501"/>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3B72C7-1ED4-4F54-900A-F93A99979469}" type="slidenum">
              <a:rPr lang="en-US" smtClean="0"/>
              <a:pPr/>
              <a:t>‹#›</a:t>
            </a:fld>
            <a:endParaRPr lang="en-US" dirty="0"/>
          </a:p>
        </p:txBody>
      </p:sp>
    </p:spTree>
    <p:extLst>
      <p:ext uri="{BB962C8B-B14F-4D97-AF65-F5344CB8AC3E}">
        <p14:creationId xmlns:p14="http://schemas.microsoft.com/office/powerpoint/2010/main" val="283193073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3B72C7-1ED4-4F54-900A-F93A99979469}" type="slidenum">
              <a:rPr lang="en-US" smtClean="0"/>
              <a:pPr/>
              <a:t>‹#›</a:t>
            </a:fld>
            <a:endParaRPr lang="en-US" dirty="0"/>
          </a:p>
        </p:txBody>
      </p:sp>
    </p:spTree>
    <p:extLst>
      <p:ext uri="{BB962C8B-B14F-4D97-AF65-F5344CB8AC3E}">
        <p14:creationId xmlns:p14="http://schemas.microsoft.com/office/powerpoint/2010/main" val="136294807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0"/>
              </a:spcBef>
              <a:defRPr sz="2400" b="0"/>
            </a:lvl1pPr>
            <a:lvl2pPr>
              <a:spcBef>
                <a:spcPts val="0"/>
              </a:spcBef>
              <a:defRPr/>
            </a:lvl2pPr>
            <a:lvl3pPr>
              <a:spcBef>
                <a:spcPts val="0"/>
              </a:spcBef>
              <a:defRPr/>
            </a:lvl3pPr>
            <a:lvl4pPr>
              <a:spcBef>
                <a:spcPts val="0"/>
              </a:spcBef>
              <a:defRPr/>
            </a:lvl4pPr>
            <a:lvl5pPr>
              <a:spcBef>
                <a:spcPts val="0"/>
              </a:spcBef>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232490E-2B74-46ED-8A11-4A0ABBA2DF47}" type="slidenum">
              <a:rPr lang="en-US" smtClean="0"/>
              <a:pPr>
                <a:defRPr/>
              </a:pPr>
              <a:t>‹#›</a:t>
            </a:fld>
            <a:endParaRPr lang="en-US" dirty="0"/>
          </a:p>
        </p:txBody>
      </p:sp>
      <p:sp>
        <p:nvSpPr>
          <p:cNvPr id="7" name="Title 6"/>
          <p:cNvSpPr>
            <a:spLocks noGrp="1"/>
          </p:cNvSpPr>
          <p:nvPr>
            <p:ph type="title"/>
          </p:nvPr>
        </p:nvSpPr>
        <p:spPr/>
        <p:txBody>
          <a:bodyPr rtlCol="0">
            <a:normAutofit/>
          </a:bodyPr>
          <a:lstStyle>
            <a:lvl1pPr algn="l">
              <a:defRPr sz="4000"/>
            </a:lvl1pPr>
            <a:extLst/>
          </a:lstStyle>
          <a:p>
            <a:r>
              <a:rPr kumimoji="0" lang="en-US" dirty="0"/>
              <a:t>Click to edit Master title style</a:t>
            </a:r>
          </a:p>
        </p:txBody>
      </p:sp>
    </p:spTree>
    <p:extLst>
      <p:ext uri="{BB962C8B-B14F-4D97-AF65-F5344CB8AC3E}">
        <p14:creationId xmlns:p14="http://schemas.microsoft.com/office/powerpoint/2010/main" val="8919497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87C42F9-26F9-4BDA-8F41-0E18D9C98ED3}" type="slidenum">
              <a:rPr lang="en-US" smtClean="0"/>
              <a:pPr>
                <a:defRPr/>
              </a:pPr>
              <a:t>‹#›</a:t>
            </a:fld>
            <a:endParaRPr lang="en-US" dirty="0"/>
          </a:p>
        </p:txBody>
      </p:sp>
    </p:spTree>
    <p:extLst>
      <p:ext uri="{BB962C8B-B14F-4D97-AF65-F5344CB8AC3E}">
        <p14:creationId xmlns:p14="http://schemas.microsoft.com/office/powerpoint/2010/main" val="59422283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3B72C7-1ED4-4F54-900A-F93A99979469}" type="slidenum">
              <a:rPr lang="en-US" smtClean="0"/>
              <a:pPr/>
              <a:t>‹#›</a:t>
            </a:fld>
            <a:endParaRPr lang="en-US" dirty="0"/>
          </a:p>
        </p:txBody>
      </p:sp>
    </p:spTree>
    <p:extLst>
      <p:ext uri="{BB962C8B-B14F-4D97-AF65-F5344CB8AC3E}">
        <p14:creationId xmlns:p14="http://schemas.microsoft.com/office/powerpoint/2010/main" val="419506784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3B72C7-1ED4-4F54-900A-F93A99979469}" type="slidenum">
              <a:rPr lang="en-US" smtClean="0"/>
              <a:pPr/>
              <a:t>‹#›</a:t>
            </a:fld>
            <a:endParaRPr lang="en-US" dirty="0"/>
          </a:p>
        </p:txBody>
      </p:sp>
    </p:spTree>
    <p:extLst>
      <p:ext uri="{BB962C8B-B14F-4D97-AF65-F5344CB8AC3E}">
        <p14:creationId xmlns:p14="http://schemas.microsoft.com/office/powerpoint/2010/main" val="392344598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3B72C7-1ED4-4F54-900A-F93A99979469}" type="slidenum">
              <a:rPr lang="en-US" smtClean="0"/>
              <a:pPr/>
              <a:t>‹#›</a:t>
            </a:fld>
            <a:endParaRPr lang="en-US" dirty="0"/>
          </a:p>
        </p:txBody>
      </p:sp>
    </p:spTree>
    <p:extLst>
      <p:ext uri="{BB962C8B-B14F-4D97-AF65-F5344CB8AC3E}">
        <p14:creationId xmlns:p14="http://schemas.microsoft.com/office/powerpoint/2010/main" val="361895752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3B72C7-1ED4-4F54-900A-F93A99979469}" type="slidenum">
              <a:rPr lang="en-US" smtClean="0"/>
              <a:pPr/>
              <a:t>‹#›</a:t>
            </a:fld>
            <a:endParaRPr lang="en-US" dirty="0"/>
          </a:p>
        </p:txBody>
      </p:sp>
    </p:spTree>
    <p:extLst>
      <p:ext uri="{BB962C8B-B14F-4D97-AF65-F5344CB8AC3E}">
        <p14:creationId xmlns:p14="http://schemas.microsoft.com/office/powerpoint/2010/main" val="132860287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3B72C7-1ED4-4F54-900A-F93A99979469}" type="slidenum">
              <a:rPr lang="en-US" smtClean="0"/>
              <a:pPr/>
              <a:t>‹#›</a:t>
            </a:fld>
            <a:endParaRPr lang="en-US" dirty="0"/>
          </a:p>
        </p:txBody>
      </p:sp>
    </p:spTree>
    <p:extLst>
      <p:ext uri="{BB962C8B-B14F-4D97-AF65-F5344CB8AC3E}">
        <p14:creationId xmlns:p14="http://schemas.microsoft.com/office/powerpoint/2010/main" val="18057719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3B72C7-1ED4-4F54-900A-F93A99979469}" type="slidenum">
              <a:rPr lang="en-US" smtClean="0"/>
              <a:pPr/>
              <a:t>‹#›</a:t>
            </a:fld>
            <a:endParaRPr lang="en-US" dirty="0"/>
          </a:p>
        </p:txBody>
      </p:sp>
    </p:spTree>
    <p:extLst>
      <p:ext uri="{BB962C8B-B14F-4D97-AF65-F5344CB8AC3E}">
        <p14:creationId xmlns:p14="http://schemas.microsoft.com/office/powerpoint/2010/main" val="273761300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p:txBody>
      </p:sp>
      <p:sp>
        <p:nvSpPr>
          <p:cNvPr id="10" name="Date Placeholder 9"/>
          <p:cNvSpPr>
            <a:spLocks noGrp="1"/>
          </p:cNvSpPr>
          <p:nvPr>
            <p:ph type="dt" sz="half" idx="2"/>
          </p:nvPr>
        </p:nvSpPr>
        <p:spPr>
          <a:xfrm>
            <a:off x="6172200"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3825240"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092440"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FDA816E-6E09-4C93-BE59-F934D3138A00}" type="slidenum">
              <a:rPr lang="en-US" smtClean="0"/>
              <a:pPr>
                <a:defRPr/>
              </a:pPr>
              <a:t>‹#›</a:t>
            </a:fld>
            <a:endParaRPr lang="en-US" dirty="0"/>
          </a:p>
        </p:txBody>
      </p:sp>
      <p:pic>
        <p:nvPicPr>
          <p:cNvPr id="11" name="Picture 10" descr="CRIHB-Logo---Transparent-Green-2012.png"/>
          <p:cNvPicPr>
            <a:picLocks noChangeAspect="1"/>
          </p:cNvPicPr>
          <p:nvPr/>
        </p:nvPicPr>
        <p:blipFill>
          <a:blip r:embed="rId7" cstate="print"/>
          <a:stretch>
            <a:fillRect/>
          </a:stretch>
        </p:blipFill>
        <p:spPr>
          <a:xfrm>
            <a:off x="8305383" y="6019383"/>
            <a:ext cx="838617" cy="838617"/>
          </a:xfrm>
          <a:prstGeom prst="rect">
            <a:avLst/>
          </a:prstGeom>
        </p:spPr>
      </p:pic>
    </p:spTree>
    <p:extLst>
      <p:ext uri="{BB962C8B-B14F-4D97-AF65-F5344CB8AC3E}">
        <p14:creationId xmlns:p14="http://schemas.microsoft.com/office/powerpoint/2010/main" val="205927737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4" r:id="rId3"/>
    <p:sldLayoutId id="2147483797" r:id="rId4"/>
  </p:sldLayoutIdLst>
  <p:transition spd="slow">
    <p:wipe/>
  </p:transition>
  <p:hf hdr="0" ftr="0" dt="0"/>
  <p:txStyles>
    <p:titleStyle>
      <a:lvl1pPr algn="l" rtl="0" eaLnBrk="1" latinLnBrk="0" hangingPunct="1">
        <a:spcBef>
          <a:spcPct val="0"/>
        </a:spcBef>
        <a:buNone/>
        <a:defRPr kumimoji="0" sz="40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a:solidFill>
            <a:schemeClr val="accent6">
              <a:lumMod val="75000"/>
            </a:scheme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B72C7-1ED4-4F54-900A-F93A99979469}" type="slidenum">
              <a:rPr lang="en-US" smtClean="0"/>
              <a:pPr/>
              <a:t>‹#›</a:t>
            </a:fld>
            <a:endParaRPr lang="en-US" dirty="0"/>
          </a:p>
        </p:txBody>
      </p:sp>
    </p:spTree>
    <p:extLst>
      <p:ext uri="{BB962C8B-B14F-4D97-AF65-F5344CB8AC3E}">
        <p14:creationId xmlns:p14="http://schemas.microsoft.com/office/powerpoint/2010/main" val="260404313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spd="slow">
    <p:wipe/>
  </p:transition>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9.jp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8.png"/><Relationship Id="rId5" Type="http://schemas.openxmlformats.org/officeDocument/2006/relationships/diagramQuickStyle" Target="../diagrams/quickStyle3.xml"/><Relationship Id="rId10" Type="http://schemas.openxmlformats.org/officeDocument/2006/relationships/image" Target="../media/image7.png"/><Relationship Id="rId4" Type="http://schemas.openxmlformats.org/officeDocument/2006/relationships/diagramLayout" Target="../diagrams/layout3.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685800" y="2480537"/>
            <a:ext cx="7772400" cy="1303559"/>
          </a:xfrm>
          <a:noFill/>
        </p:spPr>
        <p:txBody>
          <a:bodyPr anchor="ctr">
            <a:noAutofit/>
          </a:bodyPr>
          <a:lstStyle/>
          <a:p>
            <a:pPr algn="ctr" eaLnBrk="1" hangingPunct="1">
              <a:defRPr/>
            </a:pPr>
            <a:r>
              <a:rPr lang="en-US" sz="4000" dirty="0">
                <a:effectLst/>
                <a:latin typeface="Arial" panose="020B0604020202020204" pitchFamily="34" charset="0"/>
                <a:cs typeface="Arial" panose="020B0604020202020204" pitchFamily="34" charset="0"/>
              </a:rPr>
              <a:t>Tribal Medi-Cal Administrative Activities (TMAA)</a:t>
            </a:r>
          </a:p>
        </p:txBody>
      </p:sp>
      <p:sp>
        <p:nvSpPr>
          <p:cNvPr id="55" name="Slide Number Placeholder 5"/>
          <p:cNvSpPr>
            <a:spLocks noGrp="1"/>
          </p:cNvSpPr>
          <p:nvPr>
            <p:ph type="sldNum" sz="quarter" idx="12"/>
          </p:nvPr>
        </p:nvSpPr>
        <p:spPr/>
        <p:txBody>
          <a:bodyPr/>
          <a:lstStyle/>
          <a:p>
            <a:pPr>
              <a:defRPr/>
            </a:pPr>
            <a:fld id="{231AF41D-6A1F-4555-A325-3FDF00B16618}" type="slidenum">
              <a:rPr lang="en-US" smtClean="0"/>
              <a:pPr>
                <a:defRPr/>
              </a:pPr>
              <a:t>1</a:t>
            </a:fld>
            <a:endParaRPr lang="en-US" dirty="0"/>
          </a:p>
        </p:txBody>
      </p:sp>
      <p:sp>
        <p:nvSpPr>
          <p:cNvPr id="16388" name="Rectangle 5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Arial" charset="0"/>
            </a:endParaRPr>
          </a:p>
        </p:txBody>
      </p:sp>
      <p:sp>
        <p:nvSpPr>
          <p:cNvPr id="7" name="Text Box 101"/>
          <p:cNvSpPr txBox="1">
            <a:spLocks noChangeArrowheads="1"/>
          </p:cNvSpPr>
          <p:nvPr/>
        </p:nvSpPr>
        <p:spPr bwMode="auto">
          <a:xfrm>
            <a:off x="457200" y="5426973"/>
            <a:ext cx="6960524" cy="1169551"/>
          </a:xfrm>
          <a:prstGeom prst="rect">
            <a:avLst/>
          </a:prstGeom>
          <a:noFill/>
          <a:ln w="9525">
            <a:noFill/>
            <a:miter lim="800000"/>
            <a:headEnd/>
            <a:tailEnd/>
          </a:ln>
          <a:effectLst/>
        </p:spPr>
        <p:txBody>
          <a:bodyPr wrap="square" numCol="1" anchor="b">
            <a:spAutoFit/>
          </a:bodyPr>
          <a:lstStyle/>
          <a:p>
            <a:pPr eaLnBrk="0" hangingPunct="0">
              <a:defRPr/>
            </a:pPr>
            <a:r>
              <a:rPr lang="en-US" sz="1400" b="1" dirty="0">
                <a:solidFill>
                  <a:schemeClr val="bg1"/>
                </a:solidFill>
                <a:latin typeface="Arial" panose="020B0604020202020204" pitchFamily="34" charset="0"/>
                <a:cs typeface="Arial" panose="020B0604020202020204" pitchFamily="34" charset="0"/>
              </a:rPr>
              <a:t>Sarah Ponnequin, BS</a:t>
            </a:r>
          </a:p>
          <a:p>
            <a:pPr eaLnBrk="0" hangingPunct="0">
              <a:defRPr/>
            </a:pPr>
            <a:r>
              <a:rPr lang="en-US" sz="1400" dirty="0">
                <a:solidFill>
                  <a:schemeClr val="bg1"/>
                </a:solidFill>
                <a:latin typeface="Arial" panose="020B0604020202020204" pitchFamily="34" charset="0"/>
                <a:cs typeface="Arial" panose="020B0604020202020204" pitchFamily="34" charset="0"/>
              </a:rPr>
              <a:t>Program Analyst</a:t>
            </a:r>
          </a:p>
          <a:p>
            <a:pPr eaLnBrk="0" hangingPunct="0">
              <a:defRPr/>
            </a:pPr>
            <a:endParaRPr lang="en-US" sz="1400" dirty="0">
              <a:solidFill>
                <a:schemeClr val="bg1"/>
              </a:solidFill>
              <a:latin typeface="Arial" panose="020B0604020202020204" pitchFamily="34" charset="0"/>
              <a:cs typeface="Arial" panose="020B0604020202020204" pitchFamily="34" charset="0"/>
            </a:endParaRPr>
          </a:p>
          <a:p>
            <a:pPr eaLnBrk="0" hangingPunct="0">
              <a:defRPr/>
            </a:pPr>
            <a:r>
              <a:rPr lang="en-US" sz="1400" dirty="0">
                <a:solidFill>
                  <a:schemeClr val="bg1"/>
                </a:solidFill>
                <a:latin typeface="Arial" panose="020B0604020202020204" pitchFamily="34" charset="0"/>
                <a:cs typeface="Arial" panose="020B0604020202020204" pitchFamily="34" charset="0"/>
              </a:rPr>
              <a:t>Koe-Soes Vigil, BS</a:t>
            </a:r>
          </a:p>
          <a:p>
            <a:pPr eaLnBrk="0" hangingPunct="0">
              <a:defRPr/>
            </a:pPr>
            <a:r>
              <a:rPr lang="en-US" sz="1400" dirty="0">
                <a:solidFill>
                  <a:schemeClr val="bg1"/>
                </a:solidFill>
                <a:latin typeface="Arial" panose="020B0604020202020204" pitchFamily="34" charset="0"/>
                <a:cs typeface="Arial" panose="020B0604020202020204" pitchFamily="34" charset="0"/>
              </a:rPr>
              <a:t>TMAA Coordinator, </a:t>
            </a:r>
            <a:r>
              <a:rPr lang="en-US" sz="1400" b="1" dirty="0">
                <a:solidFill>
                  <a:schemeClr val="bg1"/>
                </a:solidFill>
                <a:latin typeface="Arial" panose="020B0604020202020204" pitchFamily="34" charset="0"/>
                <a:cs typeface="Arial" panose="020B0604020202020204" pitchFamily="34" charset="0"/>
              </a:rPr>
              <a:t>California Rural Indian Health Board, Inc.</a:t>
            </a:r>
          </a:p>
        </p:txBody>
      </p:sp>
      <p:pic>
        <p:nvPicPr>
          <p:cNvPr id="6" name="Picture 5" descr="Tribal MAA-rev7.png"/>
          <p:cNvPicPr>
            <a:picLocks noChangeAspect="1"/>
          </p:cNvPicPr>
          <p:nvPr/>
        </p:nvPicPr>
        <p:blipFill rotWithShape="1">
          <a:blip r:embed="rId3" cstate="print"/>
          <a:srcRect l="30434" t="7246" r="17391" b="39131"/>
          <a:stretch/>
        </p:blipFill>
        <p:spPr>
          <a:xfrm>
            <a:off x="3987273" y="268620"/>
            <a:ext cx="1476632" cy="151765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7609" y="5357510"/>
            <a:ext cx="1468580" cy="1424931"/>
          </a:xfrm>
          <a:prstGeom prst="rect">
            <a:avLst/>
          </a:prstGeom>
        </p:spPr>
      </p:pic>
    </p:spTree>
    <p:extLst>
      <p:ext uri="{BB962C8B-B14F-4D97-AF65-F5344CB8AC3E}">
        <p14:creationId xmlns:p14="http://schemas.microsoft.com/office/powerpoint/2010/main" val="126415724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2D1097-B934-45B0-B04F-8D99B0072E2D}"/>
              </a:ext>
            </a:extLst>
          </p:cNvPr>
          <p:cNvSpPr>
            <a:spLocks noGrp="1"/>
          </p:cNvSpPr>
          <p:nvPr>
            <p:ph type="sldNum" sz="quarter" idx="12"/>
          </p:nvPr>
        </p:nvSpPr>
        <p:spPr/>
        <p:txBody>
          <a:bodyPr/>
          <a:lstStyle/>
          <a:p>
            <a:pPr>
              <a:defRPr/>
            </a:pPr>
            <a:fld id="{1061BD52-276F-4220-BD81-1BE21295CE36}" type="slidenum">
              <a:rPr lang="en-US" smtClean="0"/>
              <a:pPr>
                <a:defRPr/>
              </a:pPr>
              <a:t>10</a:t>
            </a:fld>
            <a:endParaRPr lang="en-US"/>
          </a:p>
        </p:txBody>
      </p:sp>
      <p:pic>
        <p:nvPicPr>
          <p:cNvPr id="7" name="Picture 6" descr="Tribal MAA-rev7.png">
            <a:extLst>
              <a:ext uri="{FF2B5EF4-FFF2-40B4-BE49-F238E27FC236}">
                <a16:creationId xmlns:a16="http://schemas.microsoft.com/office/drawing/2014/main" id="{CFCB0365-7D14-4745-B33C-8F1F2C96DC64}"/>
              </a:ext>
            </a:extLst>
          </p:cNvPr>
          <p:cNvPicPr>
            <a:picLocks noChangeAspect="1"/>
          </p:cNvPicPr>
          <p:nvPr/>
        </p:nvPicPr>
        <p:blipFill rotWithShape="1">
          <a:blip r:embed="rId3" cstate="print"/>
          <a:srcRect l="30434" t="7246" r="17391" b="39131"/>
          <a:stretch/>
        </p:blipFill>
        <p:spPr>
          <a:xfrm>
            <a:off x="3983611" y="285294"/>
            <a:ext cx="1432149" cy="1471930"/>
          </a:xfrm>
          <a:prstGeom prst="rect">
            <a:avLst/>
          </a:prstGeom>
        </p:spPr>
      </p:pic>
      <p:sp>
        <p:nvSpPr>
          <p:cNvPr id="9" name="Title 8">
            <a:extLst>
              <a:ext uri="{FF2B5EF4-FFF2-40B4-BE49-F238E27FC236}">
                <a16:creationId xmlns:a16="http://schemas.microsoft.com/office/drawing/2014/main" id="{3FE4FAD2-1C4F-4780-B2F1-ED0E78097E20}"/>
              </a:ext>
            </a:extLst>
          </p:cNvPr>
          <p:cNvSpPr>
            <a:spLocks noGrp="1"/>
          </p:cNvSpPr>
          <p:nvPr>
            <p:ph type="ctrTitle"/>
          </p:nvPr>
        </p:nvSpPr>
        <p:spPr>
          <a:xfrm>
            <a:off x="450333" y="1752601"/>
            <a:ext cx="8007867" cy="1819950"/>
          </a:xfrm>
        </p:spPr>
        <p:txBody>
          <a:bodyPr vert="horz" lIns="91440" tIns="45720" rIns="91440" bIns="45720" anchor="b">
            <a:normAutofit/>
            <a:scene3d>
              <a:camera prst="orthographicFront"/>
              <a:lightRig rig="soft" dir="t"/>
            </a:scene3d>
            <a:sp3d prstMaterial="softEdge">
              <a:bevelT w="25400" h="25400"/>
            </a:sp3d>
          </a:bodyPr>
          <a:lstStyle/>
          <a:p>
            <a:r>
              <a:rPr lang="en-US" dirty="0">
                <a:cs typeface="Lucida Sans Unicode"/>
              </a:rPr>
              <a:t>TMAA Program        </a:t>
            </a:r>
          </a:p>
        </p:txBody>
      </p:sp>
      <p:pic>
        <p:nvPicPr>
          <p:cNvPr id="5" name="Picture 4">
            <a:extLst>
              <a:ext uri="{FF2B5EF4-FFF2-40B4-BE49-F238E27FC236}">
                <a16:creationId xmlns:a16="http://schemas.microsoft.com/office/drawing/2014/main" id="{27CC3CE1-6C1E-4D4B-BAA1-F23A4869EF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1776" y="5351453"/>
            <a:ext cx="1427087" cy="1384671"/>
          </a:xfrm>
          <a:prstGeom prst="rect">
            <a:avLst/>
          </a:prstGeom>
        </p:spPr>
      </p:pic>
    </p:spTree>
    <p:extLst>
      <p:ext uri="{BB962C8B-B14F-4D97-AF65-F5344CB8AC3E}">
        <p14:creationId xmlns:p14="http://schemas.microsoft.com/office/powerpoint/2010/main" val="176371767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D1413-548A-40A1-BEC3-2128C8096A5F}"/>
              </a:ext>
            </a:extLst>
          </p:cNvPr>
          <p:cNvSpPr>
            <a:spLocks noGrp="1"/>
          </p:cNvSpPr>
          <p:nvPr>
            <p:ph idx="1"/>
          </p:nvPr>
        </p:nvSpPr>
        <p:spPr>
          <a:xfrm>
            <a:off x="457200" y="1997965"/>
            <a:ext cx="8382000" cy="3319272"/>
          </a:xfrm>
        </p:spPr>
        <p:txBody>
          <a:bodyPr vert="horz" lIns="91440" tIns="45720" rIns="91440" bIns="45720" anchor="t">
            <a:normAutofit/>
          </a:bodyPr>
          <a:lstStyle/>
          <a:p>
            <a:pPr indent="-255905"/>
            <a:r>
              <a:rPr lang="en-US" dirty="0">
                <a:latin typeface="Arial" panose="020B0604020202020204" pitchFamily="34" charset="0"/>
                <a:cs typeface="Arial" panose="020B0604020202020204" pitchFamily="34" charset="0"/>
              </a:rPr>
              <a:t>The TMAA program consists of two parts </a:t>
            </a:r>
          </a:p>
          <a:p>
            <a:pPr marL="621665" lvl="1"/>
            <a:r>
              <a:rPr lang="en-US" sz="2000" dirty="0">
                <a:latin typeface="Arial" panose="020B0604020202020204" pitchFamily="34" charset="0"/>
                <a:ea typeface="+mn-lt"/>
                <a:cs typeface="Arial" panose="020B0604020202020204" pitchFamily="34" charset="0"/>
              </a:rPr>
              <a:t>Transportation specific services </a:t>
            </a:r>
          </a:p>
          <a:p>
            <a:pPr marL="621665" lvl="1"/>
            <a:r>
              <a:rPr lang="en-US" sz="2000" dirty="0">
                <a:latin typeface="Arial" panose="020B0604020202020204" pitchFamily="34" charset="0"/>
                <a:ea typeface="+mn-lt"/>
                <a:cs typeface="Arial" panose="020B0604020202020204" pitchFamily="34" charset="0"/>
              </a:rPr>
              <a:t>Medi-Cal Administrative Activities specific services</a:t>
            </a:r>
            <a:endParaRPr lang="en-US" sz="2000" dirty="0">
              <a:latin typeface="Arial" panose="020B0604020202020204" pitchFamily="34" charset="0"/>
              <a:cs typeface="Arial" panose="020B0604020202020204" pitchFamily="34" charset="0"/>
            </a:endParaRPr>
          </a:p>
          <a:p>
            <a:pPr marL="621665" lvl="1"/>
            <a:endParaRPr lang="en-US" dirty="0">
              <a:latin typeface="Arial" panose="020B0604020202020204" pitchFamily="34" charset="0"/>
              <a:cs typeface="Arial" panose="020B0604020202020204" pitchFamily="34" charset="0"/>
            </a:endParaRPr>
          </a:p>
          <a:p>
            <a:pPr marL="621665" lvl="1"/>
            <a:endParaRPr lang="en-US" dirty="0">
              <a:latin typeface="Arial" panose="020B0604020202020204" pitchFamily="34" charset="0"/>
              <a:cs typeface="Arial" panose="020B0604020202020204" pitchFamily="34" charset="0"/>
            </a:endParaRPr>
          </a:p>
          <a:p>
            <a:pPr indent="-255905"/>
            <a:r>
              <a:rPr lang="en-US" dirty="0">
                <a:latin typeface="Arial" panose="020B0604020202020204" pitchFamily="34" charset="0"/>
                <a:cs typeface="Arial" panose="020B0604020202020204" pitchFamily="34" charset="0"/>
              </a:rPr>
              <a:t>TMAA Reimbursement </a:t>
            </a:r>
          </a:p>
          <a:p>
            <a:pPr marL="621665" lvl="1"/>
            <a:r>
              <a:rPr lang="en-US" sz="2000" dirty="0">
                <a:latin typeface="Arial" panose="020B0604020202020204" pitchFamily="34" charset="0"/>
                <a:cs typeface="Arial" panose="020B0604020202020204" pitchFamily="34" charset="0"/>
              </a:rPr>
              <a:t>100% of costs can be claimed for travel &amp; MAA Specific Time</a:t>
            </a:r>
          </a:p>
          <a:p>
            <a:pPr marL="859155" lvl="2"/>
            <a:r>
              <a:rPr lang="en-US" sz="2000" dirty="0">
                <a:latin typeface="Arial" panose="020B0604020202020204" pitchFamily="34" charset="0"/>
                <a:ea typeface="+mn-lt"/>
                <a:cs typeface="Arial" panose="020B0604020202020204" pitchFamily="34" charset="0"/>
              </a:rPr>
              <a:t>Staff Salaries</a:t>
            </a:r>
          </a:p>
          <a:p>
            <a:pPr marL="859155" lvl="2"/>
            <a:r>
              <a:rPr lang="en-US" sz="2000" dirty="0">
                <a:latin typeface="Arial" panose="020B0604020202020204" pitchFamily="34" charset="0"/>
                <a:ea typeface="+mn-lt"/>
                <a:cs typeface="Arial" panose="020B0604020202020204" pitchFamily="34" charset="0"/>
              </a:rPr>
              <a:t>Employer Paid Benefits </a:t>
            </a:r>
          </a:p>
          <a:p>
            <a:pPr marL="621665" lvl="1"/>
            <a:r>
              <a:rPr lang="en-US" sz="2000" dirty="0">
                <a:latin typeface="Arial" panose="020B0604020202020204" pitchFamily="34" charset="0"/>
                <a:ea typeface="+mn-lt"/>
                <a:cs typeface="Arial" panose="020B0604020202020204" pitchFamily="34" charset="0"/>
              </a:rPr>
              <a:t>Claims are reimbursed at 50% </a:t>
            </a:r>
          </a:p>
          <a:p>
            <a:pPr marL="859155" lvl="2"/>
            <a:endParaRPr lang="en-US" dirty="0">
              <a:ea typeface="+mn-lt"/>
              <a:cs typeface="+mn-lt"/>
            </a:endParaRPr>
          </a:p>
          <a:p>
            <a:pPr marL="109855" indent="0">
              <a:buNone/>
            </a:pPr>
            <a:endParaRPr lang="en-US" dirty="0">
              <a:ea typeface="+mn-lt"/>
              <a:cs typeface="+mn-lt"/>
            </a:endParaRPr>
          </a:p>
          <a:p>
            <a:pPr marL="621665" lvl="1"/>
            <a:endParaRPr lang="en-US" dirty="0">
              <a:ea typeface="+mn-lt"/>
              <a:cs typeface="+mn-lt"/>
            </a:endParaRPr>
          </a:p>
          <a:p>
            <a:pPr marL="393065" lvl="1" indent="0">
              <a:buNone/>
            </a:pPr>
            <a:endParaRPr lang="en-US" dirty="0">
              <a:ea typeface="+mn-lt"/>
              <a:cs typeface="+mn-lt"/>
            </a:endParaRPr>
          </a:p>
          <a:p>
            <a:pPr marL="393065" lvl="1" indent="0">
              <a:buNone/>
            </a:pPr>
            <a:endParaRPr lang="en-US" dirty="0">
              <a:ea typeface="+mn-lt"/>
              <a:cs typeface="+mn-lt"/>
            </a:endParaRPr>
          </a:p>
        </p:txBody>
      </p:sp>
      <p:sp>
        <p:nvSpPr>
          <p:cNvPr id="3" name="Slide Number Placeholder 2">
            <a:extLst>
              <a:ext uri="{FF2B5EF4-FFF2-40B4-BE49-F238E27FC236}">
                <a16:creationId xmlns:a16="http://schemas.microsoft.com/office/drawing/2014/main" id="{AD348B78-E4AC-4030-8204-86F012814D95}"/>
              </a:ext>
            </a:extLst>
          </p:cNvPr>
          <p:cNvSpPr>
            <a:spLocks noGrp="1"/>
          </p:cNvSpPr>
          <p:nvPr>
            <p:ph type="sldNum" sz="quarter" idx="12"/>
          </p:nvPr>
        </p:nvSpPr>
        <p:spPr/>
        <p:txBody>
          <a:bodyPr/>
          <a:lstStyle/>
          <a:p>
            <a:pPr>
              <a:defRPr/>
            </a:pPr>
            <a:fld id="{C232490E-2B74-46ED-8A11-4A0ABBA2DF47}" type="slidenum">
              <a:rPr lang="en-US" smtClean="0"/>
              <a:pPr>
                <a:defRPr/>
              </a:pPr>
              <a:t>11</a:t>
            </a:fld>
            <a:endParaRPr lang="en-US"/>
          </a:p>
        </p:txBody>
      </p:sp>
      <p:sp>
        <p:nvSpPr>
          <p:cNvPr id="4" name="Title 3">
            <a:extLst>
              <a:ext uri="{FF2B5EF4-FFF2-40B4-BE49-F238E27FC236}">
                <a16:creationId xmlns:a16="http://schemas.microsoft.com/office/drawing/2014/main" id="{1528E21F-F30A-4FFC-B632-7B5AE2B7E915}"/>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dirty="0">
                <a:cs typeface="Lucida Sans Unicode"/>
              </a:rPr>
              <a:t>TMAA Program</a:t>
            </a:r>
            <a:endParaRPr lang="en-US" dirty="0"/>
          </a:p>
        </p:txBody>
      </p:sp>
      <p:pic>
        <p:nvPicPr>
          <p:cNvPr id="6" name="Picture 5" descr="Tribal MAA-rev7.png">
            <a:extLst>
              <a:ext uri="{FF2B5EF4-FFF2-40B4-BE49-F238E27FC236}">
                <a16:creationId xmlns:a16="http://schemas.microsoft.com/office/drawing/2014/main" id="{5B0901A8-A5E1-45FE-9F60-5C7BF61D5EFD}"/>
              </a:ext>
            </a:extLst>
          </p:cNvPr>
          <p:cNvPicPr>
            <a:picLocks noChangeAspect="1"/>
          </p:cNvPicPr>
          <p:nvPr/>
        </p:nvPicPr>
        <p:blipFill rotWithShape="1">
          <a:blip r:embed="rId3" cstate="print"/>
          <a:srcRect l="30434" t="7246" r="17391" b="39131"/>
          <a:stretch/>
        </p:blipFill>
        <p:spPr>
          <a:xfrm>
            <a:off x="8246012" y="147428"/>
            <a:ext cx="735557" cy="755716"/>
          </a:xfrm>
          <a:prstGeom prst="rect">
            <a:avLst/>
          </a:prstGeom>
        </p:spPr>
      </p:pic>
    </p:spTree>
    <p:extLst>
      <p:ext uri="{BB962C8B-B14F-4D97-AF65-F5344CB8AC3E}">
        <p14:creationId xmlns:p14="http://schemas.microsoft.com/office/powerpoint/2010/main" val="42982966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232490E-2B74-46ED-8A11-4A0ABBA2DF47}" type="slidenum">
              <a:rPr lang="en-US" smtClean="0"/>
              <a:pPr>
                <a:defRPr/>
              </a:pPr>
              <a:t>12</a:t>
            </a:fld>
            <a:endParaRPr lang="en-US" dirty="0"/>
          </a:p>
        </p:txBody>
      </p:sp>
      <p:sp>
        <p:nvSpPr>
          <p:cNvPr id="4" name="Title 3"/>
          <p:cNvSpPr>
            <a:spLocks noGrp="1"/>
          </p:cNvSpPr>
          <p:nvPr>
            <p:ph type="title"/>
          </p:nvPr>
        </p:nvSpPr>
        <p:spPr>
          <a:xfrm>
            <a:off x="304800" y="155922"/>
            <a:ext cx="8229600" cy="1143000"/>
          </a:xfrm>
        </p:spPr>
        <p:txBody>
          <a:bodyPr>
            <a:noAutofit/>
          </a:bodyPr>
          <a:lstStyle/>
          <a:p>
            <a:r>
              <a:rPr lang="en-US" sz="3600" dirty="0">
                <a:effectLst/>
                <a:latin typeface="Arial" panose="020B0604020202020204" pitchFamily="34" charset="0"/>
                <a:cs typeface="Arial" panose="020B0604020202020204" pitchFamily="34" charset="0"/>
              </a:rPr>
              <a:t>Required for </a:t>
            </a:r>
            <a:r>
              <a:rPr lang="en-US" sz="3600" u="sng" dirty="0">
                <a:effectLst/>
                <a:latin typeface="Arial" panose="020B0604020202020204" pitchFamily="34" charset="0"/>
                <a:cs typeface="Arial" panose="020B0604020202020204" pitchFamily="34" charset="0"/>
              </a:rPr>
              <a:t>ALL</a:t>
            </a:r>
            <a:r>
              <a:rPr lang="en-US" sz="3600" dirty="0">
                <a:effectLst/>
                <a:latin typeface="Arial" panose="020B0604020202020204" pitchFamily="34" charset="0"/>
                <a:cs typeface="Arial" panose="020B0604020202020204" pitchFamily="34" charset="0"/>
              </a:rPr>
              <a:t> Programs Participating in TMAA</a:t>
            </a:r>
          </a:p>
        </p:txBody>
      </p:sp>
      <p:pic>
        <p:nvPicPr>
          <p:cNvPr id="8" name="Picture 7" descr="Tribal MAA-rev7.png"/>
          <p:cNvPicPr>
            <a:picLocks noChangeAspect="1"/>
          </p:cNvPicPr>
          <p:nvPr/>
        </p:nvPicPr>
        <p:blipFill rotWithShape="1">
          <a:blip r:embed="rId3" cstate="print"/>
          <a:srcRect l="30434" t="7246" r="17391" b="39131"/>
          <a:stretch/>
        </p:blipFill>
        <p:spPr>
          <a:xfrm>
            <a:off x="7599664" y="76200"/>
            <a:ext cx="1421954" cy="1461452"/>
          </a:xfrm>
          <a:prstGeom prst="rect">
            <a:avLst/>
          </a:prstGeom>
        </p:spPr>
      </p:pic>
      <p:sp>
        <p:nvSpPr>
          <p:cNvPr id="2" name="Rectangle 1"/>
          <p:cNvSpPr/>
          <p:nvPr/>
        </p:nvSpPr>
        <p:spPr>
          <a:xfrm>
            <a:off x="591997" y="1607243"/>
            <a:ext cx="8933003" cy="2888557"/>
          </a:xfrm>
          <a:prstGeom prst="rect">
            <a:avLst/>
          </a:prstGeom>
        </p:spPr>
        <p:txBody>
          <a:bodyPr/>
          <a:lstStyle/>
          <a:p>
            <a:pPr lvl="0"/>
            <a:r>
              <a:rPr lang="en-US" dirty="0"/>
              <a:t>1. </a:t>
            </a:r>
            <a:r>
              <a:rPr lang="en-US" dirty="0">
                <a:latin typeface="Arial" panose="020B0604020202020204" pitchFamily="34" charset="0"/>
                <a:cs typeface="Arial" panose="020B0604020202020204" pitchFamily="34" charset="0"/>
              </a:rPr>
              <a:t>Participation agreement or letter of intent</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2. Two signed contracts:</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	MAA subcontractor agreement</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	MAA-specific agreement </a:t>
            </a:r>
          </a:p>
          <a:p>
            <a:pPr lvl="1"/>
            <a:r>
              <a:rPr lang="en-US" dirty="0">
                <a:latin typeface="Arial" panose="020B0604020202020204" pitchFamily="34" charset="0"/>
                <a:cs typeface="Arial" panose="020B0604020202020204" pitchFamily="34" charset="0"/>
              </a:rPr>
              <a:t>		</a:t>
            </a:r>
          </a:p>
          <a:p>
            <a:pPr lvl="0"/>
            <a:r>
              <a:rPr lang="en-US" dirty="0">
                <a:latin typeface="Arial" panose="020B0604020202020204" pitchFamily="34" charset="0"/>
                <a:cs typeface="Arial" panose="020B0604020202020204" pitchFamily="34" charset="0"/>
              </a:rPr>
              <a:t>3. Claiming plan</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1. Duties statement</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2. Organization charts</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3. Indirect cost rates</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4. Financial statements</a:t>
            </a:r>
          </a:p>
        </p:txBody>
      </p:sp>
      <p:pic>
        <p:nvPicPr>
          <p:cNvPr id="5" name="Picture 4"/>
          <p:cNvPicPr>
            <a:picLocks noChangeAspect="1"/>
          </p:cNvPicPr>
          <p:nvPr/>
        </p:nvPicPr>
        <p:blipFill rotWithShape="1">
          <a:blip r:embed="rId4">
            <a:duotone>
              <a:prstClr val="black"/>
              <a:schemeClr val="accent1">
                <a:tint val="45000"/>
                <a:satMod val="400000"/>
              </a:schemeClr>
            </a:duotone>
          </a:blip>
          <a:srcRect l="-1" r="1727" b="33493"/>
          <a:stretch/>
        </p:blipFill>
        <p:spPr>
          <a:xfrm>
            <a:off x="6062657" y="3048000"/>
            <a:ext cx="2340125" cy="2375549"/>
          </a:xfrm>
          <a:prstGeom prst="rect">
            <a:avLst/>
          </a:prstGeom>
        </p:spPr>
      </p:pic>
      <p:pic>
        <p:nvPicPr>
          <p:cNvPr id="9" name="Picture 8"/>
          <p:cNvPicPr>
            <a:picLocks noChangeAspect="1"/>
          </p:cNvPicPr>
          <p:nvPr/>
        </p:nvPicPr>
        <p:blipFill>
          <a:blip r:embed="rId5"/>
          <a:stretch>
            <a:fillRect/>
          </a:stretch>
        </p:blipFill>
        <p:spPr>
          <a:xfrm>
            <a:off x="1047258" y="5423549"/>
            <a:ext cx="4068171" cy="533400"/>
          </a:xfrm>
          <a:prstGeom prst="rect">
            <a:avLst/>
          </a:prstGeom>
        </p:spPr>
      </p:pic>
      <p:sp>
        <p:nvSpPr>
          <p:cNvPr id="10" name="TextBox 9">
            <a:extLst>
              <a:ext uri="{FF2B5EF4-FFF2-40B4-BE49-F238E27FC236}">
                <a16:creationId xmlns:a16="http://schemas.microsoft.com/office/drawing/2014/main" id="{870B342A-D774-493C-9AC0-36F84CBC5115}"/>
              </a:ext>
            </a:extLst>
          </p:cNvPr>
          <p:cNvSpPr txBox="1"/>
          <p:nvPr/>
        </p:nvSpPr>
        <p:spPr>
          <a:xfrm>
            <a:off x="518661" y="4730263"/>
            <a:ext cx="4766310" cy="646331"/>
          </a:xfrm>
          <a:prstGeom prst="rect">
            <a:avLst/>
          </a:prstGeom>
          <a:noFill/>
        </p:spPr>
        <p:txBody>
          <a:bodyPr wrap="square">
            <a:spAutoFit/>
          </a:bodyPr>
          <a:lstStyle/>
          <a:p>
            <a:pPr lvl="0"/>
            <a:r>
              <a:rPr lang="en-US" dirty="0">
                <a:latin typeface="Arial" panose="020B0604020202020204" pitchFamily="34" charset="0"/>
                <a:cs typeface="Arial" panose="020B0604020202020204" pitchFamily="34" charset="0"/>
              </a:rPr>
              <a:t>4. Be enrolled in the DHCS PAVE system (for transportation only)</a:t>
            </a:r>
          </a:p>
        </p:txBody>
      </p:sp>
    </p:spTree>
    <p:extLst>
      <p:ext uri="{BB962C8B-B14F-4D97-AF65-F5344CB8AC3E}">
        <p14:creationId xmlns:p14="http://schemas.microsoft.com/office/powerpoint/2010/main" val="250620207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067762"/>
          </a:xfrm>
        </p:spPr>
        <p:txBody>
          <a:bodyPr>
            <a:noAutofit/>
          </a:bodyPr>
          <a:lstStyle/>
          <a:p>
            <a:pPr algn="ctr"/>
            <a:r>
              <a:rPr lang="en-US" sz="4000" dirty="0">
                <a:latin typeface="Arial" panose="020B0604020202020204" pitchFamily="34" charset="0"/>
                <a:cs typeface="Arial" panose="020B0604020202020204" pitchFamily="34" charset="0"/>
              </a:rPr>
              <a:t>Changes to the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TMAA Program in California </a:t>
            </a:r>
          </a:p>
        </p:txBody>
      </p:sp>
      <p:sp>
        <p:nvSpPr>
          <p:cNvPr id="6" name="Slide Number Placeholder 5"/>
          <p:cNvSpPr>
            <a:spLocks noGrp="1"/>
          </p:cNvSpPr>
          <p:nvPr>
            <p:ph type="sldNum" sz="quarter" idx="12"/>
          </p:nvPr>
        </p:nvSpPr>
        <p:spPr/>
        <p:txBody>
          <a:bodyPr/>
          <a:lstStyle/>
          <a:p>
            <a:pPr>
              <a:defRPr/>
            </a:pPr>
            <a:fld id="{1061BD52-276F-4220-BD81-1BE21295CE36}" type="slidenum">
              <a:rPr lang="en-US" smtClean="0"/>
              <a:pPr>
                <a:defRPr/>
              </a:pPr>
              <a:t>13</a:t>
            </a:fld>
            <a:endParaRPr lang="en-US" dirty="0"/>
          </a:p>
        </p:txBody>
      </p:sp>
      <p:pic>
        <p:nvPicPr>
          <p:cNvPr id="5" name="Picture 4" descr="Tribal MAA-rev7.png"/>
          <p:cNvPicPr>
            <a:picLocks noChangeAspect="1"/>
          </p:cNvPicPr>
          <p:nvPr/>
        </p:nvPicPr>
        <p:blipFill rotWithShape="1">
          <a:blip r:embed="rId3" cstate="print"/>
          <a:srcRect l="30434" t="7246" r="17391" b="39131"/>
          <a:stretch/>
        </p:blipFill>
        <p:spPr>
          <a:xfrm>
            <a:off x="3886200" y="258429"/>
            <a:ext cx="1705232" cy="1752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1776" y="5351453"/>
            <a:ext cx="1427087" cy="1384671"/>
          </a:xfrm>
          <a:prstGeom prst="rect">
            <a:avLst/>
          </a:prstGeom>
        </p:spPr>
      </p:pic>
    </p:spTree>
    <p:extLst>
      <p:ext uri="{BB962C8B-B14F-4D97-AF65-F5344CB8AC3E}">
        <p14:creationId xmlns:p14="http://schemas.microsoft.com/office/powerpoint/2010/main" val="203550145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5136529"/>
            <a:ext cx="8382000" cy="1111871"/>
          </a:xfrm>
        </p:spPr>
        <p:txBody>
          <a:bodyPr>
            <a:normAutofit/>
          </a:bodyPr>
          <a:lstStyle/>
          <a:p>
            <a:pPr lvl="1"/>
            <a:r>
              <a:rPr lang="en-US" sz="3200" b="1" i="1" dirty="0">
                <a:latin typeface="Arial" panose="020B0604020202020204" pitchFamily="34" charset="0"/>
                <a:cs typeface="Arial" panose="020B0604020202020204" pitchFamily="34" charset="0"/>
              </a:rPr>
              <a:t>Is the Medi-Cal beneficiary enrolled in </a:t>
            </a:r>
            <a:r>
              <a:rPr lang="en-US" sz="3200" b="1" i="1" dirty="0" err="1">
                <a:solidFill>
                  <a:srgbClr val="00B050"/>
                </a:solidFill>
                <a:latin typeface="Arial" panose="020B0604020202020204" pitchFamily="34" charset="0"/>
                <a:cs typeface="Arial" panose="020B0604020202020204" pitchFamily="34" charset="0"/>
              </a:rPr>
              <a:t>Medi</a:t>
            </a:r>
            <a:r>
              <a:rPr lang="en-US" sz="3200" b="1" i="1" dirty="0">
                <a:solidFill>
                  <a:srgbClr val="00B050"/>
                </a:solidFill>
                <a:latin typeface="Arial" panose="020B0604020202020204" pitchFamily="34" charset="0"/>
                <a:cs typeface="Arial" panose="020B0604020202020204" pitchFamily="34" charset="0"/>
              </a:rPr>
              <a:t>-Cal FFS </a:t>
            </a:r>
            <a:r>
              <a:rPr lang="en-US" sz="3200" b="1" i="1" dirty="0">
                <a:latin typeface="Arial" panose="020B0604020202020204" pitchFamily="34" charset="0"/>
                <a:cs typeface="Arial" panose="020B0604020202020204" pitchFamily="34" charset="0"/>
              </a:rPr>
              <a:t>or </a:t>
            </a:r>
            <a:r>
              <a:rPr lang="en-US" sz="3200" b="1" i="1" dirty="0">
                <a:solidFill>
                  <a:srgbClr val="00B0F0"/>
                </a:solidFill>
                <a:latin typeface="Arial" panose="020B0604020202020204" pitchFamily="34" charset="0"/>
                <a:cs typeface="Arial" panose="020B0604020202020204" pitchFamily="34" charset="0"/>
              </a:rPr>
              <a:t>Medi-Cal MCP</a:t>
            </a:r>
            <a:r>
              <a:rPr lang="en-US" sz="3200" b="1" i="1" dirty="0">
                <a:latin typeface="Arial" panose="020B0604020202020204" pitchFamily="34" charset="0"/>
                <a:cs typeface="Arial" panose="020B0604020202020204" pitchFamily="34" charset="0"/>
              </a:rPr>
              <a:t>? </a:t>
            </a:r>
          </a:p>
          <a:p>
            <a:endParaRPr lang="en-US" dirty="0"/>
          </a:p>
        </p:txBody>
      </p:sp>
      <p:sp>
        <p:nvSpPr>
          <p:cNvPr id="3" name="Slide Number Placeholder 2"/>
          <p:cNvSpPr>
            <a:spLocks noGrp="1"/>
          </p:cNvSpPr>
          <p:nvPr>
            <p:ph type="sldNum" sz="quarter" idx="12"/>
          </p:nvPr>
        </p:nvSpPr>
        <p:spPr/>
        <p:txBody>
          <a:bodyPr/>
          <a:lstStyle/>
          <a:p>
            <a:pPr>
              <a:defRPr/>
            </a:pPr>
            <a:fld id="{C232490E-2B74-46ED-8A11-4A0ABBA2DF47}" type="slidenum">
              <a:rPr lang="en-US" smtClean="0"/>
              <a:pPr>
                <a:defRPr/>
              </a:pPr>
              <a:t>14</a:t>
            </a:fld>
            <a:endParaRPr lang="en-US" dirty="0"/>
          </a:p>
        </p:txBody>
      </p:sp>
      <p:sp>
        <p:nvSpPr>
          <p:cNvPr id="4" name="Title 3"/>
          <p:cNvSpPr>
            <a:spLocks noGrp="1"/>
          </p:cNvSpPr>
          <p:nvPr>
            <p:ph type="title"/>
          </p:nvPr>
        </p:nvSpPr>
        <p:spPr>
          <a:xfrm>
            <a:off x="228600" y="1012896"/>
            <a:ext cx="7543800" cy="1143000"/>
          </a:xfrm>
        </p:spPr>
        <p:txBody>
          <a:bodyPr>
            <a:noAutofit/>
          </a:bodyPr>
          <a:lstStyle/>
          <a:p>
            <a:br>
              <a:rPr lang="en-US" sz="3600" dirty="0">
                <a:effectLst/>
                <a:latin typeface="Arial" panose="020B0604020202020204" pitchFamily="34" charset="0"/>
                <a:cs typeface="Arial" panose="020B0604020202020204" pitchFamily="34" charset="0"/>
              </a:rPr>
            </a:br>
            <a:r>
              <a:rPr lang="en-US" sz="3600" dirty="0">
                <a:effectLst/>
                <a:latin typeface="Arial" panose="020B0604020202020204" pitchFamily="34" charset="0"/>
                <a:cs typeface="Arial" panose="020B0604020202020204" pitchFamily="34" charset="0"/>
              </a:rPr>
              <a:t>Change: </a:t>
            </a:r>
            <a:r>
              <a:rPr lang="en-US" sz="3600" b="0" dirty="0">
                <a:effectLst/>
                <a:latin typeface="Arial" panose="020B0604020202020204" pitchFamily="34" charset="0"/>
                <a:cs typeface="Arial" panose="020B0604020202020204" pitchFamily="34" charset="0"/>
              </a:rPr>
              <a:t>Beginning November 2019, programs must submit a claim to CRIHB and/or MCP, depending on who insures the beneficiary.</a:t>
            </a:r>
            <a:br>
              <a:rPr lang="en-US" sz="3600" dirty="0">
                <a:effectLst/>
                <a:latin typeface="Arial" panose="020B0604020202020204" pitchFamily="34" charset="0"/>
                <a:cs typeface="Arial" panose="020B0604020202020204" pitchFamily="34" charset="0"/>
              </a:rPr>
            </a:br>
            <a:endParaRPr lang="en-US" sz="3600" dirty="0">
              <a:effectLst/>
            </a:endParaRPr>
          </a:p>
        </p:txBody>
      </p:sp>
      <p:pic>
        <p:nvPicPr>
          <p:cNvPr id="6" name="Picture 5"/>
          <p:cNvPicPr>
            <a:picLocks noChangeAspect="1"/>
          </p:cNvPicPr>
          <p:nvPr/>
        </p:nvPicPr>
        <p:blipFill>
          <a:blip r:embed="rId2"/>
          <a:stretch>
            <a:fillRect/>
          </a:stretch>
        </p:blipFill>
        <p:spPr>
          <a:xfrm>
            <a:off x="4114800" y="2573958"/>
            <a:ext cx="4419600" cy="2431317"/>
          </a:xfrm>
          <a:prstGeom prst="rect">
            <a:avLst/>
          </a:prstGeom>
        </p:spPr>
      </p:pic>
      <p:sp>
        <p:nvSpPr>
          <p:cNvPr id="7" name="TextBox 6"/>
          <p:cNvSpPr txBox="1"/>
          <p:nvPr/>
        </p:nvSpPr>
        <p:spPr>
          <a:xfrm>
            <a:off x="4343400" y="2819400"/>
            <a:ext cx="1524000" cy="738664"/>
          </a:xfrm>
          <a:prstGeom prst="rect">
            <a:avLst/>
          </a:prstGeom>
          <a:noFill/>
        </p:spPr>
        <p:txBody>
          <a:bodyPr wrap="square" rtlCol="0">
            <a:spAutoFit/>
          </a:bodyPr>
          <a:lstStyle/>
          <a:p>
            <a:pPr algn="ctr"/>
            <a:r>
              <a:rPr lang="en-US" sz="1400" b="1" dirty="0">
                <a:solidFill>
                  <a:srgbClr val="00B050"/>
                </a:solidFill>
              </a:rPr>
              <a:t>Medi-Cal FFS (Invoice CRIHB)</a:t>
            </a:r>
          </a:p>
        </p:txBody>
      </p:sp>
      <p:sp>
        <p:nvSpPr>
          <p:cNvPr id="8" name="TextBox 7"/>
          <p:cNvSpPr txBox="1"/>
          <p:nvPr/>
        </p:nvSpPr>
        <p:spPr>
          <a:xfrm>
            <a:off x="6731577" y="2793023"/>
            <a:ext cx="1929245" cy="738664"/>
          </a:xfrm>
          <a:prstGeom prst="rect">
            <a:avLst/>
          </a:prstGeom>
          <a:noFill/>
        </p:spPr>
        <p:txBody>
          <a:bodyPr wrap="square" rtlCol="0">
            <a:spAutoFit/>
          </a:bodyPr>
          <a:lstStyle/>
          <a:p>
            <a:pPr algn="ctr"/>
            <a:r>
              <a:rPr lang="en-US" sz="1400" b="1" dirty="0">
                <a:solidFill>
                  <a:srgbClr val="00B0F0"/>
                </a:solidFill>
              </a:rPr>
              <a:t>Medi-Cal </a:t>
            </a:r>
          </a:p>
          <a:p>
            <a:pPr algn="ctr"/>
            <a:r>
              <a:rPr lang="en-US" sz="1400" b="1" dirty="0">
                <a:solidFill>
                  <a:srgbClr val="00B0F0"/>
                </a:solidFill>
              </a:rPr>
              <a:t>MCP (Submit claim to MCP)</a:t>
            </a:r>
          </a:p>
        </p:txBody>
      </p:sp>
      <p:pic>
        <p:nvPicPr>
          <p:cNvPr id="9" name="Picture 8" descr="Tribal MAA-rev7.png"/>
          <p:cNvPicPr>
            <a:picLocks noChangeAspect="1"/>
          </p:cNvPicPr>
          <p:nvPr/>
        </p:nvPicPr>
        <p:blipFill rotWithShape="1">
          <a:blip r:embed="rId3" cstate="print"/>
          <a:srcRect l="30434" t="7246" r="17391" b="39131"/>
          <a:stretch/>
        </p:blipFill>
        <p:spPr>
          <a:xfrm>
            <a:off x="7559451" y="112466"/>
            <a:ext cx="1432149" cy="1471930"/>
          </a:xfrm>
          <a:prstGeom prst="rect">
            <a:avLst/>
          </a:prstGeom>
        </p:spPr>
      </p:pic>
    </p:spTree>
    <p:extLst>
      <p:ext uri="{BB962C8B-B14F-4D97-AF65-F5344CB8AC3E}">
        <p14:creationId xmlns:p14="http://schemas.microsoft.com/office/powerpoint/2010/main" val="47143387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229600" cy="5105400"/>
          </a:xfrm>
        </p:spPr>
        <p:txBody>
          <a:bodyPr>
            <a:normAutofit/>
          </a:bodyPr>
          <a:lstStyle/>
          <a:p>
            <a:r>
              <a:rPr lang="en-US" dirty="0">
                <a:latin typeface="Arial" panose="020B0604020202020204" pitchFamily="34" charset="0"/>
                <a:cs typeface="Arial" panose="020B0604020202020204" pitchFamily="34" charset="0"/>
              </a:rPr>
              <a:t>Each participating THP may continue to provide transportation services.</a:t>
            </a:r>
          </a:p>
          <a:p>
            <a:r>
              <a:rPr lang="en-US" dirty="0">
                <a:latin typeface="Arial" panose="020B0604020202020204" pitchFamily="34" charset="0"/>
                <a:cs typeface="Arial" panose="020B0604020202020204" pitchFamily="34" charset="0"/>
              </a:rPr>
              <a:t>Continue to log transportation activities as usual for </a:t>
            </a:r>
            <a:r>
              <a:rPr lang="en-US" b="1" i="1" dirty="0">
                <a:latin typeface="Arial" panose="020B0604020202020204" pitchFamily="34" charset="0"/>
                <a:cs typeface="Arial" panose="020B0604020202020204" pitchFamily="34" charset="0"/>
              </a:rPr>
              <a:t>members who are enrolled into </a:t>
            </a:r>
            <a:r>
              <a:rPr lang="en-US" b="1" i="1" dirty="0">
                <a:solidFill>
                  <a:srgbClr val="00B050"/>
                </a:solidFill>
                <a:latin typeface="Arial" panose="020B0604020202020204" pitchFamily="34" charset="0"/>
                <a:cs typeface="Arial" panose="020B0604020202020204" pitchFamily="34" charset="0"/>
              </a:rPr>
              <a:t>Medi-Cal FFS.</a:t>
            </a:r>
          </a:p>
          <a:p>
            <a:endParaRPr lang="en-US" b="1" i="1" dirty="0">
              <a:solidFill>
                <a:srgbClr val="00B05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Each THP will need to submit a claim to their </a:t>
            </a:r>
            <a:r>
              <a:rPr lang="en-US" b="1" i="1" dirty="0">
                <a:solidFill>
                  <a:srgbClr val="00B0F0"/>
                </a:solidFill>
                <a:latin typeface="Arial" panose="020B0604020202020204" pitchFamily="34" charset="0"/>
                <a:cs typeface="Arial" panose="020B0604020202020204" pitchFamily="34" charset="0"/>
              </a:rPr>
              <a:t>local Medi-Cal MCP </a:t>
            </a:r>
            <a:r>
              <a:rPr lang="en-US" dirty="0">
                <a:latin typeface="Arial" panose="020B0604020202020204" pitchFamily="34" charset="0"/>
                <a:cs typeface="Arial" panose="020B0604020202020204" pitchFamily="34" charset="0"/>
              </a:rPr>
              <a:t>for transportation services to managed care beneficiaries.</a:t>
            </a:r>
          </a:p>
          <a:p>
            <a:pPr marL="109728" indent="0">
              <a:buNone/>
            </a:pPr>
            <a:endParaRPr lang="en-US" b="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60797" y="193421"/>
            <a:ext cx="8176491" cy="1143000"/>
          </a:xfrm>
        </p:spPr>
        <p:txBody>
          <a:bodyPr>
            <a:normAutofit/>
          </a:bodyPr>
          <a:lstStyle/>
          <a:p>
            <a:r>
              <a:rPr lang="en-US" sz="3600" dirty="0">
                <a:latin typeface="Arial" panose="020B0604020202020204" pitchFamily="34" charset="0"/>
                <a:cs typeface="Arial" panose="020B0604020202020204" pitchFamily="34" charset="0"/>
              </a:rPr>
              <a:t>What </a:t>
            </a:r>
            <a:r>
              <a:rPr lang="en-US" sz="3600" dirty="0">
                <a:effectLst/>
                <a:latin typeface="Arial" panose="020B0604020202020204" pitchFamily="34" charset="0"/>
                <a:cs typeface="Arial" panose="020B0604020202020204" pitchFamily="34" charset="0"/>
              </a:rPr>
              <a:t>Does</a:t>
            </a:r>
            <a:r>
              <a:rPr lang="en-US" sz="3600" dirty="0">
                <a:latin typeface="Arial" panose="020B0604020202020204" pitchFamily="34" charset="0"/>
                <a:cs typeface="Arial" panose="020B0604020202020204" pitchFamily="34" charset="0"/>
              </a:rPr>
              <a:t> This Mean for TMAA?</a:t>
            </a:r>
          </a:p>
        </p:txBody>
      </p:sp>
      <p:pic>
        <p:nvPicPr>
          <p:cNvPr id="4" name="Picture 3" descr="Tribal MAA-rev7.png"/>
          <p:cNvPicPr>
            <a:picLocks noChangeAspect="1"/>
          </p:cNvPicPr>
          <p:nvPr/>
        </p:nvPicPr>
        <p:blipFill rotWithShape="1">
          <a:blip r:embed="rId3" cstate="print"/>
          <a:srcRect l="30434" t="7246" r="17391" b="39131"/>
          <a:stretch/>
        </p:blipFill>
        <p:spPr>
          <a:xfrm>
            <a:off x="7620000" y="27709"/>
            <a:ext cx="1434577" cy="1474425"/>
          </a:xfrm>
          <a:prstGeom prst="rect">
            <a:avLst/>
          </a:prstGeom>
        </p:spPr>
      </p:pic>
      <p:sp>
        <p:nvSpPr>
          <p:cNvPr id="5" name="Slide Number Placeholder 4"/>
          <p:cNvSpPr>
            <a:spLocks noGrp="1"/>
          </p:cNvSpPr>
          <p:nvPr>
            <p:ph type="sldNum" sz="quarter" idx="12"/>
          </p:nvPr>
        </p:nvSpPr>
        <p:spPr/>
        <p:txBody>
          <a:bodyPr/>
          <a:lstStyle/>
          <a:p>
            <a:pPr>
              <a:defRPr/>
            </a:pPr>
            <a:fld id="{C232490E-2B74-46ED-8A11-4A0ABBA2DF47}" type="slidenum">
              <a:rPr lang="en-US" smtClean="0"/>
              <a:pPr>
                <a:defRPr/>
              </a:pPr>
              <a:t>15</a:t>
            </a:fld>
            <a:endParaRPr lang="en-US" dirty="0"/>
          </a:p>
        </p:txBody>
      </p:sp>
    </p:spTree>
    <p:extLst>
      <p:ext uri="{BB962C8B-B14F-4D97-AF65-F5344CB8AC3E}">
        <p14:creationId xmlns:p14="http://schemas.microsoft.com/office/powerpoint/2010/main" val="270539228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667" y="229379"/>
            <a:ext cx="7886700" cy="1158875"/>
          </a:xfrm>
          <a:solidFill>
            <a:schemeClr val="bg1"/>
          </a:solidFill>
        </p:spPr>
        <p:txBody>
          <a:bodyPr>
            <a:normAutofit/>
          </a:bodyPr>
          <a:lstStyle/>
          <a:p>
            <a:r>
              <a:rPr lang="en-US" sz="3600" dirty="0">
                <a:effectLst/>
                <a:latin typeface="Arial" panose="020B0604020202020204" pitchFamily="34" charset="0"/>
                <a:cs typeface="Arial" panose="020B0604020202020204" pitchFamily="34" charset="0"/>
              </a:rPr>
              <a:t>Medi-Cal FFS vs. Medi-Cal MCP</a:t>
            </a:r>
          </a:p>
        </p:txBody>
      </p:sp>
      <p:sp>
        <p:nvSpPr>
          <p:cNvPr id="2" name="Content Placeholder 1"/>
          <p:cNvSpPr>
            <a:spLocks noGrp="1"/>
          </p:cNvSpPr>
          <p:nvPr>
            <p:ph sz="half" idx="1"/>
          </p:nvPr>
        </p:nvSpPr>
        <p:spPr>
          <a:xfrm>
            <a:off x="457200" y="1388254"/>
            <a:ext cx="6553200" cy="2660027"/>
          </a:xfrm>
        </p:spPr>
        <p:txBody>
          <a:bodyPr>
            <a:normAutofit/>
          </a:bodyPr>
          <a:lstStyle/>
          <a:p>
            <a:pPr marL="109728"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Develop an internal process for your organization to differentiate between    Medi-Cal FFS (straight Medi-Cal) and   Medi-Cal MCP beneficiaries. </a:t>
            </a:r>
          </a:p>
        </p:txBody>
      </p:sp>
      <p:sp>
        <p:nvSpPr>
          <p:cNvPr id="3" name="Slide Number Placeholder 2"/>
          <p:cNvSpPr>
            <a:spLocks noGrp="1"/>
          </p:cNvSpPr>
          <p:nvPr>
            <p:ph type="sldNum" sz="quarter" idx="12"/>
          </p:nvPr>
        </p:nvSpPr>
        <p:spPr/>
        <p:txBody>
          <a:bodyPr/>
          <a:lstStyle/>
          <a:p>
            <a:pPr>
              <a:defRPr/>
            </a:pPr>
            <a:fld id="{C232490E-2B74-46ED-8A11-4A0ABBA2DF47}" type="slidenum">
              <a:rPr lang="en-US" smtClean="0"/>
              <a:pPr>
                <a:defRPr/>
              </a:pPr>
              <a:t>16</a:t>
            </a:fld>
            <a:endParaRPr lang="en-US" dirty="0"/>
          </a:p>
        </p:txBody>
      </p:sp>
      <p:pic>
        <p:nvPicPr>
          <p:cNvPr id="8" name="Picture 7" descr="Tribal MAA-rev7.png"/>
          <p:cNvPicPr>
            <a:picLocks noChangeAspect="1"/>
          </p:cNvPicPr>
          <p:nvPr/>
        </p:nvPicPr>
        <p:blipFill rotWithShape="1">
          <a:blip r:embed="rId3" cstate="print"/>
          <a:srcRect l="30434" t="7246" r="17391" b="39131"/>
          <a:stretch/>
        </p:blipFill>
        <p:spPr>
          <a:xfrm>
            <a:off x="7559245" y="72851"/>
            <a:ext cx="1432149" cy="1471930"/>
          </a:xfrm>
          <a:prstGeom prst="rect">
            <a:avLst/>
          </a:prstGeom>
        </p:spPr>
      </p:pic>
      <p:pic>
        <p:nvPicPr>
          <p:cNvPr id="5" name="Picture 4"/>
          <p:cNvPicPr>
            <a:picLocks noChangeAspect="1"/>
          </p:cNvPicPr>
          <p:nvPr/>
        </p:nvPicPr>
        <p:blipFill>
          <a:blip r:embed="rId4"/>
          <a:stretch>
            <a:fillRect/>
          </a:stretch>
        </p:blipFill>
        <p:spPr>
          <a:xfrm>
            <a:off x="3730199" y="3886200"/>
            <a:ext cx="4362241" cy="2438400"/>
          </a:xfrm>
          <a:prstGeom prst="rect">
            <a:avLst/>
          </a:prstGeom>
        </p:spPr>
      </p:pic>
    </p:spTree>
    <p:extLst>
      <p:ext uri="{BB962C8B-B14F-4D97-AF65-F5344CB8AC3E}">
        <p14:creationId xmlns:p14="http://schemas.microsoft.com/office/powerpoint/2010/main" val="179036264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908" y="2936866"/>
            <a:ext cx="8095673" cy="1067762"/>
          </a:xfrm>
        </p:spPr>
        <p:txBody>
          <a:bodyPr>
            <a:noAutofit/>
          </a:bodyPr>
          <a:lstStyle/>
          <a:p>
            <a:pPr algn="ctr"/>
            <a:r>
              <a:rPr lang="en-US" sz="4000" dirty="0">
                <a:solidFill>
                  <a:srgbClr val="6D6F64"/>
                </a:solidFill>
                <a:effectLst/>
                <a:latin typeface="Arial" panose="020B0604020202020204" pitchFamily="34" charset="0"/>
                <a:cs typeface="Arial" panose="020B0604020202020204" pitchFamily="34" charset="0"/>
              </a:rPr>
              <a:t>TMAA Transportation</a:t>
            </a:r>
            <a:br>
              <a:rPr lang="en-US" sz="4000" dirty="0">
                <a:solidFill>
                  <a:srgbClr val="6D6F64"/>
                </a:solidFill>
                <a:effectLst/>
                <a:latin typeface="Arial" panose="020B0604020202020204" pitchFamily="34" charset="0"/>
                <a:cs typeface="Arial" panose="020B0604020202020204" pitchFamily="34" charset="0"/>
              </a:rPr>
            </a:br>
            <a:r>
              <a:rPr lang="en-US" sz="4000" dirty="0">
                <a:effectLst/>
                <a:latin typeface="Arial" panose="020B0604020202020204" pitchFamily="34" charset="0"/>
                <a:cs typeface="Arial" panose="020B0604020202020204" pitchFamily="34" charset="0"/>
              </a:rPr>
              <a:t>Medi-Cal</a:t>
            </a:r>
            <a:r>
              <a:rPr lang="en-US" sz="4000" dirty="0">
                <a:solidFill>
                  <a:srgbClr val="6D6F64"/>
                </a:solidFill>
                <a:effectLst/>
                <a:latin typeface="Arial" panose="020B0604020202020204" pitchFamily="34" charset="0"/>
                <a:cs typeface="Arial" panose="020B0604020202020204" pitchFamily="34" charset="0"/>
              </a:rPr>
              <a:t> FFS Beneficiaries</a:t>
            </a:r>
          </a:p>
        </p:txBody>
      </p:sp>
      <p:sp>
        <p:nvSpPr>
          <p:cNvPr id="5" name="Slide Number Placeholder 4"/>
          <p:cNvSpPr>
            <a:spLocks noGrp="1"/>
          </p:cNvSpPr>
          <p:nvPr>
            <p:ph type="sldNum" sz="quarter" idx="12"/>
          </p:nvPr>
        </p:nvSpPr>
        <p:spPr/>
        <p:txBody>
          <a:bodyPr/>
          <a:lstStyle/>
          <a:p>
            <a:pPr>
              <a:defRPr/>
            </a:pPr>
            <a:fld id="{1061BD52-276F-4220-BD81-1BE21295CE36}" type="slidenum">
              <a:rPr lang="en-US" smtClean="0"/>
              <a:pPr>
                <a:defRPr/>
              </a:pPr>
              <a:t>17</a:t>
            </a:fld>
            <a:endParaRPr lang="en-US" dirty="0"/>
          </a:p>
        </p:txBody>
      </p:sp>
      <p:pic>
        <p:nvPicPr>
          <p:cNvPr id="4" name="Picture 3" descr="Tribal MAA-rev7.png"/>
          <p:cNvPicPr>
            <a:picLocks noChangeAspect="1"/>
          </p:cNvPicPr>
          <p:nvPr/>
        </p:nvPicPr>
        <p:blipFill rotWithShape="1">
          <a:blip r:embed="rId3" cstate="print"/>
          <a:srcRect l="30434" t="7246" r="17391" b="39131"/>
          <a:stretch/>
        </p:blipFill>
        <p:spPr>
          <a:xfrm>
            <a:off x="3886200" y="228600"/>
            <a:ext cx="1631091" cy="1676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1776" y="5376078"/>
            <a:ext cx="1427087" cy="1384671"/>
          </a:xfrm>
          <a:prstGeom prst="rect">
            <a:avLst/>
          </a:prstGeom>
        </p:spPr>
      </p:pic>
    </p:spTree>
    <p:extLst>
      <p:ext uri="{BB962C8B-B14F-4D97-AF65-F5344CB8AC3E}">
        <p14:creationId xmlns:p14="http://schemas.microsoft.com/office/powerpoint/2010/main" val="241735972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492" y="279706"/>
            <a:ext cx="8067925" cy="1325563"/>
          </a:xfrm>
          <a:noFill/>
        </p:spPr>
        <p:txBody>
          <a:bodyPr>
            <a:noAutofit/>
          </a:bodyPr>
          <a:lstStyle/>
          <a:p>
            <a:pPr lvl="0"/>
            <a:r>
              <a:rPr lang="en-US" sz="3000" dirty="0">
                <a:solidFill>
                  <a:srgbClr val="676A55"/>
                </a:solidFill>
                <a:latin typeface="Arial" panose="020B0604020202020204" pitchFamily="34" charset="0"/>
                <a:cs typeface="Arial" panose="020B0604020202020204" pitchFamily="34" charset="0"/>
              </a:rPr>
              <a:t>TMAA Transportation Program</a:t>
            </a:r>
            <a:br>
              <a:rPr lang="en-US" sz="3000" dirty="0">
                <a:solidFill>
                  <a:srgbClr val="676A55"/>
                </a:solidFill>
                <a:latin typeface="Arial" panose="020B0604020202020204" pitchFamily="34" charset="0"/>
                <a:cs typeface="Arial" panose="020B0604020202020204" pitchFamily="34" charset="0"/>
              </a:rPr>
            </a:br>
            <a:r>
              <a:rPr lang="en-US" sz="3000" dirty="0">
                <a:solidFill>
                  <a:srgbClr val="676A55"/>
                </a:solidFill>
                <a:latin typeface="Arial" panose="020B0604020202020204" pitchFamily="34" charset="0"/>
                <a:cs typeface="Arial" panose="020B0604020202020204" pitchFamily="34" charset="0"/>
              </a:rPr>
              <a:t>Medi-Cal FFS Beneficiaries </a:t>
            </a:r>
            <a:br>
              <a:rPr lang="en-US" sz="3000" dirty="0">
                <a:solidFill>
                  <a:srgbClr val="676A55"/>
                </a:solidFill>
                <a:latin typeface="Arial" panose="020B0604020202020204" pitchFamily="34" charset="0"/>
                <a:cs typeface="Arial" panose="020B0604020202020204" pitchFamily="34" charset="0"/>
              </a:rPr>
            </a:br>
            <a:r>
              <a:rPr lang="en-US" sz="3000" dirty="0">
                <a:solidFill>
                  <a:srgbClr val="676A55"/>
                </a:solidFill>
                <a:latin typeface="Arial" panose="020B0604020202020204" pitchFamily="34" charset="0"/>
                <a:cs typeface="Arial" panose="020B0604020202020204" pitchFamily="34" charset="0"/>
              </a:rPr>
              <a:t>(Claims Submitted to CRIHB)</a:t>
            </a:r>
          </a:p>
        </p:txBody>
      </p:sp>
      <p:sp>
        <p:nvSpPr>
          <p:cNvPr id="11" name="Content Placeholder 10"/>
          <p:cNvSpPr>
            <a:spLocks noGrp="1"/>
          </p:cNvSpPr>
          <p:nvPr>
            <p:ph sz="half" idx="2"/>
          </p:nvPr>
        </p:nvSpPr>
        <p:spPr>
          <a:xfrm>
            <a:off x="5410200" y="3541966"/>
            <a:ext cx="2971800" cy="3460259"/>
          </a:xfrm>
        </p:spPr>
        <p:txBody>
          <a:bodyPr>
            <a:normAutofit/>
          </a:bodyPr>
          <a:lstStyle/>
          <a:p>
            <a:r>
              <a:rPr lang="en-US" sz="2400" dirty="0">
                <a:latin typeface="Arial" panose="020B0604020202020204" pitchFamily="34" charset="0"/>
                <a:cs typeface="Arial" panose="020B0604020202020204" pitchFamily="34" charset="0"/>
              </a:rPr>
              <a:t>Reimbursement</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100% of costs can be claimed</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Claims are reimbursed at 50%</a:t>
            </a:r>
          </a:p>
          <a:p>
            <a:endParaRPr lang="en-US" dirty="0"/>
          </a:p>
        </p:txBody>
      </p:sp>
      <p:sp>
        <p:nvSpPr>
          <p:cNvPr id="6" name="Slide Number Placeholder 5"/>
          <p:cNvSpPr>
            <a:spLocks noGrp="1"/>
          </p:cNvSpPr>
          <p:nvPr>
            <p:ph type="sldNum" sz="quarter" idx="12"/>
          </p:nvPr>
        </p:nvSpPr>
        <p:spPr/>
        <p:txBody>
          <a:bodyPr/>
          <a:lstStyle/>
          <a:p>
            <a:pPr>
              <a:defRPr/>
            </a:pPr>
            <a:fld id="{C232490E-2B74-46ED-8A11-4A0ABBA2DF47}" type="slidenum">
              <a:rPr lang="en-US" smtClean="0"/>
              <a:pPr>
                <a:defRPr/>
              </a:pPr>
              <a:t>18</a:t>
            </a:fld>
            <a:endParaRPr lang="en-US" dirty="0"/>
          </a:p>
        </p:txBody>
      </p:sp>
      <p:graphicFrame>
        <p:nvGraphicFramePr>
          <p:cNvPr id="16" name="Diagram 15"/>
          <p:cNvGraphicFramePr/>
          <p:nvPr>
            <p:extLst>
              <p:ext uri="{D42A27DB-BD31-4B8C-83A1-F6EECF244321}">
                <p14:modId xmlns:p14="http://schemas.microsoft.com/office/powerpoint/2010/main" val="3322055888"/>
              </p:ext>
            </p:extLst>
          </p:nvPr>
        </p:nvGraphicFramePr>
        <p:xfrm>
          <a:off x="-1981200" y="1795607"/>
          <a:ext cx="9220200" cy="5012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Tribal MAA-rev7.png"/>
          <p:cNvPicPr>
            <a:picLocks noChangeAspect="1"/>
          </p:cNvPicPr>
          <p:nvPr/>
        </p:nvPicPr>
        <p:blipFill rotWithShape="1">
          <a:blip r:embed="rId8" cstate="print"/>
          <a:srcRect l="30434" t="7246" r="17391" b="39131"/>
          <a:stretch/>
        </p:blipFill>
        <p:spPr>
          <a:xfrm>
            <a:off x="7315200" y="76200"/>
            <a:ext cx="1672939" cy="1719407"/>
          </a:xfrm>
          <a:prstGeom prst="rect">
            <a:avLst/>
          </a:prstGeom>
        </p:spPr>
      </p:pic>
    </p:spTree>
    <p:extLst>
      <p:ext uri="{BB962C8B-B14F-4D97-AF65-F5344CB8AC3E}">
        <p14:creationId xmlns:p14="http://schemas.microsoft.com/office/powerpoint/2010/main" val="114399264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70" y="112977"/>
            <a:ext cx="7886700" cy="1325563"/>
          </a:xfrm>
          <a:solidFill>
            <a:schemeClr val="bg1"/>
          </a:solidFill>
        </p:spPr>
        <p:txBody>
          <a:bodyPr>
            <a:normAutofit/>
          </a:bodyPr>
          <a:lstStyle/>
          <a:p>
            <a:r>
              <a:rPr lang="en-US" sz="3600" dirty="0">
                <a:effectLst/>
                <a:latin typeface="Arial" panose="020B0604020202020204" pitchFamily="34" charset="0"/>
                <a:cs typeface="Arial" panose="020B0604020202020204" pitchFamily="34" charset="0"/>
              </a:rPr>
              <a:t>What Can Be Claimed for </a:t>
            </a:r>
            <a:br>
              <a:rPr lang="en-US" sz="3600" dirty="0">
                <a:effectLst/>
                <a:latin typeface="Arial" panose="020B0604020202020204" pitchFamily="34" charset="0"/>
                <a:cs typeface="Arial" panose="020B0604020202020204" pitchFamily="34" charset="0"/>
              </a:rPr>
            </a:br>
            <a:r>
              <a:rPr lang="en-US" sz="3600" dirty="0">
                <a:effectLst/>
                <a:latin typeface="Arial" panose="020B0604020202020204" pitchFamily="34" charset="0"/>
                <a:cs typeface="Arial" panose="020B0604020202020204" pitchFamily="34" charset="0"/>
              </a:rPr>
              <a:t>Medi-Cal FFS Beneficiaries?</a:t>
            </a:r>
          </a:p>
        </p:txBody>
      </p:sp>
      <p:sp>
        <p:nvSpPr>
          <p:cNvPr id="3" name="Content Placeholder 2"/>
          <p:cNvSpPr>
            <a:spLocks noGrp="1"/>
          </p:cNvSpPr>
          <p:nvPr>
            <p:ph sz="half" idx="1"/>
          </p:nvPr>
        </p:nvSpPr>
        <p:spPr>
          <a:xfrm>
            <a:off x="247173" y="1891555"/>
            <a:ext cx="4170134" cy="3867644"/>
          </a:xfrm>
        </p:spPr>
        <p:txBody>
          <a:bodyPr>
            <a:noAutofit/>
          </a:bodyPr>
          <a:lstStyle/>
          <a:p>
            <a:r>
              <a:rPr lang="en-US" sz="1600" dirty="0">
                <a:latin typeface="Arial" panose="020B0604020202020204" pitchFamily="34" charset="0"/>
                <a:cs typeface="Arial" panose="020B0604020202020204" pitchFamily="34" charset="0"/>
              </a:rPr>
              <a:t>The actual mileage cost of providing Non-emergency medical transportation (NEMT) and non-medical transportation (NMT)</a:t>
            </a:r>
          </a:p>
          <a:p>
            <a:r>
              <a:rPr lang="en-US" sz="1600" dirty="0">
                <a:latin typeface="Arial" panose="020B0604020202020204" pitchFamily="34" charset="0"/>
                <a:cs typeface="Arial" panose="020B0604020202020204" pitchFamily="34" charset="0"/>
              </a:rPr>
              <a:t>100% of staff costs (salaries and benefits) for time spent transporting and/or accompanying the patient to a physician visit, including wait time.</a:t>
            </a:r>
          </a:p>
          <a:p>
            <a:r>
              <a:rPr lang="en-US" sz="1600" dirty="0">
                <a:latin typeface="Arial" panose="020B0604020202020204" pitchFamily="34" charset="0"/>
                <a:cs typeface="Arial" panose="020B0604020202020204" pitchFamily="34" charset="0"/>
              </a:rPr>
              <a:t>The actual cost of lodging and meal stipends for the following individuals, if overnight travel is needed (policy must be in place):</a:t>
            </a:r>
          </a:p>
          <a:p>
            <a:pPr lvl="1">
              <a:buFont typeface="Wingdings" panose="05000000000000000000" pitchFamily="2" charset="2"/>
              <a:buChar char="§"/>
            </a:pPr>
            <a:r>
              <a:rPr lang="en-US" sz="1600" dirty="0">
                <a:latin typeface="Arial" panose="020B0604020202020204" pitchFamily="34" charset="0"/>
                <a:cs typeface="Arial" panose="020B0604020202020204" pitchFamily="34" charset="0"/>
              </a:rPr>
              <a:t>Patient</a:t>
            </a:r>
          </a:p>
          <a:p>
            <a:pPr lvl="1">
              <a:buFont typeface="Wingdings" panose="05000000000000000000" pitchFamily="2" charset="2"/>
              <a:buChar char="§"/>
            </a:pPr>
            <a:r>
              <a:rPr lang="en-US" sz="1600" dirty="0">
                <a:latin typeface="Arial" panose="020B0604020202020204" pitchFamily="34" charset="0"/>
                <a:cs typeface="Arial" panose="020B0604020202020204" pitchFamily="34" charset="0"/>
              </a:rPr>
              <a:t>Chaperone (if patient is a child, disabled, or elderly)</a:t>
            </a:r>
          </a:p>
          <a:p>
            <a:pPr lvl="1">
              <a:buFont typeface="Wingdings" panose="05000000000000000000" pitchFamily="2" charset="2"/>
              <a:buChar char="§"/>
            </a:pPr>
            <a:r>
              <a:rPr lang="en-US" sz="1600" dirty="0">
                <a:latin typeface="Arial" panose="020B0604020202020204" pitchFamily="34" charset="0"/>
                <a:cs typeface="Arial" panose="020B0604020202020204" pitchFamily="34" charset="0"/>
              </a:rPr>
              <a:t>Transporter</a:t>
            </a:r>
          </a:p>
          <a:p>
            <a:pPr>
              <a:buNone/>
            </a:pPr>
            <a:endParaRPr lang="en-US" sz="2000" dirty="0">
              <a:latin typeface="Arial" panose="020B0604020202020204" pitchFamily="34" charset="0"/>
              <a:cs typeface="Arial" panose="020B0604020202020204" pitchFamily="34" charset="0"/>
            </a:endParaRPr>
          </a:p>
          <a:p>
            <a:pPr>
              <a:buNone/>
            </a:pPr>
            <a:endParaRPr lang="en-US"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C232490E-2B74-46ED-8A11-4A0ABBA2DF47}" type="slidenum">
              <a:rPr lang="en-US" smtClean="0"/>
              <a:pPr>
                <a:defRPr/>
              </a:pPr>
              <a:t>19</a:t>
            </a:fld>
            <a:endParaRPr lang="en-US" dirty="0"/>
          </a:p>
        </p:txBody>
      </p:sp>
      <p:sp>
        <p:nvSpPr>
          <p:cNvPr id="4" name="TextBox 3"/>
          <p:cNvSpPr txBox="1"/>
          <p:nvPr/>
        </p:nvSpPr>
        <p:spPr>
          <a:xfrm>
            <a:off x="304770" y="1510555"/>
            <a:ext cx="7315200" cy="38100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TMAA Medi-Cal FFS Beneficiaries </a:t>
            </a:r>
          </a:p>
        </p:txBody>
      </p:sp>
      <p:pic>
        <p:nvPicPr>
          <p:cNvPr id="12" name="Picture 11"/>
          <p:cNvPicPr>
            <a:picLocks noChangeAspect="1"/>
          </p:cNvPicPr>
          <p:nvPr/>
        </p:nvPicPr>
        <p:blipFill>
          <a:blip r:embed="rId3"/>
          <a:stretch>
            <a:fillRect/>
          </a:stretch>
        </p:blipFill>
        <p:spPr>
          <a:xfrm>
            <a:off x="4470401" y="2219896"/>
            <a:ext cx="4673599" cy="1904025"/>
          </a:xfrm>
          <a:prstGeom prst="rect">
            <a:avLst/>
          </a:prstGeom>
        </p:spPr>
      </p:pic>
      <p:pic>
        <p:nvPicPr>
          <p:cNvPr id="14" name="Picture 13"/>
          <p:cNvPicPr>
            <a:picLocks noChangeAspect="1"/>
          </p:cNvPicPr>
          <p:nvPr/>
        </p:nvPicPr>
        <p:blipFill>
          <a:blip r:embed="rId4"/>
          <a:stretch>
            <a:fillRect/>
          </a:stretch>
        </p:blipFill>
        <p:spPr>
          <a:xfrm>
            <a:off x="6134543" y="4303739"/>
            <a:ext cx="1626435" cy="1598795"/>
          </a:xfrm>
          <a:prstGeom prst="rect">
            <a:avLst/>
          </a:prstGeom>
        </p:spPr>
      </p:pic>
      <p:pic>
        <p:nvPicPr>
          <p:cNvPr id="16" name="Picture 15"/>
          <p:cNvPicPr>
            <a:picLocks noChangeAspect="1"/>
          </p:cNvPicPr>
          <p:nvPr/>
        </p:nvPicPr>
        <p:blipFill>
          <a:blip r:embed="rId5"/>
          <a:stretch>
            <a:fillRect/>
          </a:stretch>
        </p:blipFill>
        <p:spPr>
          <a:xfrm>
            <a:off x="4470401" y="4316579"/>
            <a:ext cx="1591292" cy="1591292"/>
          </a:xfrm>
          <a:prstGeom prst="rect">
            <a:avLst/>
          </a:prstGeom>
          <a:ln>
            <a:solidFill>
              <a:srgbClr val="002060"/>
            </a:solidFill>
          </a:ln>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37338" t="4277" r="8285" b="-356"/>
          <a:stretch/>
        </p:blipFill>
        <p:spPr>
          <a:xfrm>
            <a:off x="7760978" y="4336067"/>
            <a:ext cx="1383021" cy="1531334"/>
          </a:xfrm>
          <a:prstGeom prst="rect">
            <a:avLst/>
          </a:prstGeom>
        </p:spPr>
      </p:pic>
      <p:pic>
        <p:nvPicPr>
          <p:cNvPr id="11" name="Picture 10" descr="Tribal MAA-rev7.png"/>
          <p:cNvPicPr>
            <a:picLocks noChangeAspect="1"/>
          </p:cNvPicPr>
          <p:nvPr/>
        </p:nvPicPr>
        <p:blipFill rotWithShape="1">
          <a:blip r:embed="rId7" cstate="print"/>
          <a:srcRect l="30434" t="7246" r="17391" b="39131"/>
          <a:stretch/>
        </p:blipFill>
        <p:spPr>
          <a:xfrm>
            <a:off x="7559245" y="106358"/>
            <a:ext cx="1432149" cy="1471930"/>
          </a:xfrm>
          <a:prstGeom prst="rect">
            <a:avLst/>
          </a:prstGeom>
        </p:spPr>
      </p:pic>
    </p:spTree>
    <p:extLst>
      <p:ext uri="{BB962C8B-B14F-4D97-AF65-F5344CB8AC3E}">
        <p14:creationId xmlns:p14="http://schemas.microsoft.com/office/powerpoint/2010/main" val="108821903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38462" y="662780"/>
            <a:ext cx="8229600" cy="5280819"/>
          </a:xfrm>
        </p:spPr>
        <p:txBody>
          <a:bodyPr>
            <a:noAutofit/>
          </a:bodyPr>
          <a:lstStyle/>
          <a:p>
            <a:r>
              <a:rPr lang="en-US" sz="1600" b="1" dirty="0">
                <a:latin typeface="Arial" panose="020B0604020202020204" pitchFamily="34" charset="0"/>
                <a:cs typeface="Arial" panose="020B0604020202020204" pitchFamily="34" charset="0"/>
              </a:rPr>
              <a:t>History of the TMAA program</a:t>
            </a:r>
          </a:p>
          <a:p>
            <a:endParaRPr lang="en-US" sz="16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History of TMAA</a:t>
            </a:r>
          </a:p>
          <a:p>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Purpose of TMAA</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CRIHB’s Role</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Who Can Participate</a:t>
            </a:r>
            <a:endParaRPr lang="en-US" sz="23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TMAA Program</a:t>
            </a:r>
            <a:endParaRPr lang="en-US" sz="18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Program Overview</a:t>
            </a:r>
          </a:p>
          <a:p>
            <a:pPr lvl="4">
              <a:buFont typeface="Wingdings" panose="05000000000000000000" pitchFamily="2" charset="2"/>
              <a:buChar char="§"/>
            </a:pPr>
            <a:r>
              <a:rPr lang="en-US" dirty="0">
                <a:latin typeface="Arial" panose="020B0604020202020204" pitchFamily="34" charset="0"/>
                <a:cs typeface="Arial" panose="020B0604020202020204" pitchFamily="34" charset="0"/>
              </a:rPr>
              <a:t>What is Required to Participate/1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Steps</a:t>
            </a:r>
          </a:p>
          <a:p>
            <a:pPr lvl="4">
              <a:buFont typeface="Wingdings" panose="05000000000000000000" pitchFamily="2" charset="2"/>
              <a:buChar char="§"/>
            </a:pPr>
            <a:r>
              <a:rPr lang="en-US" dirty="0">
                <a:latin typeface="Arial" panose="020B0604020202020204" pitchFamily="34" charset="0"/>
                <a:cs typeface="Arial" panose="020B0604020202020204" pitchFamily="34" charset="0"/>
              </a:rPr>
              <a:t>Changes</a:t>
            </a:r>
          </a:p>
          <a:p>
            <a:pPr lvl="4">
              <a:buFont typeface="Wingdings" panose="05000000000000000000" pitchFamily="2" charset="2"/>
              <a:buChar char="§"/>
            </a:pPr>
            <a:r>
              <a:rPr lang="en-US" dirty="0">
                <a:latin typeface="Arial" panose="020B0604020202020204" pitchFamily="34" charset="0"/>
                <a:cs typeface="Arial" panose="020B0604020202020204" pitchFamily="34" charset="0"/>
              </a:rPr>
              <a:t>Transportation specific services </a:t>
            </a:r>
          </a:p>
          <a:p>
            <a:pPr lvl="4">
              <a:buFont typeface="Wingdings" panose="05000000000000000000" pitchFamily="2" charset="2"/>
              <a:buChar char="§"/>
            </a:pPr>
            <a:r>
              <a:rPr lang="en-US" dirty="0">
                <a:latin typeface="Arial" panose="020B0604020202020204" pitchFamily="34" charset="0"/>
                <a:cs typeface="Arial" panose="020B0604020202020204" pitchFamily="34" charset="0"/>
              </a:rPr>
              <a:t>Medi-Cal Administrative Activities specific services</a:t>
            </a:r>
            <a:endParaRPr lang="en-US" b="1"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Claiming Process</a:t>
            </a:r>
          </a:p>
          <a:p>
            <a:pPr lvl="2">
              <a:buFont typeface="Wingdings" panose="05000000000000000000" pitchFamily="2" charset="2"/>
              <a:buChar char="§"/>
            </a:pPr>
            <a:r>
              <a:rPr lang="en-US" sz="1800" dirty="0">
                <a:latin typeface="Arial" panose="020B0604020202020204" pitchFamily="34" charset="0"/>
                <a:cs typeface="Arial" panose="020B0604020202020204" pitchFamily="34" charset="0"/>
              </a:rPr>
              <a:t>Medi-Cal Fee-for-Service (FFS) Beneficiary NMT claiming/billing process</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Website &amp; Contact Info</a:t>
            </a:r>
          </a:p>
          <a:p>
            <a:pPr marL="393192" lvl="1" indent="0">
              <a:buNone/>
            </a:pPr>
            <a:endParaRPr lang="en-US" sz="1800" dirty="0"/>
          </a:p>
          <a:p>
            <a:endParaRPr lang="en-US" sz="1400" dirty="0"/>
          </a:p>
          <a:p>
            <a:endParaRPr lang="en-US" sz="1400" dirty="0"/>
          </a:p>
        </p:txBody>
      </p:sp>
      <p:sp>
        <p:nvSpPr>
          <p:cNvPr id="6" name="Slide Number Placeholder 5"/>
          <p:cNvSpPr>
            <a:spLocks noGrp="1"/>
          </p:cNvSpPr>
          <p:nvPr>
            <p:ph type="sldNum" sz="quarter" idx="12"/>
          </p:nvPr>
        </p:nvSpPr>
        <p:spPr/>
        <p:txBody>
          <a:bodyPr/>
          <a:lstStyle/>
          <a:p>
            <a:fld id="{AC3BFDFD-84E7-41A0-A51C-C4468A97C1B5}" type="slidenum">
              <a:rPr lang="en-US" smtClean="0"/>
              <a:pPr/>
              <a:t>2</a:t>
            </a:fld>
            <a:endParaRPr lang="en-US" dirty="0"/>
          </a:p>
        </p:txBody>
      </p:sp>
      <p:sp>
        <p:nvSpPr>
          <p:cNvPr id="4098" name="Rectangle 2"/>
          <p:cNvSpPr>
            <a:spLocks noGrp="1" noChangeArrowheads="1"/>
          </p:cNvSpPr>
          <p:nvPr>
            <p:ph type="title"/>
          </p:nvPr>
        </p:nvSpPr>
        <p:spPr>
          <a:xfrm>
            <a:off x="457200" y="381000"/>
            <a:ext cx="7391400" cy="563562"/>
          </a:xfrm>
          <a:solidFill>
            <a:schemeClr val="bg1"/>
          </a:solidFill>
          <a:ln>
            <a:noFill/>
          </a:ln>
        </p:spPr>
        <p:txBody>
          <a:bodyPr anchor="b">
            <a:normAutofit fontScale="90000"/>
          </a:bodyPr>
          <a:lstStyle/>
          <a:p>
            <a:r>
              <a:rPr lang="en-US" dirty="0">
                <a:effectLst/>
                <a:latin typeface="Arial" panose="020B0604020202020204" pitchFamily="34" charset="0"/>
                <a:cs typeface="Arial" panose="020B0604020202020204" pitchFamily="34" charset="0"/>
              </a:rPr>
              <a:t>Presentation Overview</a:t>
            </a:r>
          </a:p>
        </p:txBody>
      </p:sp>
      <p:pic>
        <p:nvPicPr>
          <p:cNvPr id="7" name="Picture 6" descr="Tribal MAA-rev7.png"/>
          <p:cNvPicPr>
            <a:picLocks noChangeAspect="1"/>
          </p:cNvPicPr>
          <p:nvPr/>
        </p:nvPicPr>
        <p:blipFill rotWithShape="1">
          <a:blip r:embed="rId3" cstate="print"/>
          <a:srcRect l="30434" t="7246" r="17391" b="39131"/>
          <a:stretch/>
        </p:blipFill>
        <p:spPr>
          <a:xfrm>
            <a:off x="7559245" y="30018"/>
            <a:ext cx="1432149" cy="1471930"/>
          </a:xfrm>
          <a:prstGeom prst="rect">
            <a:avLst/>
          </a:prstGeom>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87C42F9-26F9-4BDA-8F41-0E18D9C98ED3}" type="slidenum">
              <a:rPr lang="en-US" smtClean="0"/>
              <a:pPr>
                <a:defRPr/>
              </a:pPr>
              <a:t>20</a:t>
            </a:fld>
            <a:endParaRPr lang="en-US" dirty="0"/>
          </a:p>
        </p:txBody>
      </p:sp>
      <p:sp>
        <p:nvSpPr>
          <p:cNvPr id="3" name="Content Placeholder 2"/>
          <p:cNvSpPr txBox="1">
            <a:spLocks/>
          </p:cNvSpPr>
          <p:nvPr/>
        </p:nvSpPr>
        <p:spPr>
          <a:xfrm>
            <a:off x="228600" y="1767229"/>
            <a:ext cx="4495800" cy="4351338"/>
          </a:xfrm>
          <a:prstGeom prst="rect">
            <a:avLst/>
          </a:prstGeom>
        </p:spPr>
        <p:txBody>
          <a:bodyPr>
            <a:normAutofit fontScale="850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dirty="0">
                <a:latin typeface="Arial" panose="020B0604020202020204" pitchFamily="34" charset="0"/>
                <a:cs typeface="Arial" panose="020B0604020202020204" pitchFamily="34" charset="0"/>
              </a:rPr>
              <a:t>TMAA transportation logs</a:t>
            </a:r>
          </a:p>
          <a:p>
            <a:pPr lvl="1" fontAlgn="auto">
              <a:spcAft>
                <a:spcPts val="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Record the date of transportation activity</a:t>
            </a:r>
          </a:p>
          <a:p>
            <a:pPr lvl="1" fontAlgn="auto">
              <a:spcAft>
                <a:spcPts val="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Log the medical record number to verify if patient is approved for Medi-Cal </a:t>
            </a:r>
          </a:p>
          <a:p>
            <a:pPr lvl="1" fontAlgn="auto">
              <a:spcAft>
                <a:spcPts val="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Track the start and stop time for each  Medi-Cal patient’s trip </a:t>
            </a:r>
          </a:p>
          <a:p>
            <a:pPr lvl="1" fontAlgn="auto">
              <a:spcAft>
                <a:spcPts val="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Track the odometer for each Medi-Cal patient’s trip to calculate the mileage</a:t>
            </a:r>
          </a:p>
          <a:p>
            <a:pPr fontAlgn="auto"/>
            <a:r>
              <a:rPr lang="en-US" dirty="0">
                <a:latin typeface="Arial" panose="020B0604020202020204" pitchFamily="34" charset="0"/>
                <a:cs typeface="Arial" panose="020B0604020202020204" pitchFamily="34" charset="0"/>
              </a:rPr>
              <a:t>Travel expenses</a:t>
            </a:r>
          </a:p>
          <a:p>
            <a:pPr lvl="1" fontAlgn="auto">
              <a:spcAft>
                <a:spcPts val="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Lodging receipts for overnight trips</a:t>
            </a:r>
          </a:p>
          <a:p>
            <a:pPr fontAlgn="auto"/>
            <a:r>
              <a:rPr lang="en-US" dirty="0">
                <a:latin typeface="Arial" panose="020B0604020202020204" pitchFamily="34" charset="0"/>
                <a:cs typeface="Arial" panose="020B0604020202020204" pitchFamily="34" charset="0"/>
              </a:rPr>
              <a:t>Timesheets for the 3-month period</a:t>
            </a:r>
          </a:p>
          <a:p>
            <a:pPr lvl="1" fontAlgn="auto">
              <a:spcAft>
                <a:spcPts val="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Need the hourly wage and benefits paid by the THP for each employee</a:t>
            </a:r>
          </a:p>
          <a:p>
            <a:pPr lvl="1" fontAlgn="auto">
              <a:spcAft>
                <a:spcPts val="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Indirect Cost Rate approved by the THP</a:t>
            </a:r>
          </a:p>
          <a:p>
            <a:pPr marL="393192" lvl="1" indent="0" fontAlgn="auto">
              <a:spcAft>
                <a:spcPts val="0"/>
              </a:spcAft>
              <a:buFont typeface="Verdana"/>
              <a:buNone/>
            </a:pPr>
            <a:endParaRPr lang="en-US" dirty="0"/>
          </a:p>
          <a:p>
            <a:pPr lvl="1" fontAlgn="auto">
              <a:spcAft>
                <a:spcPts val="0"/>
              </a:spcAft>
            </a:pPr>
            <a:endParaRPr lang="en-US" dirty="0"/>
          </a:p>
        </p:txBody>
      </p:sp>
      <p:sp>
        <p:nvSpPr>
          <p:cNvPr id="4" name="Title 1"/>
          <p:cNvSpPr txBox="1">
            <a:spLocks/>
          </p:cNvSpPr>
          <p:nvPr/>
        </p:nvSpPr>
        <p:spPr>
          <a:xfrm>
            <a:off x="388620" y="261242"/>
            <a:ext cx="7886700" cy="1325563"/>
          </a:xfrm>
          <a:prstGeom prst="rect">
            <a:avLst/>
          </a:prstGeom>
        </p:spPr>
        <p:txBody>
          <a:bodyPr>
            <a:normAutofit/>
          </a:bodyPr>
          <a:lstStyle>
            <a:lvl1pPr algn="l" rtl="0" eaLnBrk="1" latinLnBrk="0" hangingPunct="1">
              <a:spcBef>
                <a:spcPct val="0"/>
              </a:spcBef>
              <a:buNone/>
              <a:defRPr kumimoji="0" sz="40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en-US" sz="3600" dirty="0">
                <a:effectLst/>
                <a:latin typeface="Arial" panose="020B0604020202020204" pitchFamily="34" charset="0"/>
                <a:cs typeface="Arial" panose="020B0604020202020204" pitchFamily="34" charset="0"/>
              </a:rPr>
              <a:t>TMAA Transportation</a:t>
            </a:r>
            <a:br>
              <a:rPr lang="en-US" sz="3600" dirty="0">
                <a:effectLst/>
                <a:latin typeface="Arial" panose="020B0604020202020204" pitchFamily="34" charset="0"/>
                <a:cs typeface="Arial" panose="020B0604020202020204" pitchFamily="34" charset="0"/>
              </a:rPr>
            </a:br>
            <a:r>
              <a:rPr lang="en-US" sz="3600" dirty="0">
                <a:effectLst/>
                <a:latin typeface="Arial" panose="020B0604020202020204" pitchFamily="34" charset="0"/>
                <a:cs typeface="Arial" panose="020B0604020202020204" pitchFamily="34" charset="0"/>
              </a:rPr>
              <a:t>For Medi-Cal FFS Beneficiaries </a:t>
            </a:r>
          </a:p>
        </p:txBody>
      </p:sp>
      <p:pic>
        <p:nvPicPr>
          <p:cNvPr id="5" name="Picture 4" descr="Tribal MAA-rev7.png"/>
          <p:cNvPicPr>
            <a:picLocks noChangeAspect="1"/>
          </p:cNvPicPr>
          <p:nvPr/>
        </p:nvPicPr>
        <p:blipFill rotWithShape="1">
          <a:blip r:embed="rId2" cstate="print"/>
          <a:srcRect l="30434" t="7246" r="17391" b="39131"/>
          <a:stretch/>
        </p:blipFill>
        <p:spPr>
          <a:xfrm>
            <a:off x="7543800" y="76200"/>
            <a:ext cx="1432149" cy="1471930"/>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2661" y="1905000"/>
            <a:ext cx="2667000" cy="1871662"/>
          </a:xfrm>
          <a:prstGeom prst="rect">
            <a:avLst/>
          </a:prstGeom>
        </p:spPr>
      </p:pic>
      <p:pic>
        <p:nvPicPr>
          <p:cNvPr id="7" name="Picture 6"/>
          <p:cNvPicPr>
            <a:picLocks noChangeAspect="1"/>
          </p:cNvPicPr>
          <p:nvPr/>
        </p:nvPicPr>
        <p:blipFill>
          <a:blip r:embed="rId4"/>
          <a:stretch>
            <a:fillRect/>
          </a:stretch>
        </p:blipFill>
        <p:spPr>
          <a:xfrm>
            <a:off x="5125461" y="4138431"/>
            <a:ext cx="2143125" cy="214312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7338" t="4277" r="8285" b="-356"/>
          <a:stretch/>
        </p:blipFill>
        <p:spPr>
          <a:xfrm>
            <a:off x="7025735" y="4211627"/>
            <a:ext cx="1310170" cy="1711819"/>
          </a:xfrm>
          <a:prstGeom prst="rect">
            <a:avLst/>
          </a:prstGeom>
        </p:spPr>
      </p:pic>
      <p:pic>
        <p:nvPicPr>
          <p:cNvPr id="9" name="Picture 8"/>
          <p:cNvPicPr>
            <a:picLocks noChangeAspect="1"/>
          </p:cNvPicPr>
          <p:nvPr/>
        </p:nvPicPr>
        <p:blipFill>
          <a:blip r:embed="rId6"/>
          <a:stretch>
            <a:fillRect/>
          </a:stretch>
        </p:blipFill>
        <p:spPr>
          <a:xfrm>
            <a:off x="7440779" y="2935840"/>
            <a:ext cx="1169821" cy="1169821"/>
          </a:xfrm>
          <a:prstGeom prst="rect">
            <a:avLst/>
          </a:prstGeom>
        </p:spPr>
      </p:pic>
      <p:pic>
        <p:nvPicPr>
          <p:cNvPr id="10" name="Picture 9"/>
          <p:cNvPicPr>
            <a:picLocks noChangeAspect="1"/>
          </p:cNvPicPr>
          <p:nvPr/>
        </p:nvPicPr>
        <p:blipFill>
          <a:blip r:embed="rId7"/>
          <a:stretch>
            <a:fillRect/>
          </a:stretch>
        </p:blipFill>
        <p:spPr>
          <a:xfrm>
            <a:off x="4901660" y="3794737"/>
            <a:ext cx="1548518" cy="1505843"/>
          </a:xfrm>
          <a:prstGeom prst="rect">
            <a:avLst/>
          </a:prstGeom>
        </p:spPr>
      </p:pic>
    </p:spTree>
    <p:extLst>
      <p:ext uri="{BB962C8B-B14F-4D97-AF65-F5344CB8AC3E}">
        <p14:creationId xmlns:p14="http://schemas.microsoft.com/office/powerpoint/2010/main" val="398949622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0876" y="1471930"/>
            <a:ext cx="7696200" cy="5376862"/>
          </a:xfrm>
        </p:spPr>
      </p:pic>
      <p:sp>
        <p:nvSpPr>
          <p:cNvPr id="6" name="Slide Number Placeholder 5"/>
          <p:cNvSpPr>
            <a:spLocks noGrp="1"/>
          </p:cNvSpPr>
          <p:nvPr>
            <p:ph type="sldNum" sz="quarter" idx="12"/>
          </p:nvPr>
        </p:nvSpPr>
        <p:spPr/>
        <p:txBody>
          <a:bodyPr/>
          <a:lstStyle/>
          <a:p>
            <a:pPr>
              <a:defRPr/>
            </a:pPr>
            <a:fld id="{C232490E-2B74-46ED-8A11-4A0ABBA2DF47}" type="slidenum">
              <a:rPr lang="en-US" smtClean="0"/>
              <a:pPr>
                <a:defRPr/>
              </a:pPr>
              <a:t>21</a:t>
            </a:fld>
            <a:endParaRPr lang="en-US" dirty="0"/>
          </a:p>
        </p:txBody>
      </p:sp>
      <p:sp>
        <p:nvSpPr>
          <p:cNvPr id="3" name="Title 2"/>
          <p:cNvSpPr>
            <a:spLocks noGrp="1"/>
          </p:cNvSpPr>
          <p:nvPr>
            <p:ph type="title"/>
          </p:nvPr>
        </p:nvSpPr>
        <p:spPr>
          <a:xfrm>
            <a:off x="457200" y="274638"/>
            <a:ext cx="8229600" cy="1020762"/>
          </a:xfrm>
        </p:spPr>
        <p:txBody>
          <a:bodyPr>
            <a:normAutofit fontScale="90000"/>
          </a:bodyPr>
          <a:lstStyle/>
          <a:p>
            <a:r>
              <a:rPr lang="en-US" dirty="0">
                <a:effectLst/>
                <a:latin typeface="Arial" panose="020B0604020202020204" pitchFamily="34" charset="0"/>
                <a:cs typeface="Arial" panose="020B0604020202020204" pitchFamily="34" charset="0"/>
              </a:rPr>
              <a:t>Medi-Cal FFS </a:t>
            </a:r>
            <a:br>
              <a:rPr lang="en-US" dirty="0">
                <a:effectLst/>
                <a:latin typeface="Arial" panose="020B0604020202020204" pitchFamily="34" charset="0"/>
                <a:cs typeface="Arial" panose="020B0604020202020204" pitchFamily="34" charset="0"/>
              </a:rPr>
            </a:br>
            <a:r>
              <a:rPr lang="en-US" dirty="0">
                <a:effectLst/>
                <a:latin typeface="Arial" panose="020B0604020202020204" pitchFamily="34" charset="0"/>
                <a:cs typeface="Arial" panose="020B0604020202020204" pitchFamily="34" charset="0"/>
              </a:rPr>
              <a:t>Transportation Log</a:t>
            </a:r>
          </a:p>
        </p:txBody>
      </p:sp>
      <p:pic>
        <p:nvPicPr>
          <p:cNvPr id="7" name="Picture 6" descr="Tribal MAA-rev7.png"/>
          <p:cNvPicPr>
            <a:picLocks noChangeAspect="1"/>
          </p:cNvPicPr>
          <p:nvPr/>
        </p:nvPicPr>
        <p:blipFill rotWithShape="1">
          <a:blip r:embed="rId4" cstate="print"/>
          <a:srcRect l="30434" t="7246" r="17391" b="39131"/>
          <a:stretch/>
        </p:blipFill>
        <p:spPr>
          <a:xfrm>
            <a:off x="7543800" y="0"/>
            <a:ext cx="1432149" cy="1471930"/>
          </a:xfrm>
          <a:prstGeom prst="rect">
            <a:avLst/>
          </a:prstGeom>
        </p:spPr>
      </p:pic>
    </p:spTree>
    <p:extLst>
      <p:ext uri="{BB962C8B-B14F-4D97-AF65-F5344CB8AC3E}">
        <p14:creationId xmlns:p14="http://schemas.microsoft.com/office/powerpoint/2010/main" val="24068239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3B72C7-1ED4-4F54-900A-F93A99979469}" type="slidenum">
              <a:rPr lang="en-US" smtClean="0"/>
              <a:pPr/>
              <a:t>22</a:t>
            </a:fld>
            <a:endParaRPr lang="en-US" dirty="0"/>
          </a:p>
        </p:txBody>
      </p:sp>
      <p:sp>
        <p:nvSpPr>
          <p:cNvPr id="2" name="Title 1"/>
          <p:cNvSpPr>
            <a:spLocks noGrp="1"/>
          </p:cNvSpPr>
          <p:nvPr>
            <p:ph type="title"/>
          </p:nvPr>
        </p:nvSpPr>
        <p:spPr>
          <a:xfrm>
            <a:off x="290512" y="76200"/>
            <a:ext cx="8229600" cy="1143000"/>
          </a:xfrm>
        </p:spPr>
        <p:txBody>
          <a:bodyPr>
            <a:normAutofit/>
          </a:bodyPr>
          <a:lstStyle/>
          <a:p>
            <a:r>
              <a:rPr lang="en-US" sz="3600" dirty="0">
                <a:effectLst/>
                <a:latin typeface="Arial" panose="020B0604020202020204" pitchFamily="34" charset="0"/>
                <a:cs typeface="Arial" panose="020B0604020202020204" pitchFamily="34" charset="0"/>
              </a:rPr>
              <a:t>NEMT and NMT Transportation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84001"/>
            <a:ext cx="6652613" cy="4096748"/>
          </a:xfrm>
          <a:prstGeom prst="rect">
            <a:avLst/>
          </a:prstGeom>
        </p:spPr>
      </p:pic>
      <p:pic>
        <p:nvPicPr>
          <p:cNvPr id="6" name="Picture 5" descr="Tribal MAA-rev7.png"/>
          <p:cNvPicPr>
            <a:picLocks noChangeAspect="1"/>
          </p:cNvPicPr>
          <p:nvPr/>
        </p:nvPicPr>
        <p:blipFill rotWithShape="1">
          <a:blip r:embed="rId3" cstate="print"/>
          <a:srcRect l="30434" t="7246" r="17391" b="39131"/>
          <a:stretch/>
        </p:blipFill>
        <p:spPr>
          <a:xfrm>
            <a:off x="7559245" y="32327"/>
            <a:ext cx="1432149" cy="1471930"/>
          </a:xfrm>
          <a:prstGeom prst="rect">
            <a:avLst/>
          </a:prstGeom>
        </p:spPr>
      </p:pic>
      <p:sp>
        <p:nvSpPr>
          <p:cNvPr id="7" name="TextBox 6"/>
          <p:cNvSpPr txBox="1"/>
          <p:nvPr/>
        </p:nvSpPr>
        <p:spPr>
          <a:xfrm>
            <a:off x="7086600" y="5715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7332309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effectLst/>
                <a:latin typeface="Arial" panose="020B0604020202020204" pitchFamily="34" charset="0"/>
                <a:cs typeface="Arial" panose="020B0604020202020204" pitchFamily="34" charset="0"/>
              </a:rPr>
              <a:t>NEMT and NMT Transportation</a:t>
            </a:r>
            <a:endParaRPr lang="en-US" dirty="0"/>
          </a:p>
        </p:txBody>
      </p:sp>
      <p:sp>
        <p:nvSpPr>
          <p:cNvPr id="5" name="Content Placeholder 2"/>
          <p:cNvSpPr>
            <a:spLocks noGrp="1"/>
          </p:cNvSpPr>
          <p:nvPr>
            <p:ph sz="half" idx="1"/>
          </p:nvPr>
        </p:nvSpPr>
        <p:spPr>
          <a:xfrm>
            <a:off x="457200" y="1752600"/>
            <a:ext cx="3962400" cy="4351338"/>
          </a:xfrm>
        </p:spPr>
        <p:txBody>
          <a:bodyPr>
            <a:noAutofit/>
          </a:bodyPr>
          <a:lstStyle/>
          <a:p>
            <a:pPr marL="109728" indent="0">
              <a:spcBef>
                <a:spcPts val="0"/>
              </a:spcBef>
              <a:buNone/>
            </a:pPr>
            <a:r>
              <a:rPr lang="en-US" sz="1800" b="1" dirty="0">
                <a:latin typeface="Arial" panose="020B0604020202020204" pitchFamily="34" charset="0"/>
                <a:cs typeface="Arial" panose="020B0604020202020204" pitchFamily="34" charset="0"/>
              </a:rPr>
              <a:t>NEMT </a:t>
            </a:r>
          </a:p>
          <a:p>
            <a:pPr>
              <a:spcBef>
                <a:spcPts val="0"/>
              </a:spcBef>
            </a:pPr>
            <a:r>
              <a:rPr lang="en-US" sz="1800" dirty="0">
                <a:latin typeface="Arial" panose="020B0604020202020204" pitchFamily="34" charset="0"/>
                <a:cs typeface="Arial" panose="020B0604020202020204" pitchFamily="34" charset="0"/>
              </a:rPr>
              <a:t>NEMT </a:t>
            </a:r>
            <a:r>
              <a:rPr lang="en-US" sz="1800" b="1" u="sng" dirty="0">
                <a:latin typeface="Arial" panose="020B0604020202020204" pitchFamily="34" charset="0"/>
                <a:cs typeface="Arial" panose="020B0604020202020204" pitchFamily="34" charset="0"/>
              </a:rPr>
              <a:t>can only be reimbursed with a prescription </a:t>
            </a:r>
            <a:r>
              <a:rPr lang="en-US" sz="1800" dirty="0">
                <a:latin typeface="Arial" panose="020B0604020202020204" pitchFamily="34" charset="0"/>
                <a:cs typeface="Arial" panose="020B0604020202020204" pitchFamily="34" charset="0"/>
              </a:rPr>
              <a:t>and is covered for Medi-Cal FFS beneficiaries under TMAA or through the MCP for managed care. </a:t>
            </a:r>
          </a:p>
          <a:p>
            <a:pPr>
              <a:spcBef>
                <a:spcPts val="0"/>
              </a:spcBef>
            </a:pPr>
            <a:r>
              <a:rPr lang="en-US" sz="1800" dirty="0">
                <a:latin typeface="Arial" panose="020B0604020202020204" pitchFamily="34" charset="0"/>
                <a:cs typeface="Arial" panose="020B0604020202020204" pitchFamily="34" charset="0"/>
              </a:rPr>
              <a:t>May include ambulance, wheelchair accessible vehicle, air transportation, and litter van.  </a:t>
            </a:r>
          </a:p>
          <a:p>
            <a:pPr marL="109728" indent="0">
              <a:buNone/>
            </a:pPr>
            <a:endParaRPr lang="en-US" sz="2000" dirty="0">
              <a:latin typeface="Arial" panose="020B0604020202020204" pitchFamily="34" charset="0"/>
              <a:cs typeface="Arial" panose="020B0604020202020204" pitchFamily="34" charset="0"/>
            </a:endParaRPr>
          </a:p>
          <a:p>
            <a:pPr>
              <a:lnSpc>
                <a:spcPct val="120000"/>
              </a:lnSpc>
            </a:pPr>
            <a:endParaRPr lang="en-US" sz="1800" dirty="0">
              <a:latin typeface="Arial" panose="020B0604020202020204" pitchFamily="34" charset="0"/>
              <a:cs typeface="Arial" panose="020B0604020202020204" pitchFamily="34" charset="0"/>
            </a:endParaRPr>
          </a:p>
          <a:p>
            <a:pPr>
              <a:lnSpc>
                <a:spcPct val="120000"/>
              </a:lnSpc>
            </a:pPr>
            <a:endParaRPr lang="en-US" dirty="0">
              <a:latin typeface="Arial" panose="020B0604020202020204" pitchFamily="34" charset="0"/>
              <a:cs typeface="Arial" panose="020B0604020202020204" pitchFamily="34" charset="0"/>
            </a:endParaRPr>
          </a:p>
          <a:p>
            <a:pPr lvl="2">
              <a:lnSpc>
                <a:spcPct val="120000"/>
              </a:lnSpc>
            </a:pPr>
            <a:endParaRPr lang="en-US" dirty="0">
              <a:latin typeface="Arial" panose="020B0604020202020204" pitchFamily="34" charset="0"/>
              <a:cs typeface="Arial" panose="020B0604020202020204" pitchFamily="34" charset="0"/>
            </a:endParaRPr>
          </a:p>
          <a:p>
            <a:pPr>
              <a:lnSpc>
                <a:spcPct val="120000"/>
              </a:lnSpc>
            </a:pPr>
            <a:endParaRPr lang="en-US" dirty="0">
              <a:latin typeface="Arial" panose="020B0604020202020204" pitchFamily="34" charset="0"/>
              <a:cs typeface="Arial" panose="020B0604020202020204" pitchFamily="34" charset="0"/>
            </a:endParaRPr>
          </a:p>
          <a:p>
            <a:pPr marL="109728" indent="0">
              <a:lnSpc>
                <a:spcPct val="120000"/>
              </a:lnSpc>
              <a:buNone/>
            </a:pPr>
            <a:endParaRPr lang="en-US" b="1" dirty="0">
              <a:latin typeface="Arial" panose="020B0604020202020204" pitchFamily="34" charset="0"/>
              <a:cs typeface="Arial" panose="020B0604020202020204" pitchFamily="34" charset="0"/>
            </a:endParaRPr>
          </a:p>
          <a:p>
            <a:pPr>
              <a:lnSpc>
                <a:spcPct val="120000"/>
              </a:lnSpc>
            </a:pPr>
            <a:endParaRPr lang="en-US" dirty="0">
              <a:latin typeface="Arial" panose="020B0604020202020204" pitchFamily="34" charset="0"/>
              <a:cs typeface="Arial" panose="020B0604020202020204" pitchFamily="34" charset="0"/>
            </a:endParaRPr>
          </a:p>
          <a:p>
            <a:pPr>
              <a:lnSpc>
                <a:spcPct val="120000"/>
              </a:lnSpc>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10" name="Content Placeholder 9"/>
          <p:cNvSpPr>
            <a:spLocks noGrp="1"/>
          </p:cNvSpPr>
          <p:nvPr>
            <p:ph sz="half" idx="2"/>
          </p:nvPr>
        </p:nvSpPr>
        <p:spPr>
          <a:xfrm>
            <a:off x="4419600" y="1825625"/>
            <a:ext cx="4095750" cy="4351338"/>
          </a:xfrm>
        </p:spPr>
        <p:txBody>
          <a:bodyPr>
            <a:normAutofit fontScale="55000" lnSpcReduction="20000"/>
          </a:bodyPr>
          <a:lstStyle/>
          <a:p>
            <a:pPr marL="109728" indent="0">
              <a:buNone/>
            </a:pPr>
            <a:r>
              <a:rPr lang="en-US" sz="3300" b="1" dirty="0">
                <a:latin typeface="Arial" panose="020B0604020202020204" pitchFamily="34" charset="0"/>
                <a:cs typeface="Arial" panose="020B0604020202020204" pitchFamily="34" charset="0"/>
              </a:rPr>
              <a:t>NMT Services </a:t>
            </a:r>
            <a:r>
              <a:rPr lang="en-US" sz="3300" dirty="0">
                <a:latin typeface="Arial" panose="020B0604020202020204" pitchFamily="34" charset="0"/>
                <a:cs typeface="Arial" panose="020B0604020202020204" pitchFamily="34" charset="0"/>
              </a:rPr>
              <a:t>(PPL No. 18-019)</a:t>
            </a:r>
          </a:p>
          <a:p>
            <a:pPr>
              <a:lnSpc>
                <a:spcPct val="120000"/>
              </a:lnSpc>
            </a:pPr>
            <a:r>
              <a:rPr lang="en-US" sz="3300" dirty="0">
                <a:latin typeface="Arial" panose="020B0604020202020204" pitchFamily="34" charset="0"/>
                <a:cs typeface="Arial" panose="020B0604020202020204" pitchFamily="34" charset="0"/>
              </a:rPr>
              <a:t>NMT is transportation by a </a:t>
            </a:r>
            <a:r>
              <a:rPr lang="en-US" sz="3300" b="1" u="sng" dirty="0">
                <a:latin typeface="Arial" panose="020B0604020202020204" pitchFamily="34" charset="0"/>
                <a:cs typeface="Arial" panose="020B0604020202020204" pitchFamily="34" charset="0"/>
              </a:rPr>
              <a:t>private or public vehicle </a:t>
            </a:r>
            <a:r>
              <a:rPr lang="en-US" sz="3300" dirty="0">
                <a:latin typeface="Arial" panose="020B0604020202020204" pitchFamily="34" charset="0"/>
                <a:cs typeface="Arial" panose="020B0604020202020204" pitchFamily="34" charset="0"/>
              </a:rPr>
              <a:t>for people who do not have  another way to get to their appointment.</a:t>
            </a:r>
          </a:p>
          <a:p>
            <a:pPr>
              <a:lnSpc>
                <a:spcPct val="120000"/>
              </a:lnSpc>
            </a:pPr>
            <a:r>
              <a:rPr lang="en-US" sz="3300" dirty="0" err="1">
                <a:latin typeface="Arial" panose="020B0604020202020204" pitchFamily="34" charset="0"/>
                <a:cs typeface="Arial" panose="020B0604020202020204" pitchFamily="34" charset="0"/>
              </a:rPr>
              <a:t>Medi</a:t>
            </a:r>
            <a:r>
              <a:rPr lang="en-US" sz="3300" dirty="0">
                <a:latin typeface="Arial" panose="020B0604020202020204" pitchFamily="34" charset="0"/>
                <a:cs typeface="Arial" panose="020B0604020202020204" pitchFamily="34" charset="0"/>
              </a:rPr>
              <a:t>-Cal offers transportation to and from appointments for services covered by </a:t>
            </a:r>
            <a:r>
              <a:rPr lang="en-US" sz="3300" dirty="0" err="1">
                <a:latin typeface="Arial" panose="020B0604020202020204" pitchFamily="34" charset="0"/>
                <a:cs typeface="Arial" panose="020B0604020202020204" pitchFamily="34" charset="0"/>
              </a:rPr>
              <a:t>Medi</a:t>
            </a:r>
            <a:r>
              <a:rPr lang="en-US" sz="3300" dirty="0">
                <a:latin typeface="Arial" panose="020B0604020202020204" pitchFamily="34" charset="0"/>
                <a:cs typeface="Arial" panose="020B0604020202020204" pitchFamily="34" charset="0"/>
              </a:rPr>
              <a:t>-Cal, including transportation to perform administrative activities that directly support access to health care for beneficiaries. </a:t>
            </a:r>
          </a:p>
          <a:p>
            <a:pPr>
              <a:lnSpc>
                <a:spcPct val="120000"/>
              </a:lnSpc>
            </a:pPr>
            <a:r>
              <a:rPr lang="en-US" sz="3300" dirty="0">
                <a:latin typeface="Arial" panose="020B0604020202020204" pitchFamily="34" charset="0"/>
                <a:cs typeface="Arial" panose="020B0604020202020204" pitchFamily="34" charset="0"/>
              </a:rPr>
              <a:t>TMAA and MCP both reimburse for NMT.</a:t>
            </a:r>
          </a:p>
          <a:p>
            <a:endParaRPr lang="en-US" dirty="0"/>
          </a:p>
        </p:txBody>
      </p:sp>
      <p:sp>
        <p:nvSpPr>
          <p:cNvPr id="3" name="Slide Number Placeholder 2"/>
          <p:cNvSpPr>
            <a:spLocks noGrp="1"/>
          </p:cNvSpPr>
          <p:nvPr>
            <p:ph type="sldNum" sz="quarter" idx="12"/>
          </p:nvPr>
        </p:nvSpPr>
        <p:spPr/>
        <p:txBody>
          <a:bodyPr/>
          <a:lstStyle/>
          <a:p>
            <a:pPr>
              <a:defRPr/>
            </a:pPr>
            <a:fld id="{C232490E-2B74-46ED-8A11-4A0ABBA2DF47}" type="slidenum">
              <a:rPr lang="en-US" smtClean="0"/>
              <a:pPr>
                <a:defRPr/>
              </a:pPr>
              <a:t>23</a:t>
            </a:fld>
            <a:endParaRPr lang="en-US" dirty="0"/>
          </a:p>
        </p:txBody>
      </p:sp>
    </p:spTree>
    <p:extLst>
      <p:ext uri="{BB962C8B-B14F-4D97-AF65-F5344CB8AC3E}">
        <p14:creationId xmlns:p14="http://schemas.microsoft.com/office/powerpoint/2010/main" val="234113686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idx="1"/>
          </p:nvPr>
        </p:nvSpPr>
        <p:spPr>
          <a:xfrm>
            <a:off x="254389" y="1234562"/>
            <a:ext cx="3630355" cy="5370524"/>
          </a:xfrm>
        </p:spPr>
        <p:txBody>
          <a:bodyPr>
            <a:normAutofit/>
          </a:bodyPr>
          <a:lstStyle/>
          <a:p>
            <a:r>
              <a:rPr lang="en-US" dirty="0">
                <a:latin typeface="Arial" panose="020B0604020202020204" pitchFamily="34" charset="0"/>
                <a:cs typeface="Arial" panose="020B0604020202020204" pitchFamily="34" charset="0"/>
              </a:rPr>
              <a:t>For TMAA-specific activity claims, </a:t>
            </a:r>
            <a:r>
              <a:rPr lang="en-US" dirty="0" err="1">
                <a:latin typeface="Arial" panose="020B0604020202020204" pitchFamily="34" charset="0"/>
                <a:cs typeface="Arial" panose="020B0604020202020204" pitchFamily="34" charset="0"/>
              </a:rPr>
              <a:t>Medi</a:t>
            </a:r>
            <a:r>
              <a:rPr lang="en-US" dirty="0">
                <a:latin typeface="Arial" panose="020B0604020202020204" pitchFamily="34" charset="0"/>
                <a:cs typeface="Arial" panose="020B0604020202020204" pitchFamily="34" charset="0"/>
              </a:rPr>
              <a:t>-Cal FFS, and transportation (NMT) claims, go through the TMAA Coordinator.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Detailed salaries, benefits records, and mileage logs are submitted to the TMAA Coordinator for invoice completion.</a:t>
            </a:r>
          </a:p>
          <a:p>
            <a:endParaRPr lang="en-US" dirty="0"/>
          </a:p>
        </p:txBody>
      </p:sp>
      <p:sp>
        <p:nvSpPr>
          <p:cNvPr id="6" name="Slide Number Placeholder 5"/>
          <p:cNvSpPr>
            <a:spLocks noGrp="1"/>
          </p:cNvSpPr>
          <p:nvPr>
            <p:ph type="sldNum" sz="quarter" idx="12"/>
          </p:nvPr>
        </p:nvSpPr>
        <p:spPr/>
        <p:txBody>
          <a:bodyPr/>
          <a:lstStyle/>
          <a:p>
            <a:fld id="{C8880801-3E5B-4548-8571-74E1788C4E90}" type="slidenum">
              <a:rPr lang="en-US" smtClean="0"/>
              <a:pPr/>
              <a:t>24</a:t>
            </a:fld>
            <a:endParaRPr lang="en-US" dirty="0"/>
          </a:p>
        </p:txBody>
      </p:sp>
      <p:sp>
        <p:nvSpPr>
          <p:cNvPr id="200706" name="Rectangle 2"/>
          <p:cNvSpPr>
            <a:spLocks noGrp="1" noChangeArrowheads="1"/>
          </p:cNvSpPr>
          <p:nvPr>
            <p:ph type="title"/>
          </p:nvPr>
        </p:nvSpPr>
        <p:spPr>
          <a:xfrm>
            <a:off x="254389" y="180011"/>
            <a:ext cx="8229600" cy="1143000"/>
          </a:xfrm>
        </p:spPr>
        <p:txBody>
          <a:bodyPr>
            <a:normAutofit/>
          </a:bodyPr>
          <a:lstStyle/>
          <a:p>
            <a:r>
              <a:rPr lang="en-US" sz="3600" dirty="0">
                <a:effectLst/>
                <a:latin typeface="Arial" panose="020B0604020202020204" pitchFamily="34" charset="0"/>
                <a:cs typeface="Arial" panose="020B0604020202020204" pitchFamily="34" charset="0"/>
              </a:rPr>
              <a:t>How to Claim?</a:t>
            </a:r>
            <a:br>
              <a:rPr lang="en-US" sz="16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773722288"/>
              </p:ext>
            </p:extLst>
          </p:nvPr>
        </p:nvGraphicFramePr>
        <p:xfrm>
          <a:off x="4419600" y="1405224"/>
          <a:ext cx="4310721"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Tribal MAA-rev7.png"/>
          <p:cNvPicPr>
            <a:picLocks noChangeAspect="1"/>
          </p:cNvPicPr>
          <p:nvPr/>
        </p:nvPicPr>
        <p:blipFill rotWithShape="1">
          <a:blip r:embed="rId8" cstate="print"/>
          <a:srcRect l="30434" t="7246" r="17391" b="39131"/>
          <a:stretch/>
        </p:blipFill>
        <p:spPr>
          <a:xfrm>
            <a:off x="7559245" y="15546"/>
            <a:ext cx="1432149" cy="1471930"/>
          </a:xfrm>
          <a:prstGeom prst="rect">
            <a:avLst/>
          </a:prstGeom>
        </p:spPr>
      </p:pic>
    </p:spTree>
    <p:extLst>
      <p:ext uri="{BB962C8B-B14F-4D97-AF65-F5344CB8AC3E}">
        <p14:creationId xmlns:p14="http://schemas.microsoft.com/office/powerpoint/2010/main" val="61775688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01964" y="2362200"/>
            <a:ext cx="7772400" cy="1829761"/>
          </a:xfrm>
        </p:spPr>
        <p:txBody>
          <a:bodyPr>
            <a:noAutofit/>
          </a:bodyPr>
          <a:lstStyle/>
          <a:p>
            <a:pPr algn="ctr"/>
            <a:r>
              <a:rPr lang="en-US" sz="4000" dirty="0">
                <a:effectLst/>
                <a:latin typeface="Arial" panose="020B0604020202020204" pitchFamily="34" charset="0"/>
                <a:cs typeface="Arial" panose="020B0604020202020204" pitchFamily="34" charset="0"/>
              </a:rPr>
              <a:t>TMAA Claiming</a:t>
            </a:r>
            <a:br>
              <a:rPr lang="en-US" sz="4000" dirty="0">
                <a:effectLst/>
                <a:latin typeface="Arial" panose="020B0604020202020204" pitchFamily="34" charset="0"/>
                <a:cs typeface="Arial" panose="020B0604020202020204" pitchFamily="34" charset="0"/>
              </a:rPr>
            </a:br>
            <a:r>
              <a:rPr lang="en-US" sz="4000" dirty="0">
                <a:effectLst/>
                <a:latin typeface="Arial" panose="020B0604020202020204" pitchFamily="34" charset="0"/>
                <a:cs typeface="Arial" panose="020B0604020202020204" pitchFamily="34" charset="0"/>
              </a:rPr>
              <a:t>Medi-Cal Administrative Activities (MAA) specific </a:t>
            </a:r>
          </a:p>
        </p:txBody>
      </p:sp>
      <p:sp>
        <p:nvSpPr>
          <p:cNvPr id="3" name="Slide Number Placeholder 2"/>
          <p:cNvSpPr>
            <a:spLocks noGrp="1"/>
          </p:cNvSpPr>
          <p:nvPr>
            <p:ph type="sldNum" sz="quarter" idx="12"/>
          </p:nvPr>
        </p:nvSpPr>
        <p:spPr/>
        <p:txBody>
          <a:bodyPr/>
          <a:lstStyle/>
          <a:p>
            <a:pPr>
              <a:defRPr/>
            </a:pPr>
            <a:fld id="{C232490E-2B74-46ED-8A11-4A0ABBA2DF47}" type="slidenum">
              <a:rPr lang="en-US" smtClean="0"/>
              <a:pPr>
                <a:defRPr/>
              </a:pPr>
              <a:t>25</a:t>
            </a:fld>
            <a:endParaRPr lang="en-US" dirty="0"/>
          </a:p>
        </p:txBody>
      </p:sp>
      <p:pic>
        <p:nvPicPr>
          <p:cNvPr id="4" name="Picture 3" descr="Tribal MAA-rev7.png"/>
          <p:cNvPicPr>
            <a:picLocks noChangeAspect="1"/>
          </p:cNvPicPr>
          <p:nvPr/>
        </p:nvPicPr>
        <p:blipFill rotWithShape="1">
          <a:blip r:embed="rId3" cstate="print"/>
          <a:srcRect l="30434" t="7246" r="17391" b="39131"/>
          <a:stretch/>
        </p:blipFill>
        <p:spPr>
          <a:xfrm>
            <a:off x="3810000" y="152400"/>
            <a:ext cx="1631092" cy="1676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1776" y="5351453"/>
            <a:ext cx="1427087" cy="1384671"/>
          </a:xfrm>
          <a:prstGeom prst="rect">
            <a:avLst/>
          </a:prstGeom>
        </p:spPr>
      </p:pic>
    </p:spTree>
    <p:extLst>
      <p:ext uri="{BB962C8B-B14F-4D97-AF65-F5344CB8AC3E}">
        <p14:creationId xmlns:p14="http://schemas.microsoft.com/office/powerpoint/2010/main" val="356662389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2456" y="267249"/>
            <a:ext cx="7886700" cy="1235075"/>
          </a:xfrm>
          <a:solidFill>
            <a:schemeClr val="bg1"/>
          </a:solidFill>
        </p:spPr>
        <p:txBody>
          <a:bodyPr>
            <a:normAutofit fontScale="90000"/>
          </a:bodyPr>
          <a:lstStyle/>
          <a:p>
            <a:r>
              <a:rPr lang="en-US" dirty="0">
                <a:effectLst/>
                <a:latin typeface="Arial" panose="020B0604020202020204" pitchFamily="34" charset="0"/>
                <a:cs typeface="Arial" panose="020B0604020202020204" pitchFamily="34" charset="0"/>
              </a:rPr>
              <a:t>TMAA Administrative Activities Codes</a:t>
            </a:r>
          </a:p>
        </p:txBody>
      </p:sp>
      <p:sp>
        <p:nvSpPr>
          <p:cNvPr id="12" name="Content Placeholder 7"/>
          <p:cNvSpPr>
            <a:spLocks noGrp="1"/>
          </p:cNvSpPr>
          <p:nvPr>
            <p:ph sz="half" idx="1"/>
          </p:nvPr>
        </p:nvSpPr>
        <p:spPr>
          <a:xfrm>
            <a:off x="389388" y="1779465"/>
            <a:ext cx="5173211" cy="4351338"/>
          </a:xfrm>
          <a:noFill/>
        </p:spPr>
        <p:txBody>
          <a:bodyPr>
            <a:noAutofit/>
          </a:bodyPr>
          <a:lstStyle/>
          <a:p>
            <a:pPr>
              <a:spcBef>
                <a:spcPts val="0"/>
              </a:spcBef>
            </a:pPr>
            <a:r>
              <a:rPr lang="en-US" sz="2000" b="1" dirty="0">
                <a:latin typeface="Arial" panose="020B0604020202020204" pitchFamily="34" charset="0"/>
                <a:cs typeface="Arial" panose="020B0604020202020204" pitchFamily="34" charset="0"/>
              </a:rPr>
              <a:t>Code 4: </a:t>
            </a:r>
            <a:r>
              <a:rPr lang="en-US" sz="2000" dirty="0">
                <a:latin typeface="Arial" panose="020B0604020202020204" pitchFamily="34" charset="0"/>
                <a:cs typeface="Arial" panose="020B0604020202020204" pitchFamily="34" charset="0"/>
              </a:rPr>
              <a:t>Initial Medi-Cal Outreach</a:t>
            </a:r>
          </a:p>
          <a:p>
            <a:pPr>
              <a:spcBef>
                <a:spcPts val="0"/>
              </a:spcBef>
            </a:pPr>
            <a:r>
              <a:rPr lang="en-US" sz="2000" b="1" dirty="0">
                <a:latin typeface="Arial" panose="020B0604020202020204" pitchFamily="34" charset="0"/>
                <a:cs typeface="Arial" panose="020B0604020202020204" pitchFamily="34" charset="0"/>
              </a:rPr>
              <a:t>Code 6: </a:t>
            </a:r>
            <a:r>
              <a:rPr lang="en-US" sz="2000" dirty="0">
                <a:latin typeface="Arial" panose="020B0604020202020204" pitchFamily="34" charset="0"/>
                <a:cs typeface="Arial" panose="020B0604020202020204" pitchFamily="34" charset="0"/>
              </a:rPr>
              <a:t>Facilitating Medi-Cal application</a:t>
            </a:r>
          </a:p>
          <a:p>
            <a:pPr>
              <a:spcBef>
                <a:spcPts val="0"/>
              </a:spcBef>
            </a:pPr>
            <a:r>
              <a:rPr lang="en-US" sz="2000" b="1" dirty="0">
                <a:latin typeface="Arial" panose="020B0604020202020204" pitchFamily="34" charset="0"/>
                <a:cs typeface="Arial" panose="020B0604020202020204" pitchFamily="34" charset="0"/>
              </a:rPr>
              <a:t>Code 8:</a:t>
            </a:r>
            <a:r>
              <a:rPr lang="en-US" sz="2000" dirty="0">
                <a:latin typeface="Arial" panose="020B0604020202020204" pitchFamily="34" charset="0"/>
                <a:cs typeface="Arial" panose="020B0604020202020204" pitchFamily="34" charset="0"/>
              </a:rPr>
              <a:t> Ongoing referral, coordination, and monitoring</a:t>
            </a:r>
          </a:p>
          <a:p>
            <a:pPr>
              <a:spcBef>
                <a:spcPts val="0"/>
              </a:spcBef>
            </a:pPr>
            <a:r>
              <a:rPr lang="en-US" sz="2000" b="1" dirty="0">
                <a:latin typeface="Arial" panose="020B0604020202020204" pitchFamily="34" charset="0"/>
                <a:cs typeface="Arial" panose="020B0604020202020204" pitchFamily="34" charset="0"/>
              </a:rPr>
              <a:t>Code 10: </a:t>
            </a:r>
            <a:r>
              <a:rPr lang="en-US" sz="2000" dirty="0">
                <a:latin typeface="Arial" panose="020B0604020202020204" pitchFamily="34" charset="0"/>
                <a:cs typeface="Arial" panose="020B0604020202020204" pitchFamily="34" charset="0"/>
              </a:rPr>
              <a:t>Arranging transportation for Medi-Cal services </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Code 14: </a:t>
            </a:r>
            <a:r>
              <a:rPr lang="en-US" sz="2000" dirty="0">
                <a:latin typeface="Arial" panose="020B0604020202020204" pitchFamily="34" charset="0"/>
                <a:cs typeface="Arial" panose="020B0604020202020204" pitchFamily="34" charset="0"/>
              </a:rPr>
              <a:t>Translation assistance</a:t>
            </a:r>
          </a:p>
          <a:p>
            <a:r>
              <a:rPr lang="en-US" sz="2000" b="1" dirty="0">
                <a:latin typeface="Arial" panose="020B0604020202020204" pitchFamily="34" charset="0"/>
                <a:cs typeface="Arial" panose="020B0604020202020204" pitchFamily="34" charset="0"/>
              </a:rPr>
              <a:t>Code 16: </a:t>
            </a:r>
            <a:r>
              <a:rPr lang="en-US" sz="2000" dirty="0">
                <a:latin typeface="Arial" panose="020B0604020202020204" pitchFamily="34" charset="0"/>
                <a:cs typeface="Arial" panose="020B0604020202020204" pitchFamily="34" charset="0"/>
              </a:rPr>
              <a:t>Program planning, policy development, and interagency coordination</a:t>
            </a:r>
          </a:p>
          <a:p>
            <a:r>
              <a:rPr lang="en-US" sz="2000" b="1" dirty="0">
                <a:latin typeface="Arial" panose="020B0604020202020204" pitchFamily="34" charset="0"/>
                <a:cs typeface="Arial" panose="020B0604020202020204" pitchFamily="34" charset="0"/>
              </a:rPr>
              <a:t>Code 17: </a:t>
            </a:r>
            <a:r>
              <a:rPr lang="en-US" sz="2000" dirty="0">
                <a:latin typeface="Arial" panose="020B0604020202020204" pitchFamily="34" charset="0"/>
                <a:cs typeface="Arial" panose="020B0604020202020204" pitchFamily="34" charset="0"/>
              </a:rPr>
              <a:t>MAA administration              and claims coordination</a:t>
            </a:r>
          </a:p>
          <a:p>
            <a:pPr lvl="1">
              <a:buNone/>
            </a:pPr>
            <a:endParaRPr lang="en-US" sz="2000"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C232490E-2B74-46ED-8A11-4A0ABBA2DF47}" type="slidenum">
              <a:rPr lang="en-US" smtClean="0"/>
              <a:pPr>
                <a:defRPr/>
              </a:pPr>
              <a:t>26</a:t>
            </a:fld>
            <a:endParaRPr lang="en-US" dirty="0"/>
          </a:p>
        </p:txBody>
      </p:sp>
      <p:pic>
        <p:nvPicPr>
          <p:cNvPr id="7" name="Picture 6" descr="Tribal MAA-rev7.png"/>
          <p:cNvPicPr>
            <a:picLocks noChangeAspect="1"/>
          </p:cNvPicPr>
          <p:nvPr/>
        </p:nvPicPr>
        <p:blipFill rotWithShape="1">
          <a:blip r:embed="rId3" cstate="print"/>
          <a:srcRect l="30434" t="7246" r="17391" b="39131"/>
          <a:stretch/>
        </p:blipFill>
        <p:spPr>
          <a:xfrm>
            <a:off x="7543081" y="12683"/>
            <a:ext cx="1432149" cy="1471930"/>
          </a:xfrm>
          <a:prstGeom prst="rect">
            <a:avLst/>
          </a:prstGeom>
        </p:spPr>
      </p:pic>
      <p:graphicFrame>
        <p:nvGraphicFramePr>
          <p:cNvPr id="9" name="Diagram 8"/>
          <p:cNvGraphicFramePr/>
          <p:nvPr>
            <p:extLst>
              <p:ext uri="{D42A27DB-BD31-4B8C-83A1-F6EECF244321}">
                <p14:modId xmlns:p14="http://schemas.microsoft.com/office/powerpoint/2010/main" val="3264797664"/>
              </p:ext>
            </p:extLst>
          </p:nvPr>
        </p:nvGraphicFramePr>
        <p:xfrm>
          <a:off x="2209800" y="1459213"/>
          <a:ext cx="9220200" cy="51312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0298415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538" y="222456"/>
            <a:ext cx="8229600" cy="1143000"/>
          </a:xfrm>
          <a:solidFill>
            <a:schemeClr val="bg1"/>
          </a:solidFill>
        </p:spPr>
        <p:txBody>
          <a:bodyPr>
            <a:noAutofit/>
          </a:bodyPr>
          <a:lstStyle/>
          <a:p>
            <a:r>
              <a:rPr lang="en-US" sz="3600" dirty="0">
                <a:effectLst/>
                <a:latin typeface="Arial" panose="020B0604020202020204" pitchFamily="34" charset="0"/>
                <a:cs typeface="Arial" panose="020B0604020202020204" pitchFamily="34" charset="0"/>
              </a:rPr>
              <a:t>TMAA-Specific Activities </a:t>
            </a:r>
            <a:br>
              <a:rPr lang="en-US" sz="3600" dirty="0">
                <a:effectLst/>
                <a:latin typeface="Arial" panose="020B0604020202020204" pitchFamily="34" charset="0"/>
                <a:cs typeface="Arial" panose="020B0604020202020204" pitchFamily="34" charset="0"/>
              </a:rPr>
            </a:br>
            <a:r>
              <a:rPr lang="en-US" sz="3600" dirty="0">
                <a:effectLst/>
                <a:latin typeface="Arial" panose="020B0604020202020204" pitchFamily="34" charset="0"/>
                <a:cs typeface="Arial" panose="020B0604020202020204" pitchFamily="34" charset="0"/>
              </a:rPr>
              <a:t>Tracking Log</a:t>
            </a:r>
          </a:p>
        </p:txBody>
      </p:sp>
      <p:sp>
        <p:nvSpPr>
          <p:cNvPr id="2" name="Content Placeholder 1"/>
          <p:cNvSpPr>
            <a:spLocks noGrp="1"/>
          </p:cNvSpPr>
          <p:nvPr>
            <p:ph sz="half" idx="1"/>
          </p:nvPr>
        </p:nvSpPr>
        <p:spPr>
          <a:xfrm>
            <a:off x="450984" y="1548130"/>
            <a:ext cx="3968615" cy="4351338"/>
          </a:xfrm>
        </p:spPr>
        <p:txBody>
          <a:bodyPr>
            <a:normAutofit fontScale="92500" lnSpcReduction="20000"/>
          </a:bodyPr>
          <a:lstStyle/>
          <a:p>
            <a:r>
              <a:rPr lang="en-US" dirty="0">
                <a:latin typeface="Arial" panose="020B0604020202020204" pitchFamily="34" charset="0"/>
                <a:cs typeface="Arial" panose="020B0604020202020204" pitchFamily="34" charset="0"/>
              </a:rPr>
              <a:t>Time tracking log</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Date of activity</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Record the start time and end time for each TMAA activity</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Use drop down menu for the activity code</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Record the medical record number to verify the patient is approved for Medi-Cal</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Describe the activity performed</a:t>
            </a:r>
          </a:p>
          <a:p>
            <a:pPr marL="393192" lvl="1"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Timesheets for the 3-month period</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Need the hourly wage and benefits paid by the THP for each employee</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Indirect cost rate approved by the THP</a:t>
            </a:r>
          </a:p>
          <a:p>
            <a:pPr lvl="1">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C232490E-2B74-46ED-8A11-4A0ABBA2DF47}" type="slidenum">
              <a:rPr lang="en-US" smtClean="0"/>
              <a:pPr>
                <a:defRPr/>
              </a:pPr>
              <a:t>27</a:t>
            </a:fld>
            <a:endParaRPr lang="en-US" dirty="0"/>
          </a:p>
        </p:txBody>
      </p:sp>
      <p:pic>
        <p:nvPicPr>
          <p:cNvPr id="11" name="Picture 10"/>
          <p:cNvPicPr>
            <a:picLocks noChangeAspect="1"/>
          </p:cNvPicPr>
          <p:nvPr/>
        </p:nvPicPr>
        <p:blipFill>
          <a:blip r:embed="rId3"/>
          <a:stretch>
            <a:fillRect/>
          </a:stretch>
        </p:blipFill>
        <p:spPr>
          <a:xfrm>
            <a:off x="4852077" y="1795564"/>
            <a:ext cx="3510837" cy="2304507"/>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7338" t="4277" r="8285" b="-356"/>
          <a:stretch/>
        </p:blipFill>
        <p:spPr>
          <a:xfrm>
            <a:off x="4953000" y="4437181"/>
            <a:ext cx="1310170" cy="1711819"/>
          </a:xfrm>
          <a:prstGeom prst="rect">
            <a:avLst/>
          </a:prstGeom>
        </p:spPr>
      </p:pic>
      <p:pic>
        <p:nvPicPr>
          <p:cNvPr id="13" name="Picture 12"/>
          <p:cNvPicPr>
            <a:picLocks noChangeAspect="1"/>
          </p:cNvPicPr>
          <p:nvPr/>
        </p:nvPicPr>
        <p:blipFill>
          <a:blip r:embed="rId5"/>
          <a:stretch>
            <a:fillRect/>
          </a:stretch>
        </p:blipFill>
        <p:spPr>
          <a:xfrm>
            <a:off x="6457950" y="4100667"/>
            <a:ext cx="1876425" cy="2428875"/>
          </a:xfrm>
          <a:prstGeom prst="rect">
            <a:avLst/>
          </a:prstGeom>
        </p:spPr>
      </p:pic>
      <p:pic>
        <p:nvPicPr>
          <p:cNvPr id="9" name="Picture 8" descr="Tribal MAA-rev7.png"/>
          <p:cNvPicPr>
            <a:picLocks noChangeAspect="1"/>
          </p:cNvPicPr>
          <p:nvPr/>
        </p:nvPicPr>
        <p:blipFill rotWithShape="1">
          <a:blip r:embed="rId6" cstate="print"/>
          <a:srcRect l="30434" t="7246" r="17391" b="39131"/>
          <a:stretch/>
        </p:blipFill>
        <p:spPr>
          <a:xfrm>
            <a:off x="7559451" y="76200"/>
            <a:ext cx="1432149" cy="1471930"/>
          </a:xfrm>
          <a:prstGeom prst="rect">
            <a:avLst/>
          </a:prstGeom>
        </p:spPr>
      </p:pic>
    </p:spTree>
    <p:extLst>
      <p:ext uri="{BB962C8B-B14F-4D97-AF65-F5344CB8AC3E}">
        <p14:creationId xmlns:p14="http://schemas.microsoft.com/office/powerpoint/2010/main" val="206758341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05265775"/>
              </p:ext>
            </p:extLst>
          </p:nvPr>
        </p:nvGraphicFramePr>
        <p:xfrm>
          <a:off x="731727" y="1378171"/>
          <a:ext cx="7696198" cy="5062100"/>
        </p:xfrm>
        <a:graphic>
          <a:graphicData uri="http://schemas.openxmlformats.org/drawingml/2006/table">
            <a:tbl>
              <a:tblPr/>
              <a:tblGrid>
                <a:gridCol w="409857">
                  <a:extLst>
                    <a:ext uri="{9D8B030D-6E8A-4147-A177-3AD203B41FA5}">
                      <a16:colId xmlns:a16="http://schemas.microsoft.com/office/drawing/2014/main" val="20000"/>
                    </a:ext>
                  </a:extLst>
                </a:gridCol>
                <a:gridCol w="404164">
                  <a:extLst>
                    <a:ext uri="{9D8B030D-6E8A-4147-A177-3AD203B41FA5}">
                      <a16:colId xmlns:a16="http://schemas.microsoft.com/office/drawing/2014/main" val="20001"/>
                    </a:ext>
                  </a:extLst>
                </a:gridCol>
                <a:gridCol w="438319">
                  <a:extLst>
                    <a:ext uri="{9D8B030D-6E8A-4147-A177-3AD203B41FA5}">
                      <a16:colId xmlns:a16="http://schemas.microsoft.com/office/drawing/2014/main" val="20002"/>
                    </a:ext>
                  </a:extLst>
                </a:gridCol>
                <a:gridCol w="1764660">
                  <a:extLst>
                    <a:ext uri="{9D8B030D-6E8A-4147-A177-3AD203B41FA5}">
                      <a16:colId xmlns:a16="http://schemas.microsoft.com/office/drawing/2014/main" val="20003"/>
                    </a:ext>
                  </a:extLst>
                </a:gridCol>
                <a:gridCol w="569245">
                  <a:extLst>
                    <a:ext uri="{9D8B030D-6E8A-4147-A177-3AD203B41FA5}">
                      <a16:colId xmlns:a16="http://schemas.microsoft.com/office/drawing/2014/main" val="20004"/>
                    </a:ext>
                  </a:extLst>
                </a:gridCol>
                <a:gridCol w="518013">
                  <a:extLst>
                    <a:ext uri="{9D8B030D-6E8A-4147-A177-3AD203B41FA5}">
                      <a16:colId xmlns:a16="http://schemas.microsoft.com/office/drawing/2014/main" val="20005"/>
                    </a:ext>
                  </a:extLst>
                </a:gridCol>
                <a:gridCol w="455396">
                  <a:extLst>
                    <a:ext uri="{9D8B030D-6E8A-4147-A177-3AD203B41FA5}">
                      <a16:colId xmlns:a16="http://schemas.microsoft.com/office/drawing/2014/main" val="20006"/>
                    </a:ext>
                  </a:extLst>
                </a:gridCol>
                <a:gridCol w="791251">
                  <a:extLst>
                    <a:ext uri="{9D8B030D-6E8A-4147-A177-3AD203B41FA5}">
                      <a16:colId xmlns:a16="http://schemas.microsoft.com/office/drawing/2014/main" val="20007"/>
                    </a:ext>
                  </a:extLst>
                </a:gridCol>
                <a:gridCol w="825405">
                  <a:extLst>
                    <a:ext uri="{9D8B030D-6E8A-4147-A177-3AD203B41FA5}">
                      <a16:colId xmlns:a16="http://schemas.microsoft.com/office/drawing/2014/main" val="20008"/>
                    </a:ext>
                  </a:extLst>
                </a:gridCol>
                <a:gridCol w="722942">
                  <a:extLst>
                    <a:ext uri="{9D8B030D-6E8A-4147-A177-3AD203B41FA5}">
                      <a16:colId xmlns:a16="http://schemas.microsoft.com/office/drawing/2014/main" val="20009"/>
                    </a:ext>
                  </a:extLst>
                </a:gridCol>
                <a:gridCol w="398473">
                  <a:extLst>
                    <a:ext uri="{9D8B030D-6E8A-4147-A177-3AD203B41FA5}">
                      <a16:colId xmlns:a16="http://schemas.microsoft.com/office/drawing/2014/main" val="20010"/>
                    </a:ext>
                  </a:extLst>
                </a:gridCol>
                <a:gridCol w="398473">
                  <a:extLst>
                    <a:ext uri="{9D8B030D-6E8A-4147-A177-3AD203B41FA5}">
                      <a16:colId xmlns:a16="http://schemas.microsoft.com/office/drawing/2014/main" val="20011"/>
                    </a:ext>
                  </a:extLst>
                </a:gridCol>
              </a:tblGrid>
              <a:tr h="181354">
                <a:tc gridSpan="12">
                  <a:txBody>
                    <a:bodyPr/>
                    <a:lstStyle/>
                    <a:p>
                      <a:pPr algn="ctr" fontAlgn="b"/>
                      <a:r>
                        <a:rPr lang="en-US" sz="700" b="1" i="0" u="none" strike="noStrike" dirty="0">
                          <a:solidFill>
                            <a:srgbClr val="000000"/>
                          </a:solidFill>
                          <a:effectLst/>
                          <a:latin typeface="Calibri" panose="020F0502020204030204" pitchFamily="34" charset="0"/>
                        </a:rPr>
                        <a:t>Tribal MAA Specific</a:t>
                      </a:r>
                    </a:p>
                  </a:txBody>
                  <a:tcPr marL="3986" marR="3986" marT="3986" marB="0" anchor="b">
                    <a:lnL>
                      <a:noFill/>
                    </a:lnL>
                    <a:lnR>
                      <a:noFill/>
                    </a:lnR>
                    <a:lnT>
                      <a:noFill/>
                    </a:lnT>
                    <a:lnB>
                      <a:noFill/>
                    </a:lnB>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1354">
                <a:tc gridSpan="12">
                  <a:txBody>
                    <a:bodyPr/>
                    <a:lstStyle/>
                    <a:p>
                      <a:pPr algn="ctr" fontAlgn="b"/>
                      <a:r>
                        <a:rPr lang="en-US" sz="700" b="1" i="0" u="none" strike="noStrike" dirty="0">
                          <a:solidFill>
                            <a:srgbClr val="000000"/>
                          </a:solidFill>
                          <a:effectLst/>
                          <a:latin typeface="Calibri" panose="020F0502020204030204" pitchFamily="34" charset="0"/>
                        </a:rPr>
                        <a:t>Time Tracking Log</a:t>
                      </a:r>
                    </a:p>
                  </a:txBody>
                  <a:tcPr marL="3986" marR="3986" marT="3986" marB="0" anchor="b">
                    <a:lnL>
                      <a:noFill/>
                    </a:lnL>
                    <a:lnR>
                      <a:noFill/>
                    </a:lnR>
                    <a:lnT>
                      <a:noFill/>
                    </a:lnT>
                    <a:lnB>
                      <a:noFill/>
                    </a:lnB>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8499">
                <a:tc>
                  <a:txBody>
                    <a:bodyPr/>
                    <a:lstStyle/>
                    <a:p>
                      <a:pPr algn="l" fontAlgn="b"/>
                      <a:r>
                        <a:rPr lang="en-US" sz="600" b="0" i="0" u="none" strike="noStrike" dirty="0">
                          <a:solidFill>
                            <a:srgbClr val="000000"/>
                          </a:solidFill>
                          <a:effectLst/>
                          <a:latin typeface="Calibri" panose="020F0502020204030204" pitchFamily="34" charset="0"/>
                        </a:rPr>
                        <a:t>Month:</a:t>
                      </a:r>
                    </a:p>
                  </a:txBody>
                  <a:tcPr marL="3986" marR="3986" marT="3986" marB="0" anchor="b">
                    <a:lnL>
                      <a:noFill/>
                    </a:lnL>
                    <a:lnR>
                      <a:noFill/>
                    </a:lnR>
                    <a:lnT>
                      <a:noFill/>
                    </a:lnT>
                    <a:lnB>
                      <a:noFill/>
                    </a:lnB>
                  </a:tcPr>
                </a:tc>
                <a:tc gridSpan="3">
                  <a:txBody>
                    <a:bodyPr/>
                    <a:lstStyle/>
                    <a:p>
                      <a:pPr algn="l" fontAlgn="b"/>
                      <a:r>
                        <a:rPr lang="en-US" sz="600" b="0" i="0" u="none" strike="noStrike" dirty="0">
                          <a:solidFill>
                            <a:srgbClr val="000000"/>
                          </a:solidFill>
                          <a:effectLst/>
                          <a:latin typeface="Calibri" panose="020F0502020204030204" pitchFamily="34" charset="0"/>
                        </a:rPr>
                        <a:t>May</a:t>
                      </a: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Year:</a:t>
                      </a:r>
                    </a:p>
                  </a:txBody>
                  <a:tcPr marL="3986" marR="3986" marT="3986" marB="0" anchor="b">
                    <a:lnL>
                      <a:noFill/>
                    </a:lnL>
                    <a:lnR>
                      <a:noFill/>
                    </a:lnR>
                    <a:lnT>
                      <a:noFill/>
                    </a:lnT>
                    <a:lnB>
                      <a:noFill/>
                    </a:lnB>
                  </a:tcPr>
                </a:tc>
                <a:tc gridSpan="2">
                  <a:txBody>
                    <a:bodyPr/>
                    <a:lstStyle/>
                    <a:p>
                      <a:pPr algn="l" fontAlgn="b"/>
                      <a:r>
                        <a:rPr lang="en-US" sz="600" b="0" i="0" u="none" strike="noStrike" dirty="0">
                          <a:solidFill>
                            <a:srgbClr val="000000"/>
                          </a:solidFill>
                          <a:effectLst/>
                          <a:latin typeface="Calibri" panose="020F0502020204030204" pitchFamily="34" charset="0"/>
                        </a:rPr>
                        <a:t>2010</a:t>
                      </a: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extLst>
                  <a:ext uri="{0D108BD9-81ED-4DB2-BD59-A6C34878D82A}">
                    <a16:rowId xmlns:a16="http://schemas.microsoft.com/office/drawing/2014/main" val="10002"/>
                  </a:ext>
                </a:extLst>
              </a:tr>
              <a:tr h="218499">
                <a:tc gridSpan="2">
                  <a:txBody>
                    <a:bodyPr/>
                    <a:lstStyle/>
                    <a:p>
                      <a:pPr algn="l" fontAlgn="b"/>
                      <a:r>
                        <a:rPr lang="en-US" sz="600" b="0" i="0" u="none" strike="noStrike" dirty="0">
                          <a:solidFill>
                            <a:srgbClr val="000000"/>
                          </a:solidFill>
                          <a:effectLst/>
                          <a:latin typeface="Calibri" panose="020F0502020204030204" pitchFamily="34" charset="0"/>
                        </a:rPr>
                        <a:t>Claiming Unit Name:</a:t>
                      </a:r>
                    </a:p>
                  </a:txBody>
                  <a:tcPr marL="3986" marR="3986" marT="3986" marB="0" anchor="b">
                    <a:lnL>
                      <a:noFill/>
                    </a:lnL>
                    <a:lnR>
                      <a:noFill/>
                    </a:lnR>
                    <a:lnT>
                      <a:noFill/>
                    </a:lnT>
                    <a:lnB>
                      <a:noFill/>
                    </a:lnB>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gn="l" fontAlgn="b"/>
                      <a:r>
                        <a:rPr lang="en-US" sz="600" b="0" i="0" u="none" strike="noStrike" dirty="0">
                          <a:solidFill>
                            <a:srgbClr val="000000"/>
                          </a:solidFill>
                          <a:effectLst/>
                          <a:latin typeface="Calibri" panose="020F0502020204030204" pitchFamily="34" charset="0"/>
                        </a:rPr>
                        <a:t>XXX Tribal Clinic</a:t>
                      </a:r>
                    </a:p>
                  </a:txBody>
                  <a:tcPr marL="3986" marR="3986" marT="39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panose="020F0502020204030204" pitchFamily="34" charset="0"/>
                        </a:rPr>
                        <a:t>Name:  Joe Smith</a:t>
                      </a: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3"/>
                  </a:ext>
                </a:extLst>
              </a:tr>
              <a:tr h="218499">
                <a:tc gridSpan="3">
                  <a:txBody>
                    <a:bodyPr/>
                    <a:lstStyle/>
                    <a:p>
                      <a:pPr algn="l" fontAlgn="b"/>
                      <a:r>
                        <a:rPr lang="en-US" sz="600" b="0" i="0" u="none" strike="noStrike" dirty="0">
                          <a:solidFill>
                            <a:srgbClr val="000000"/>
                          </a:solidFill>
                          <a:effectLst/>
                          <a:latin typeface="Calibri" panose="020F0502020204030204" pitchFamily="34" charset="0"/>
                        </a:rPr>
                        <a:t>Tribal MAA Contractor Name:</a:t>
                      </a:r>
                    </a:p>
                  </a:txBody>
                  <a:tcPr marL="3986" marR="3986" marT="3986" marB="0" anchor="b">
                    <a:lnL>
                      <a:noFill/>
                    </a:lnL>
                    <a:lnR>
                      <a:noFill/>
                    </a:lnR>
                    <a:lnT>
                      <a:noFill/>
                    </a:lnT>
                    <a:lnB>
                      <a:noFill/>
                    </a:lnB>
                  </a:tcPr>
                </a:tc>
                <a:tc hMerge="1">
                  <a:txBody>
                    <a:bodyPr/>
                    <a:lstStyle/>
                    <a:p>
                      <a:endParaRPr lang="en-US"/>
                    </a:p>
                  </a:txBody>
                  <a:tcPr/>
                </a:tc>
                <a:tc hMerge="1">
                  <a:txBody>
                    <a:bodyPr/>
                    <a:lstStyle/>
                    <a:p>
                      <a:endParaRPr lang="en-US"/>
                    </a:p>
                  </a:txBody>
                  <a:tcPr/>
                </a:tc>
                <a:tc gridSpan="4">
                  <a:txBody>
                    <a:bodyPr/>
                    <a:lstStyle/>
                    <a:p>
                      <a:pPr algn="l" fontAlgn="b"/>
                      <a:r>
                        <a:rPr lang="en-US" sz="600" b="0" i="0" u="none" strike="noStrike" dirty="0">
                          <a:solidFill>
                            <a:srgbClr val="000000"/>
                          </a:solidFill>
                          <a:effectLst/>
                          <a:latin typeface="Calibri" panose="020F0502020204030204" pitchFamily="34" charset="0"/>
                        </a:rPr>
                        <a:t>California Rural Indian Health Board</a:t>
                      </a:r>
                    </a:p>
                  </a:txBody>
                  <a:tcPr marL="3986" marR="3986" marT="39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gridSpan="2">
                  <a:txBody>
                    <a:bodyPr/>
                    <a:lstStyle/>
                    <a:p>
                      <a:pPr algn="l" fontAlgn="b"/>
                      <a:r>
                        <a:rPr lang="en-US" sz="600" b="0" i="0" u="none" strike="noStrike" dirty="0">
                          <a:solidFill>
                            <a:srgbClr val="000000"/>
                          </a:solidFill>
                          <a:effectLst/>
                          <a:latin typeface="Calibri" panose="020F0502020204030204" pitchFamily="34" charset="0"/>
                        </a:rPr>
                        <a:t>Title:   Referral Coordinator</a:t>
                      </a:r>
                    </a:p>
                  </a:txBody>
                  <a:tcPr marL="3986" marR="3986" marT="39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4"/>
                  </a:ext>
                </a:extLst>
              </a:tr>
              <a:tr h="146394">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1354">
                <a:tc>
                  <a:txBody>
                    <a:bodyPr/>
                    <a:lstStyle/>
                    <a:p>
                      <a:pPr algn="ctr" fontAlgn="ctr"/>
                      <a:r>
                        <a:rPr lang="en-US" sz="600" b="0" i="0" u="none" strike="noStrike" dirty="0">
                          <a:solidFill>
                            <a:srgbClr val="000000"/>
                          </a:solidFill>
                          <a:effectLst/>
                          <a:latin typeface="Calibri" panose="020F0502020204030204" pitchFamily="34" charset="0"/>
                        </a:rPr>
                        <a:t>Date</a:t>
                      </a:r>
                    </a:p>
                  </a:txBody>
                  <a:tcPr marL="3986" marR="3986" marT="39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0" i="0" u="none" strike="noStrike" dirty="0">
                          <a:solidFill>
                            <a:srgbClr val="FF0000"/>
                          </a:solidFill>
                          <a:effectLst/>
                          <a:latin typeface="Calibri" panose="020F0502020204030204" pitchFamily="34" charset="0"/>
                        </a:rPr>
                        <a:t>2          </a:t>
                      </a:r>
                      <a:r>
                        <a:rPr lang="en-US" sz="600" b="0" i="0" u="none" strike="noStrike" dirty="0">
                          <a:solidFill>
                            <a:srgbClr val="000000"/>
                          </a:solidFill>
                          <a:effectLst/>
                          <a:latin typeface="Calibri" panose="020F0502020204030204" pitchFamily="34" charset="0"/>
                        </a:rPr>
                        <a:t>Hour</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600" b="0" i="0" u="none" strike="noStrike" dirty="0">
                          <a:solidFill>
                            <a:srgbClr val="FF0000"/>
                          </a:solidFill>
                          <a:effectLst/>
                          <a:latin typeface="Calibri" panose="020F0502020204030204" pitchFamily="34" charset="0"/>
                        </a:rPr>
                        <a:t>3</a:t>
                      </a:r>
                    </a:p>
                  </a:txBody>
                  <a:tcPr marL="3986" marR="3986" marT="3986"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dirty="0">
                          <a:solidFill>
                            <a:srgbClr val="FF0000"/>
                          </a:solidFill>
                          <a:effectLst/>
                          <a:latin typeface="Calibri" panose="020F0502020204030204" pitchFamily="34" charset="0"/>
                        </a:rPr>
                        <a:t>4 </a:t>
                      </a:r>
                      <a:r>
                        <a:rPr lang="en-US" sz="600" b="0" i="0" u="none" strike="noStrike" dirty="0">
                          <a:solidFill>
                            <a:srgbClr val="000000"/>
                          </a:solidFill>
                          <a:effectLst/>
                          <a:latin typeface="Calibri" panose="020F0502020204030204" pitchFamily="34" charset="0"/>
                        </a:rPr>
                        <a:t>Medical</a:t>
                      </a: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dirty="0">
                          <a:solidFill>
                            <a:srgbClr val="FF0000"/>
                          </a:solidFill>
                          <a:effectLst/>
                          <a:latin typeface="Calibri" panose="020F0502020204030204" pitchFamily="34" charset="0"/>
                        </a:rPr>
                        <a:t>5</a:t>
                      </a: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0" i="0" u="none" strike="noStrike" dirty="0">
                          <a:solidFill>
                            <a:srgbClr val="FF0000"/>
                          </a:solidFill>
                          <a:effectLst/>
                          <a:latin typeface="Calibri" panose="020F0502020204030204" pitchFamily="34" charset="0"/>
                        </a:rPr>
                        <a:t>6      </a:t>
                      </a:r>
                      <a:r>
                        <a:rPr lang="en-US" sz="600" b="0" i="0" u="none" strike="noStrike" dirty="0">
                          <a:solidFill>
                            <a:srgbClr val="000000"/>
                          </a:solidFill>
                          <a:effectLst/>
                          <a:latin typeface="Calibri" panose="020F0502020204030204" pitchFamily="34" charset="0"/>
                        </a:rPr>
                        <a:t>Total Hours</a:t>
                      </a: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0006"/>
                  </a:ext>
                </a:extLst>
              </a:tr>
              <a:tr h="181354">
                <a:tc>
                  <a:txBody>
                    <a:bodyPr/>
                    <a:lstStyle/>
                    <a:p>
                      <a:pPr algn="ctr" fontAlgn="b"/>
                      <a:r>
                        <a:rPr lang="en-US" sz="600" b="1" i="0" u="none" strike="noStrike" dirty="0">
                          <a:solidFill>
                            <a:srgbClr val="FF0000"/>
                          </a:solidFill>
                          <a:effectLst/>
                          <a:latin typeface="Calibri" panose="020F0502020204030204" pitchFamily="34" charset="0"/>
                        </a:rPr>
                        <a:t>1</a:t>
                      </a:r>
                    </a:p>
                  </a:txBody>
                  <a:tcPr marL="3986" marR="3986" marT="39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Start</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End</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500" b="0" i="0" u="none" strike="noStrike" dirty="0">
                          <a:solidFill>
                            <a:srgbClr val="000000"/>
                          </a:solidFill>
                          <a:effectLst/>
                          <a:latin typeface="Calibri" panose="020F0502020204030204" pitchFamily="34" charset="0"/>
                        </a:rPr>
                        <a:t>Activity Code</a:t>
                      </a:r>
                    </a:p>
                  </a:txBody>
                  <a:tcPr marL="3986" marR="3986" marT="3986" marB="0">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500" b="0" i="0" u="none" strike="noStrike" dirty="0">
                          <a:solidFill>
                            <a:srgbClr val="000000"/>
                          </a:solidFill>
                          <a:effectLst/>
                          <a:latin typeface="Calibri" panose="020F0502020204030204" pitchFamily="34" charset="0"/>
                        </a:rPr>
                        <a:t>Record #</a:t>
                      </a:r>
                    </a:p>
                  </a:txBody>
                  <a:tcPr marL="3986" marR="3986" marT="3986" marB="0">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gn="l" fontAlgn="b"/>
                      <a:r>
                        <a:rPr lang="en-US" sz="600" b="0" i="0" u="none" strike="noStrike" dirty="0">
                          <a:solidFill>
                            <a:srgbClr val="000000"/>
                          </a:solidFill>
                          <a:effectLst/>
                          <a:latin typeface="Calibri" panose="020F0502020204030204" pitchFamily="34" charset="0"/>
                        </a:rPr>
                        <a:t>(Describe the activity performed and reason for accompaniment)</a:t>
                      </a: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MAA</a:t>
                      </a:r>
                    </a:p>
                  </a:txBody>
                  <a:tcPr marL="3986" marR="3986" marT="39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Non MAA</a:t>
                      </a:r>
                    </a:p>
                  </a:txBody>
                  <a:tcPr marL="3986" marR="3986" marT="398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8244">
                <a:tc>
                  <a:txBody>
                    <a:bodyPr/>
                    <a:lstStyle/>
                    <a:p>
                      <a:pPr algn="r" fontAlgn="b"/>
                      <a:r>
                        <a:rPr lang="en-US" sz="600" b="0" i="0" u="none" strike="noStrike" dirty="0">
                          <a:solidFill>
                            <a:srgbClr val="000000"/>
                          </a:solidFill>
                          <a:effectLst/>
                          <a:latin typeface="Calibri" panose="020F0502020204030204" pitchFamily="34" charset="0"/>
                        </a:rPr>
                        <a:t>11/1/10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8:30 AM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8:45 AM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Code 14 Translation Related Medi-Cal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1345</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Translated for Dr. Cox to explain care procedure for chronic illness</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panose="020F0502020204030204" pitchFamily="34" charset="0"/>
                        </a:rPr>
                        <a:t>0:15</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8244">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8:45 AM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10:00 AM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8475</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Non-MAA activities</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1:15</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8244">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10:00 AM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10:15 AM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Code 10 Arranging Transportation</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6549</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Arranged transport to medical appt</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panose="020F0502020204030204" pitchFamily="34" charset="0"/>
                        </a:rPr>
                        <a:t>0:15</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8244">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10:15 AM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12:00 PM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Non-MAA activities</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1:45</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8244">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1:00 PM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5:30 PM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Non-MAA activities</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4:30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8244">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0:00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8244">
                <a:tc>
                  <a:txBody>
                    <a:bodyPr/>
                    <a:lstStyle/>
                    <a:p>
                      <a:pPr algn="r" fontAlgn="b"/>
                      <a:r>
                        <a:rPr lang="en-US" sz="600" b="0" i="0" u="none" strike="noStrike" dirty="0">
                          <a:solidFill>
                            <a:srgbClr val="000000"/>
                          </a:solidFill>
                          <a:effectLst/>
                          <a:latin typeface="Calibri" panose="020F0502020204030204" pitchFamily="34" charset="0"/>
                        </a:rPr>
                        <a:t>11/2/10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8:00 AM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12:00 PM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Non MAA activities</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4:00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68244">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1:00 PM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5:00 PM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Non MAA activities</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4:00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8244">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0:00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8244">
                <a:tc>
                  <a:txBody>
                    <a:bodyPr/>
                    <a:lstStyle/>
                    <a:p>
                      <a:pPr algn="r" fontAlgn="b"/>
                      <a:r>
                        <a:rPr lang="en-US" sz="600" b="0" i="0" u="none" strike="noStrike" dirty="0">
                          <a:solidFill>
                            <a:srgbClr val="000000"/>
                          </a:solidFill>
                          <a:effectLst/>
                          <a:latin typeface="Calibri" panose="020F0502020204030204" pitchFamily="34" charset="0"/>
                        </a:rPr>
                        <a:t>11/3/10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8:00 AM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4:00 PM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Vacation</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8:00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8244">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0:00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8244">
                <a:tc>
                  <a:txBody>
                    <a:bodyPr/>
                    <a:lstStyle/>
                    <a:p>
                      <a:pPr algn="r" fontAlgn="b"/>
                      <a:r>
                        <a:rPr lang="en-US" sz="600" b="0" i="0" u="none" strike="noStrike" dirty="0">
                          <a:solidFill>
                            <a:srgbClr val="000000"/>
                          </a:solidFill>
                          <a:effectLst/>
                          <a:latin typeface="Calibri" panose="020F0502020204030204" pitchFamily="34" charset="0"/>
                        </a:rPr>
                        <a:t>11/4/10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8:00 AM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12:00 PM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Non MAA activities</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4:00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68244">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1:00 PM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5:00 PM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Non MAA activities</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4:00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68244">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0:00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68244">
                <a:tc>
                  <a:txBody>
                    <a:bodyPr/>
                    <a:lstStyle/>
                    <a:p>
                      <a:pPr algn="r" fontAlgn="b"/>
                      <a:r>
                        <a:rPr lang="en-US" sz="600" b="0" i="0" u="none" strike="noStrike" dirty="0">
                          <a:solidFill>
                            <a:srgbClr val="000000"/>
                          </a:solidFill>
                          <a:effectLst/>
                          <a:latin typeface="Calibri" panose="020F0502020204030204" pitchFamily="34" charset="0"/>
                        </a:rPr>
                        <a:t>11/5/10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8:00 AM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4:00 PM</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Sick</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8:00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68244">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solidFill>
                            <a:srgbClr val="000000"/>
                          </a:solidFill>
                          <a:effectLst/>
                          <a:latin typeface="Calibri" panose="020F0502020204030204" pitchFamily="34" charset="0"/>
                        </a:rPr>
                        <a:t>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0:00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04879">
                <a:tc gridSpan="7">
                  <a:txBody>
                    <a:bodyPr/>
                    <a:lstStyle/>
                    <a:p>
                      <a:pPr algn="l" fontAlgn="b"/>
                      <a:r>
                        <a:rPr lang="en-US" sz="400" b="0" i="0" u="none" strike="noStrike" dirty="0">
                          <a:solidFill>
                            <a:srgbClr val="000000"/>
                          </a:solidFill>
                          <a:effectLst/>
                          <a:latin typeface="Calibri" panose="020F0502020204030204" pitchFamily="34" charset="0"/>
                        </a:rPr>
                        <a:t>I cetify to the best of my knowledge under penalty of perjury that the information provided is true and correct.   I have notice that this information will be used</a:t>
                      </a:r>
                    </a:p>
                  </a:txBody>
                  <a:tcPr marL="3986" marR="3986" marT="398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dirty="0">
                          <a:solidFill>
                            <a:srgbClr val="000000"/>
                          </a:solidFill>
                          <a:effectLst/>
                          <a:latin typeface="Calibri" panose="020F0502020204030204" pitchFamily="34" charset="0"/>
                        </a:rPr>
                        <a:t>Total Hours: </a:t>
                      </a:r>
                    </a:p>
                  </a:txBody>
                  <a:tcPr marL="3986" marR="3986" marT="398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dirty="0">
                          <a:solidFill>
                            <a:srgbClr val="000000"/>
                          </a:solidFill>
                          <a:effectLst/>
                          <a:latin typeface="Calibri" panose="020F0502020204030204" pitchFamily="34" charset="0"/>
                        </a:rPr>
                        <a:t>0:30:00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39:30:00</a:t>
                      </a:r>
                    </a:p>
                  </a:txBody>
                  <a:tcPr marL="3986" marR="3986" marT="3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04873">
                <a:tc gridSpan="7">
                  <a:txBody>
                    <a:bodyPr/>
                    <a:lstStyle/>
                    <a:p>
                      <a:pPr algn="l" fontAlgn="b"/>
                      <a:r>
                        <a:rPr lang="en-US" sz="400" b="0" i="0" u="none" strike="noStrike" dirty="0">
                          <a:solidFill>
                            <a:srgbClr val="000000"/>
                          </a:solidFill>
                          <a:effectLst/>
                          <a:latin typeface="Calibri" panose="020F0502020204030204" pitchFamily="34" charset="0"/>
                        </a:rPr>
                        <a:t> for filing of a claim with the Federal government for Federal funds and that knowing misrepresentation constitutes violation of the Federal False Claims Act. </a:t>
                      </a:r>
                    </a:p>
                  </a:txBody>
                  <a:tcPr marL="3986" marR="3986" marT="398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ctr" fontAlgn="b"/>
                      <a:endParaRPr lang="en-US" sz="600" b="1" i="0" u="none" strike="noStrike" dirty="0">
                        <a:solidFill>
                          <a:srgbClr val="000000"/>
                        </a:solidFill>
                        <a:effectLst/>
                        <a:latin typeface="Calibri" panose="020F0502020204030204" pitchFamily="34" charset="0"/>
                      </a:endParaRPr>
                    </a:p>
                  </a:txBody>
                  <a:tcPr marL="3986" marR="3986" marT="39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dirty="0">
                          <a:solidFill>
                            <a:srgbClr val="000000"/>
                          </a:solidFill>
                          <a:effectLst/>
                          <a:latin typeface="Calibri" panose="020F0502020204030204" pitchFamily="34" charset="0"/>
                        </a:rPr>
                        <a:t> Non MAA </a:t>
                      </a:r>
                    </a:p>
                  </a:txBody>
                  <a:tcPr marL="3986" marR="3986" marT="398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5"/>
                  </a:ext>
                </a:extLst>
              </a:tr>
              <a:tr h="104879">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extLst>
                  <a:ext uri="{0D108BD9-81ED-4DB2-BD59-A6C34878D82A}">
                    <a16:rowId xmlns:a16="http://schemas.microsoft.com/office/drawing/2014/main" val="10026"/>
                  </a:ext>
                </a:extLst>
              </a:tr>
              <a:tr h="109250">
                <a:tc>
                  <a:txBody>
                    <a:bodyPr/>
                    <a:lstStyle/>
                    <a:p>
                      <a:pPr algn="l" fontAlgn="b"/>
                      <a:r>
                        <a:rPr lang="en-US" sz="600" b="0" i="0" u="none" strike="noStrike" dirty="0">
                          <a:solidFill>
                            <a:srgbClr val="000000"/>
                          </a:solidFill>
                          <a:effectLst/>
                          <a:latin typeface="Calibri" panose="020F0502020204030204" pitchFamily="34" charset="0"/>
                        </a:rPr>
                        <a:t>Signature:</a:t>
                      </a:r>
                    </a:p>
                  </a:txBody>
                  <a:tcPr marL="3986" marR="3986" marT="3986" marB="0" anchor="b">
                    <a:lnL>
                      <a:noFill/>
                    </a:lnL>
                    <a:lnR>
                      <a:noFill/>
                    </a:lnR>
                    <a:lnT>
                      <a:noFill/>
                    </a:lnT>
                    <a:lnB>
                      <a:noFill/>
                    </a:lnB>
                  </a:tcPr>
                </a:tc>
                <a:tc gridSpan="4">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Date:</a:t>
                      </a:r>
                    </a:p>
                  </a:txBody>
                  <a:tcPr marL="3986" marR="3986" marT="3986"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extLst>
                  <a:ext uri="{0D108BD9-81ED-4DB2-BD59-A6C34878D82A}">
                    <a16:rowId xmlns:a16="http://schemas.microsoft.com/office/drawing/2014/main" val="10027"/>
                  </a:ext>
                </a:extLst>
              </a:tr>
              <a:tr h="104879">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extLst>
                  <a:ext uri="{0D108BD9-81ED-4DB2-BD59-A6C34878D82A}">
                    <a16:rowId xmlns:a16="http://schemas.microsoft.com/office/drawing/2014/main" val="10028"/>
                  </a:ext>
                </a:extLst>
              </a:tr>
              <a:tr h="109250">
                <a:tc>
                  <a:txBody>
                    <a:bodyPr/>
                    <a:lstStyle/>
                    <a:p>
                      <a:pPr algn="l" fontAlgn="b"/>
                      <a:r>
                        <a:rPr lang="en-US" sz="600" b="0" i="0" u="none" strike="noStrike" dirty="0">
                          <a:solidFill>
                            <a:srgbClr val="000000"/>
                          </a:solidFill>
                          <a:effectLst/>
                          <a:latin typeface="Calibri" panose="020F0502020204030204" pitchFamily="34" charset="0"/>
                        </a:rPr>
                        <a:t>Print:</a:t>
                      </a:r>
                    </a:p>
                  </a:txBody>
                  <a:tcPr marL="3986" marR="3986" marT="3986" marB="0" anchor="b">
                    <a:lnL>
                      <a:noFill/>
                    </a:lnL>
                    <a:lnR>
                      <a:noFill/>
                    </a:lnR>
                    <a:lnT>
                      <a:noFill/>
                    </a:lnT>
                    <a:lnB>
                      <a:noFill/>
                    </a:lnB>
                  </a:tcPr>
                </a:tc>
                <a:tc gridSpan="4">
                  <a:txBody>
                    <a:bodyPr/>
                    <a:lstStyle/>
                    <a:p>
                      <a:pPr algn="l" fontAlgn="b"/>
                      <a:r>
                        <a:rPr lang="en-US" sz="600" b="0" i="0" u="none" strike="noStrike" dirty="0">
                          <a:solidFill>
                            <a:srgbClr val="000000"/>
                          </a:solidFill>
                          <a:effectLst/>
                          <a:latin typeface="Calibri" panose="020F0502020204030204" pitchFamily="34" charset="0"/>
                        </a:rPr>
                        <a:t>Joe Smith</a:t>
                      </a: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Position Title:</a:t>
                      </a:r>
                    </a:p>
                  </a:txBody>
                  <a:tcPr marL="3986" marR="3986" marT="3986"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panose="020F0502020204030204" pitchFamily="34" charset="0"/>
                        </a:rPr>
                        <a:t>Referral Coordinator</a:t>
                      </a: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986" marR="3986" marT="3986"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r>
                        <a:rPr lang="en-US" sz="400" b="0" i="0" u="none" strike="noStrike" dirty="0">
                          <a:solidFill>
                            <a:srgbClr val="000000"/>
                          </a:solidFill>
                          <a:effectLst/>
                          <a:latin typeface="Calibri" panose="020F0502020204030204" pitchFamily="34" charset="0"/>
                        </a:rPr>
                        <a:t>DHCS (New 12-1-09)</a:t>
                      </a:r>
                    </a:p>
                  </a:txBody>
                  <a:tcPr marL="3986" marR="3986" marT="3986"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29"/>
                  </a:ext>
                </a:extLst>
              </a:tr>
              <a:tr h="104879">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86" marR="3986" marT="3986" marB="0" anchor="b">
                    <a:lnL>
                      <a:noFill/>
                    </a:lnL>
                    <a:lnR>
                      <a:noFill/>
                    </a:lnR>
                    <a:lnT>
                      <a:noFill/>
                    </a:lnT>
                    <a:lnB>
                      <a:noFill/>
                    </a:lnB>
                  </a:tcPr>
                </a:tc>
                <a:extLst>
                  <a:ext uri="{0D108BD9-81ED-4DB2-BD59-A6C34878D82A}">
                    <a16:rowId xmlns:a16="http://schemas.microsoft.com/office/drawing/2014/main" val="10030"/>
                  </a:ext>
                </a:extLst>
              </a:tr>
            </a:tbl>
          </a:graphicData>
        </a:graphic>
      </p:graphicFrame>
      <p:sp>
        <p:nvSpPr>
          <p:cNvPr id="5" name="Slide Number Placeholder 4"/>
          <p:cNvSpPr>
            <a:spLocks noGrp="1"/>
          </p:cNvSpPr>
          <p:nvPr>
            <p:ph type="sldNum" sz="quarter" idx="12"/>
          </p:nvPr>
        </p:nvSpPr>
        <p:spPr/>
        <p:txBody>
          <a:bodyPr/>
          <a:lstStyle/>
          <a:p>
            <a:pPr>
              <a:defRPr/>
            </a:pPr>
            <a:fld id="{C232490E-2B74-46ED-8A11-4A0ABBA2DF47}" type="slidenum">
              <a:rPr lang="en-US" smtClean="0"/>
              <a:pPr>
                <a:defRPr/>
              </a:pPr>
              <a:t>28</a:t>
            </a:fld>
            <a:endParaRPr lang="en-US" dirty="0"/>
          </a:p>
        </p:txBody>
      </p:sp>
      <p:sp>
        <p:nvSpPr>
          <p:cNvPr id="3" name="Title 2"/>
          <p:cNvSpPr>
            <a:spLocks noGrp="1"/>
          </p:cNvSpPr>
          <p:nvPr>
            <p:ph type="title"/>
          </p:nvPr>
        </p:nvSpPr>
        <p:spPr>
          <a:xfrm>
            <a:off x="457200" y="274638"/>
            <a:ext cx="8229600" cy="639762"/>
          </a:xfrm>
        </p:spPr>
        <p:txBody>
          <a:bodyPr>
            <a:normAutofit fontScale="90000"/>
          </a:bodyPr>
          <a:lstStyle/>
          <a:p>
            <a:r>
              <a:rPr lang="en-US" dirty="0">
                <a:effectLst/>
                <a:latin typeface="Arial" panose="020B0604020202020204" pitchFamily="34" charset="0"/>
                <a:cs typeface="Arial" panose="020B0604020202020204" pitchFamily="34" charset="0"/>
              </a:rPr>
              <a:t>TMAA-Specific Activities Log</a:t>
            </a:r>
          </a:p>
        </p:txBody>
      </p:sp>
      <p:pic>
        <p:nvPicPr>
          <p:cNvPr id="8" name="Picture 7" descr="Tribal MAA-rev7.png"/>
          <p:cNvPicPr>
            <a:picLocks noChangeAspect="1"/>
          </p:cNvPicPr>
          <p:nvPr/>
        </p:nvPicPr>
        <p:blipFill rotWithShape="1">
          <a:blip r:embed="rId3" cstate="print"/>
          <a:srcRect l="30434" t="7246" r="17391" b="39131"/>
          <a:stretch/>
        </p:blipFill>
        <p:spPr>
          <a:xfrm>
            <a:off x="7620000" y="0"/>
            <a:ext cx="1432149" cy="1471930"/>
          </a:xfrm>
          <a:prstGeom prst="rect">
            <a:avLst/>
          </a:prstGeom>
        </p:spPr>
      </p:pic>
    </p:spTree>
    <p:extLst>
      <p:ext uri="{BB962C8B-B14F-4D97-AF65-F5344CB8AC3E}">
        <p14:creationId xmlns:p14="http://schemas.microsoft.com/office/powerpoint/2010/main" val="4029295357"/>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232490E-2B74-46ED-8A11-4A0ABBA2DF47}" type="slidenum">
              <a:rPr lang="en-US" smtClean="0"/>
              <a:pPr>
                <a:defRPr/>
              </a:pPr>
              <a:t>29</a:t>
            </a:fld>
            <a:endParaRPr lang="en-US"/>
          </a:p>
        </p:txBody>
      </p:sp>
      <p:sp>
        <p:nvSpPr>
          <p:cNvPr id="3" name="Title 2"/>
          <p:cNvSpPr>
            <a:spLocks noGrp="1"/>
          </p:cNvSpPr>
          <p:nvPr>
            <p:ph type="title"/>
          </p:nvPr>
        </p:nvSpPr>
        <p:spPr>
          <a:xfrm>
            <a:off x="740" y="0"/>
            <a:ext cx="8145780" cy="1080769"/>
          </a:xfrm>
        </p:spPr>
        <p:txBody>
          <a:bodyPr>
            <a:normAutofit/>
          </a:bodyPr>
          <a:lstStyle/>
          <a:p>
            <a:r>
              <a:rPr lang="en-US" sz="3200" dirty="0">
                <a:effectLst/>
                <a:latin typeface="Arial" panose="020B0604020202020204" pitchFamily="34" charset="0"/>
                <a:cs typeface="Arial" panose="020B0604020202020204" pitchFamily="34" charset="0"/>
              </a:rPr>
              <a:t>Annual Reimbursement Comparison YTD</a:t>
            </a:r>
          </a:p>
        </p:txBody>
      </p:sp>
      <p:pic>
        <p:nvPicPr>
          <p:cNvPr id="7" name="Picture 6" descr="Tribal MAA-rev7.png"/>
          <p:cNvPicPr>
            <a:picLocks noChangeAspect="1"/>
          </p:cNvPicPr>
          <p:nvPr/>
        </p:nvPicPr>
        <p:blipFill rotWithShape="1">
          <a:blip r:embed="rId3" cstate="print"/>
          <a:srcRect l="30434" t="7246" r="17391" b="39131"/>
          <a:stretch/>
        </p:blipFill>
        <p:spPr>
          <a:xfrm>
            <a:off x="8092440" y="0"/>
            <a:ext cx="1051560" cy="1080769"/>
          </a:xfrm>
          <a:prstGeom prst="rect">
            <a:avLst/>
          </a:prstGeom>
        </p:spPr>
      </p:pic>
      <p:graphicFrame>
        <p:nvGraphicFramePr>
          <p:cNvPr id="5" name="Chart 4">
            <a:extLst>
              <a:ext uri="{FF2B5EF4-FFF2-40B4-BE49-F238E27FC236}">
                <a16:creationId xmlns:a16="http://schemas.microsoft.com/office/drawing/2014/main" id="{C00D917D-F93B-483F-B507-AC488371A082}"/>
              </a:ext>
            </a:extLst>
          </p:cNvPr>
          <p:cNvGraphicFramePr>
            <a:graphicFrameLocks/>
          </p:cNvGraphicFramePr>
          <p:nvPr/>
        </p:nvGraphicFramePr>
        <p:xfrm>
          <a:off x="346710" y="697865"/>
          <a:ext cx="8450580" cy="54622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7657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067762"/>
          </a:xfrm>
        </p:spPr>
        <p:txBody>
          <a:bodyPr>
            <a:noAutofit/>
          </a:bodyPr>
          <a:lstStyle/>
          <a:p>
            <a:pPr algn="ctr"/>
            <a:r>
              <a:rPr lang="en-US" sz="4000" dirty="0">
                <a:latin typeface="Arial" panose="020B0604020202020204" pitchFamily="34" charset="0"/>
                <a:cs typeface="Arial" panose="020B0604020202020204" pitchFamily="34" charset="0"/>
              </a:rPr>
              <a:t>History of the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TMAA Program in California </a:t>
            </a:r>
          </a:p>
        </p:txBody>
      </p:sp>
      <p:sp>
        <p:nvSpPr>
          <p:cNvPr id="6" name="Slide Number Placeholder 5"/>
          <p:cNvSpPr>
            <a:spLocks noGrp="1"/>
          </p:cNvSpPr>
          <p:nvPr>
            <p:ph type="sldNum" sz="quarter" idx="12"/>
          </p:nvPr>
        </p:nvSpPr>
        <p:spPr/>
        <p:txBody>
          <a:bodyPr/>
          <a:lstStyle/>
          <a:p>
            <a:pPr>
              <a:defRPr/>
            </a:pPr>
            <a:fld id="{1061BD52-276F-4220-BD81-1BE21295CE36}" type="slidenum">
              <a:rPr lang="en-US" smtClean="0"/>
              <a:pPr>
                <a:defRPr/>
              </a:pPr>
              <a:t>3</a:t>
            </a:fld>
            <a:endParaRPr lang="en-US" dirty="0"/>
          </a:p>
        </p:txBody>
      </p:sp>
      <p:pic>
        <p:nvPicPr>
          <p:cNvPr id="5" name="Picture 4" descr="Tribal MAA-rev7.png"/>
          <p:cNvPicPr>
            <a:picLocks noChangeAspect="1"/>
          </p:cNvPicPr>
          <p:nvPr/>
        </p:nvPicPr>
        <p:blipFill rotWithShape="1">
          <a:blip r:embed="rId3" cstate="print"/>
          <a:srcRect l="30434" t="7246" r="17391" b="39131"/>
          <a:stretch/>
        </p:blipFill>
        <p:spPr>
          <a:xfrm>
            <a:off x="3886200" y="258429"/>
            <a:ext cx="1705232" cy="1752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1776" y="5351453"/>
            <a:ext cx="1427087" cy="1384671"/>
          </a:xfrm>
          <a:prstGeom prst="rect">
            <a:avLst/>
          </a:prstGeom>
        </p:spPr>
      </p:pic>
    </p:spTree>
    <p:extLst>
      <p:ext uri="{BB962C8B-B14F-4D97-AF65-F5344CB8AC3E}">
        <p14:creationId xmlns:p14="http://schemas.microsoft.com/office/powerpoint/2010/main" val="259204773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E31A67-2A39-F92C-959E-4A6F3C121BFC}"/>
              </a:ext>
            </a:extLst>
          </p:cNvPr>
          <p:cNvPicPr>
            <a:picLocks noChangeAspect="1"/>
          </p:cNvPicPr>
          <p:nvPr/>
        </p:nvPicPr>
        <p:blipFill>
          <a:blip r:embed="rId3"/>
          <a:stretch>
            <a:fillRect/>
          </a:stretch>
        </p:blipFill>
        <p:spPr>
          <a:xfrm>
            <a:off x="0" y="952500"/>
            <a:ext cx="9144000" cy="4953000"/>
          </a:xfrm>
          <a:prstGeom prst="rect">
            <a:avLst/>
          </a:prstGeom>
        </p:spPr>
      </p:pic>
      <p:sp>
        <p:nvSpPr>
          <p:cNvPr id="5" name="TextBox 4"/>
          <p:cNvSpPr txBox="1"/>
          <p:nvPr/>
        </p:nvSpPr>
        <p:spPr>
          <a:xfrm>
            <a:off x="4939686" y="6373447"/>
            <a:ext cx="2209800" cy="307777"/>
          </a:xfrm>
          <a:prstGeom prst="rect">
            <a:avLst/>
          </a:prstGeom>
          <a:noFill/>
        </p:spPr>
        <p:txBody>
          <a:bodyPr wrap="square" rtlCol="0">
            <a:spAutoFit/>
          </a:bodyPr>
          <a:lstStyle/>
          <a:p>
            <a:pPr algn="ctr"/>
            <a:r>
              <a:rPr lang="en-US" sz="1400" dirty="0"/>
              <a:t>www.crihb.org</a:t>
            </a:r>
          </a:p>
        </p:txBody>
      </p:sp>
      <p:sp>
        <p:nvSpPr>
          <p:cNvPr id="8" name="Slide Number Placeholder 7"/>
          <p:cNvSpPr>
            <a:spLocks noGrp="1"/>
          </p:cNvSpPr>
          <p:nvPr>
            <p:ph type="sldNum" sz="quarter" idx="12"/>
          </p:nvPr>
        </p:nvSpPr>
        <p:spPr/>
        <p:txBody>
          <a:bodyPr/>
          <a:lstStyle/>
          <a:p>
            <a:pPr>
              <a:defRPr/>
            </a:pPr>
            <a:fld id="{887C42F9-26F9-4BDA-8F41-0E18D9C98ED3}" type="slidenum">
              <a:rPr lang="en-US" smtClean="0"/>
              <a:pPr>
                <a:defRPr/>
              </a:pPr>
              <a:t>30</a:t>
            </a:fld>
            <a:endParaRPr lang="en-US" dirty="0"/>
          </a:p>
        </p:txBody>
      </p:sp>
      <p:sp>
        <p:nvSpPr>
          <p:cNvPr id="2" name="Title 1"/>
          <p:cNvSpPr>
            <a:spLocks noGrp="1"/>
          </p:cNvSpPr>
          <p:nvPr>
            <p:ph type="title"/>
          </p:nvPr>
        </p:nvSpPr>
        <p:spPr>
          <a:xfrm>
            <a:off x="457200" y="27731"/>
            <a:ext cx="8229600" cy="1143000"/>
          </a:xfrm>
        </p:spPr>
        <p:txBody>
          <a:bodyPr>
            <a:normAutofit/>
          </a:bodyPr>
          <a:lstStyle/>
          <a:p>
            <a:r>
              <a:rPr lang="en-US" sz="3600" dirty="0">
                <a:effectLst/>
                <a:latin typeface="Arial" panose="020B0604020202020204" pitchFamily="34" charset="0"/>
                <a:cs typeface="Arial" panose="020B0604020202020204" pitchFamily="34" charset="0"/>
              </a:rPr>
              <a:t>CRIHB.org</a:t>
            </a:r>
          </a:p>
        </p:txBody>
      </p:sp>
      <p:sp>
        <p:nvSpPr>
          <p:cNvPr id="17" name="Rectangle 16"/>
          <p:cNvSpPr/>
          <p:nvPr/>
        </p:nvSpPr>
        <p:spPr>
          <a:xfrm>
            <a:off x="3695700" y="1540178"/>
            <a:ext cx="800100" cy="2526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852270" y="2260784"/>
            <a:ext cx="32766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86000" y="4097238"/>
            <a:ext cx="2057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5325759" y="1059842"/>
            <a:ext cx="381000" cy="369332"/>
          </a:xfrm>
          <a:prstGeom prst="rect">
            <a:avLst/>
          </a:prstGeom>
          <a:noFill/>
        </p:spPr>
        <p:txBody>
          <a:bodyPr wrap="square" rtlCol="0">
            <a:spAutoFit/>
          </a:bodyPr>
          <a:lstStyle/>
          <a:p>
            <a:r>
              <a:rPr lang="en-US" dirty="0"/>
              <a:t>1</a:t>
            </a:r>
          </a:p>
        </p:txBody>
      </p:sp>
      <p:sp>
        <p:nvSpPr>
          <p:cNvPr id="21" name="TextBox 20"/>
          <p:cNvSpPr txBox="1"/>
          <p:nvPr/>
        </p:nvSpPr>
        <p:spPr>
          <a:xfrm>
            <a:off x="7298602" y="2414278"/>
            <a:ext cx="381000" cy="369332"/>
          </a:xfrm>
          <a:prstGeom prst="rect">
            <a:avLst/>
          </a:prstGeom>
          <a:noFill/>
        </p:spPr>
        <p:txBody>
          <a:bodyPr wrap="square" rtlCol="0">
            <a:spAutoFit/>
          </a:bodyPr>
          <a:lstStyle/>
          <a:p>
            <a:r>
              <a:rPr lang="en-US" dirty="0"/>
              <a:t>2</a:t>
            </a:r>
          </a:p>
        </p:txBody>
      </p:sp>
      <p:sp>
        <p:nvSpPr>
          <p:cNvPr id="23" name="TextBox 22"/>
          <p:cNvSpPr txBox="1"/>
          <p:nvPr/>
        </p:nvSpPr>
        <p:spPr>
          <a:xfrm>
            <a:off x="1714500" y="4536083"/>
            <a:ext cx="381000" cy="369332"/>
          </a:xfrm>
          <a:prstGeom prst="rect">
            <a:avLst/>
          </a:prstGeom>
          <a:noFill/>
        </p:spPr>
        <p:txBody>
          <a:bodyPr wrap="square" rtlCol="0">
            <a:spAutoFit/>
          </a:bodyPr>
          <a:lstStyle/>
          <a:p>
            <a:r>
              <a:rPr lang="en-US" dirty="0"/>
              <a:t>3</a:t>
            </a:r>
          </a:p>
        </p:txBody>
      </p:sp>
      <p:sp>
        <p:nvSpPr>
          <p:cNvPr id="24" name="Oval 23"/>
          <p:cNvSpPr/>
          <p:nvPr/>
        </p:nvSpPr>
        <p:spPr>
          <a:xfrm>
            <a:off x="5307896" y="1070554"/>
            <a:ext cx="381000"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7315935" y="2414278"/>
            <a:ext cx="346335" cy="409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676400" y="4542671"/>
            <a:ext cx="381000"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a:cxnSpLocks/>
          </p:cNvCxnSpPr>
          <p:nvPr/>
        </p:nvCxnSpPr>
        <p:spPr>
          <a:xfrm flipH="1">
            <a:off x="4572000" y="1244508"/>
            <a:ext cx="753759"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H="1" flipV="1">
            <a:off x="7128870" y="2641784"/>
            <a:ext cx="152400" cy="37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V="1">
            <a:off x="2057400" y="4478238"/>
            <a:ext cx="152400" cy="170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21" descr="Tribal MAA-rev7.png"/>
          <p:cNvPicPr>
            <a:picLocks noChangeAspect="1"/>
          </p:cNvPicPr>
          <p:nvPr/>
        </p:nvPicPr>
        <p:blipFill rotWithShape="1">
          <a:blip r:embed="rId4" cstate="print"/>
          <a:srcRect l="30434" t="7246" r="17391" b="39131"/>
          <a:stretch/>
        </p:blipFill>
        <p:spPr>
          <a:xfrm>
            <a:off x="7376365" y="120890"/>
            <a:ext cx="1432149" cy="1471930"/>
          </a:xfrm>
          <a:prstGeom prst="rect">
            <a:avLst/>
          </a:prstGeom>
        </p:spPr>
      </p:pic>
    </p:spTree>
    <p:extLst>
      <p:ext uri="{BB962C8B-B14F-4D97-AF65-F5344CB8AC3E}">
        <p14:creationId xmlns:p14="http://schemas.microsoft.com/office/powerpoint/2010/main" val="1712521979"/>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51472"/>
            <a:ext cx="8229600" cy="3785294"/>
          </a:xfrm>
        </p:spPr>
      </p:pic>
      <p:sp>
        <p:nvSpPr>
          <p:cNvPr id="3" name="Slide Number Placeholder 2"/>
          <p:cNvSpPr>
            <a:spLocks noGrp="1"/>
          </p:cNvSpPr>
          <p:nvPr>
            <p:ph type="sldNum" sz="quarter" idx="12"/>
          </p:nvPr>
        </p:nvSpPr>
        <p:spPr/>
        <p:txBody>
          <a:bodyPr/>
          <a:lstStyle/>
          <a:p>
            <a:pPr>
              <a:defRPr/>
            </a:pPr>
            <a:fld id="{C232490E-2B74-46ED-8A11-4A0ABBA2DF47}" type="slidenum">
              <a:rPr lang="en-US" smtClean="0"/>
              <a:pPr>
                <a:defRPr/>
              </a:pPr>
              <a:t>31</a:t>
            </a:fld>
            <a:endParaRPr lang="en-US" dirty="0"/>
          </a:p>
        </p:txBody>
      </p:sp>
      <p:sp>
        <p:nvSpPr>
          <p:cNvPr id="4" name="Title 3"/>
          <p:cNvSpPr>
            <a:spLocks noGrp="1"/>
          </p:cNvSpPr>
          <p:nvPr>
            <p:ph type="title"/>
          </p:nvPr>
        </p:nvSpPr>
        <p:spPr>
          <a:xfrm>
            <a:off x="457200" y="173223"/>
            <a:ext cx="8229600" cy="1143000"/>
          </a:xfrm>
        </p:spPr>
        <p:txBody>
          <a:bodyPr>
            <a:normAutofit/>
          </a:bodyPr>
          <a:lstStyle/>
          <a:p>
            <a:r>
              <a:rPr lang="en-US" sz="3600" dirty="0">
                <a:effectLst/>
                <a:latin typeface="Arial" panose="020B0604020202020204" pitchFamily="34" charset="0"/>
                <a:cs typeface="Arial" panose="020B0604020202020204" pitchFamily="34" charset="0"/>
              </a:rPr>
              <a:t>Any Questions? </a:t>
            </a:r>
          </a:p>
        </p:txBody>
      </p:sp>
      <p:pic>
        <p:nvPicPr>
          <p:cNvPr id="6" name="Picture 5" descr="Tribal MAA-rev7.png"/>
          <p:cNvPicPr>
            <a:picLocks noChangeAspect="1"/>
          </p:cNvPicPr>
          <p:nvPr/>
        </p:nvPicPr>
        <p:blipFill rotWithShape="1">
          <a:blip r:embed="rId4" cstate="print"/>
          <a:srcRect l="30434" t="7246" r="17391" b="39131"/>
          <a:stretch/>
        </p:blipFill>
        <p:spPr>
          <a:xfrm>
            <a:off x="7559245" y="111918"/>
            <a:ext cx="1432149" cy="1471930"/>
          </a:xfrm>
          <a:prstGeom prst="rect">
            <a:avLst/>
          </a:prstGeom>
        </p:spPr>
      </p:pic>
    </p:spTree>
    <p:extLst>
      <p:ext uri="{BB962C8B-B14F-4D97-AF65-F5344CB8AC3E}">
        <p14:creationId xmlns:p14="http://schemas.microsoft.com/office/powerpoint/2010/main" val="233357191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32490E-2B74-46ED-8A11-4A0ABBA2DF47}" type="slidenum">
              <a:rPr lang="en-US" smtClean="0"/>
              <a:pPr>
                <a:defRPr/>
              </a:pPr>
              <a:t>32</a:t>
            </a:fld>
            <a:endParaRPr lang="en-US" dirty="0"/>
          </a:p>
        </p:txBody>
      </p:sp>
      <p:sp>
        <p:nvSpPr>
          <p:cNvPr id="115713" name="Rectangle 2"/>
          <p:cNvSpPr>
            <a:spLocks noGrp="1" noChangeArrowheads="1"/>
          </p:cNvSpPr>
          <p:nvPr>
            <p:ph type="title"/>
          </p:nvPr>
        </p:nvSpPr>
        <p:spPr>
          <a:xfrm>
            <a:off x="304800" y="0"/>
            <a:ext cx="8229600" cy="1143000"/>
          </a:xfrm>
        </p:spPr>
        <p:txBody>
          <a:bodyPr>
            <a:normAutofit/>
          </a:bodyPr>
          <a:lstStyle/>
          <a:p>
            <a:r>
              <a:rPr lang="en-US" sz="3600" dirty="0">
                <a:effectLst/>
                <a:latin typeface="Arial" panose="020B0604020202020204" pitchFamily="34" charset="0"/>
                <a:cs typeface="Arial" panose="020B0604020202020204" pitchFamily="34" charset="0"/>
              </a:rPr>
              <a:t>For More Information, Contact:</a:t>
            </a:r>
          </a:p>
        </p:txBody>
      </p:sp>
      <p:sp>
        <p:nvSpPr>
          <p:cNvPr id="2" name="TextBox 1"/>
          <p:cNvSpPr txBox="1"/>
          <p:nvPr/>
        </p:nvSpPr>
        <p:spPr>
          <a:xfrm>
            <a:off x="668039" y="4585518"/>
            <a:ext cx="5257800" cy="135421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Elizabeth Zaragoza, MD</a:t>
            </a:r>
          </a:p>
          <a:p>
            <a:r>
              <a:rPr lang="en-US" sz="1600" dirty="0">
                <a:latin typeface="Arial" panose="020B0604020202020204" pitchFamily="34" charset="0"/>
                <a:cs typeface="Arial" panose="020B0604020202020204" pitchFamily="34" charset="0"/>
              </a:rPr>
              <a:t>Health Systems Development, Director</a:t>
            </a:r>
          </a:p>
          <a:p>
            <a:r>
              <a:rPr lang="en-US" sz="1600" dirty="0">
                <a:latin typeface="Arial" panose="020B0604020202020204" pitchFamily="34" charset="0"/>
                <a:cs typeface="Arial" panose="020B0604020202020204" pitchFamily="34" charset="0"/>
              </a:rPr>
              <a:t>California Rural Indian Health Board, Inc.</a:t>
            </a:r>
          </a:p>
          <a:p>
            <a:r>
              <a:rPr lang="en-US" sz="1600" dirty="0">
                <a:latin typeface="Arial" panose="020B0604020202020204" pitchFamily="34" charset="0"/>
                <a:cs typeface="Arial" panose="020B0604020202020204" pitchFamily="34" charset="0"/>
              </a:rPr>
              <a:t>(916) 929-9761 </a:t>
            </a:r>
          </a:p>
          <a:p>
            <a:r>
              <a:rPr lang="en-US" sz="1600" dirty="0">
                <a:latin typeface="Arial" panose="020B0604020202020204" pitchFamily="34" charset="0"/>
                <a:cs typeface="Arial" panose="020B0604020202020204" pitchFamily="34" charset="0"/>
              </a:rPr>
              <a:t>ezaragoza@crihb.org</a:t>
            </a:r>
          </a:p>
        </p:txBody>
      </p:sp>
      <p:sp>
        <p:nvSpPr>
          <p:cNvPr id="3" name="TextBox 2"/>
          <p:cNvSpPr txBox="1"/>
          <p:nvPr/>
        </p:nvSpPr>
        <p:spPr>
          <a:xfrm>
            <a:off x="685800" y="1498828"/>
            <a:ext cx="5257800" cy="135421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Koe-Soes Vigil, BS</a:t>
            </a:r>
          </a:p>
          <a:p>
            <a:r>
              <a:rPr lang="en-US" sz="1600" dirty="0">
                <a:latin typeface="Arial" panose="020B0604020202020204" pitchFamily="34" charset="0"/>
                <a:cs typeface="Arial" panose="020B0604020202020204" pitchFamily="34" charset="0"/>
              </a:rPr>
              <a:t>TMAA Coordinator (Quarterly invoicing/claims)</a:t>
            </a:r>
          </a:p>
          <a:p>
            <a:r>
              <a:rPr lang="en-US" sz="1600" dirty="0">
                <a:latin typeface="Arial" panose="020B0604020202020204" pitchFamily="34" charset="0"/>
                <a:cs typeface="Arial" panose="020B0604020202020204" pitchFamily="34" charset="0"/>
              </a:rPr>
              <a:t>California Rural Indian Health Board, Inc.</a:t>
            </a:r>
          </a:p>
          <a:p>
            <a:r>
              <a:rPr lang="en-US" sz="1600" dirty="0">
                <a:latin typeface="Arial" panose="020B0604020202020204" pitchFamily="34" charset="0"/>
                <a:cs typeface="Arial" panose="020B0604020202020204" pitchFamily="34" charset="0"/>
              </a:rPr>
              <a:t>(916) 929-9761 </a:t>
            </a:r>
            <a:r>
              <a:rPr lang="en-US" sz="1600" dirty="0" err="1">
                <a:latin typeface="Arial" panose="020B0604020202020204" pitchFamily="34" charset="0"/>
                <a:cs typeface="Arial" panose="020B0604020202020204" pitchFamily="34" charset="0"/>
              </a:rPr>
              <a:t>ext</a:t>
            </a:r>
            <a:r>
              <a:rPr lang="en-US" sz="1600" dirty="0">
                <a:latin typeface="Arial" panose="020B0604020202020204" pitchFamily="34" charset="0"/>
                <a:cs typeface="Arial" panose="020B0604020202020204" pitchFamily="34" charset="0"/>
              </a:rPr>
              <a:t> 1309</a:t>
            </a:r>
          </a:p>
          <a:p>
            <a:r>
              <a:rPr lang="en-US" sz="1600" dirty="0">
                <a:latin typeface="Arial" panose="020B0604020202020204" pitchFamily="34" charset="0"/>
                <a:cs typeface="Arial" panose="020B0604020202020204" pitchFamily="34" charset="0"/>
              </a:rPr>
              <a:t>kvigil@crihb.org</a:t>
            </a:r>
          </a:p>
        </p:txBody>
      </p:sp>
      <p:sp>
        <p:nvSpPr>
          <p:cNvPr id="10" name="TextBox 9"/>
          <p:cNvSpPr txBox="1"/>
          <p:nvPr/>
        </p:nvSpPr>
        <p:spPr>
          <a:xfrm>
            <a:off x="685800" y="3048000"/>
            <a:ext cx="5257800" cy="135421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Sarah Ponnequin, BS</a:t>
            </a:r>
          </a:p>
          <a:p>
            <a:r>
              <a:rPr lang="en-US" sz="1600" dirty="0">
                <a:latin typeface="Arial" panose="020B0604020202020204" pitchFamily="34" charset="0"/>
                <a:cs typeface="Arial" panose="020B0604020202020204" pitchFamily="34" charset="0"/>
              </a:rPr>
              <a:t>Program Analyst (Training)</a:t>
            </a:r>
          </a:p>
          <a:p>
            <a:r>
              <a:rPr lang="en-US" sz="1600" dirty="0">
                <a:latin typeface="Arial" panose="020B0604020202020204" pitchFamily="34" charset="0"/>
                <a:cs typeface="Arial" panose="020B0604020202020204" pitchFamily="34" charset="0"/>
              </a:rPr>
              <a:t>California Rural Indian Health Board, Inc.</a:t>
            </a:r>
          </a:p>
          <a:p>
            <a:r>
              <a:rPr lang="en-US" sz="1600" dirty="0">
                <a:latin typeface="Arial" panose="020B0604020202020204" pitchFamily="34" charset="0"/>
                <a:cs typeface="Arial" panose="020B0604020202020204" pitchFamily="34" charset="0"/>
              </a:rPr>
              <a:t>(916) 929-9761 </a:t>
            </a:r>
            <a:r>
              <a:rPr lang="en-US" sz="1600" dirty="0" err="1">
                <a:latin typeface="Arial" panose="020B0604020202020204" pitchFamily="34" charset="0"/>
                <a:cs typeface="Arial" panose="020B0604020202020204" pitchFamily="34" charset="0"/>
              </a:rPr>
              <a:t>ext</a:t>
            </a:r>
            <a:r>
              <a:rPr lang="en-US" sz="1600" dirty="0">
                <a:latin typeface="Arial" panose="020B0604020202020204" pitchFamily="34" charset="0"/>
                <a:cs typeface="Arial" panose="020B0604020202020204" pitchFamily="34" charset="0"/>
              </a:rPr>
              <a:t> 1301</a:t>
            </a:r>
          </a:p>
          <a:p>
            <a:r>
              <a:rPr lang="en-US" sz="1600" dirty="0">
                <a:latin typeface="Arial" panose="020B0604020202020204" pitchFamily="34" charset="0"/>
                <a:cs typeface="Arial" panose="020B0604020202020204" pitchFamily="34" charset="0"/>
              </a:rPr>
              <a:t>sponnequin@crihb.org</a:t>
            </a:r>
          </a:p>
        </p:txBody>
      </p:sp>
      <p:pic>
        <p:nvPicPr>
          <p:cNvPr id="9" name="Picture 8" descr="Tribal MAA-rev7.png"/>
          <p:cNvPicPr>
            <a:picLocks noChangeAspect="1"/>
          </p:cNvPicPr>
          <p:nvPr/>
        </p:nvPicPr>
        <p:blipFill rotWithShape="1">
          <a:blip r:embed="rId3" cstate="print"/>
          <a:srcRect l="30434" t="7246" r="17391" b="39131"/>
          <a:stretch/>
        </p:blipFill>
        <p:spPr>
          <a:xfrm>
            <a:off x="7559245" y="54380"/>
            <a:ext cx="1432149" cy="1471930"/>
          </a:xfrm>
          <a:prstGeom prst="rect">
            <a:avLst/>
          </a:prstGeom>
        </p:spPr>
      </p:pic>
    </p:spTree>
    <p:extLst>
      <p:ext uri="{BB962C8B-B14F-4D97-AF65-F5344CB8AC3E}">
        <p14:creationId xmlns:p14="http://schemas.microsoft.com/office/powerpoint/2010/main" val="361281628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238868682"/>
              </p:ext>
            </p:extLst>
          </p:nvPr>
        </p:nvGraphicFramePr>
        <p:xfrm>
          <a:off x="76200" y="921807"/>
          <a:ext cx="8828808" cy="5486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A4D46A2C-49B2-4905-9233-51676C9D3D43}" type="slidenum">
              <a:rPr lang="en-US" smtClean="0"/>
              <a:pPr/>
              <a:t>4</a:t>
            </a:fld>
            <a:endParaRPr lang="en-US" dirty="0"/>
          </a:p>
        </p:txBody>
      </p:sp>
      <p:sp>
        <p:nvSpPr>
          <p:cNvPr id="5122" name="Rectangle 2"/>
          <p:cNvSpPr>
            <a:spLocks noGrp="1" noChangeArrowheads="1"/>
          </p:cNvSpPr>
          <p:nvPr>
            <p:ph type="title"/>
          </p:nvPr>
        </p:nvSpPr>
        <p:spPr>
          <a:xfrm>
            <a:off x="228600" y="0"/>
            <a:ext cx="9296399" cy="1143000"/>
          </a:xfrm>
        </p:spPr>
        <p:txBody>
          <a:bodyPr>
            <a:normAutofit/>
          </a:bodyPr>
          <a:lstStyle/>
          <a:p>
            <a:r>
              <a:rPr lang="en-US" sz="3600" dirty="0">
                <a:effectLst/>
                <a:latin typeface="Arial" panose="020B0604020202020204" pitchFamily="34" charset="0"/>
                <a:cs typeface="Arial" panose="020B0604020202020204" pitchFamily="34" charset="0"/>
              </a:rPr>
              <a:t>History of TMAA</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232490E-2B74-46ED-8A11-4A0ABBA2DF47}" type="slidenum">
              <a:rPr lang="en-US" smtClean="0"/>
              <a:pPr>
                <a:defRPr/>
              </a:pPr>
              <a:t>5</a:t>
            </a:fld>
            <a:endParaRPr lang="en-US" dirty="0"/>
          </a:p>
        </p:txBody>
      </p:sp>
      <p:sp>
        <p:nvSpPr>
          <p:cNvPr id="4" name="Title 3"/>
          <p:cNvSpPr>
            <a:spLocks noGrp="1"/>
          </p:cNvSpPr>
          <p:nvPr>
            <p:ph type="title"/>
          </p:nvPr>
        </p:nvSpPr>
        <p:spPr/>
        <p:txBody>
          <a:bodyPr>
            <a:normAutofit/>
          </a:bodyPr>
          <a:lstStyle/>
          <a:p>
            <a:pPr lvl="0"/>
            <a:r>
              <a:rPr lang="en-US" dirty="0"/>
              <a:t>History of TMAA (Continued)</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651877453"/>
              </p:ext>
            </p:extLst>
          </p:nvPr>
        </p:nvGraphicFramePr>
        <p:xfrm>
          <a:off x="304800" y="1290241"/>
          <a:ext cx="8534400" cy="524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98673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563001891"/>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D5FC2923-DAFA-4FF9-B7C2-CEEC98FEB8B0}" type="slidenum">
              <a:rPr lang="en-US" smtClean="0"/>
              <a:pPr/>
              <a:t>6</a:t>
            </a:fld>
            <a:endParaRPr lang="en-US" dirty="0"/>
          </a:p>
        </p:txBody>
      </p:sp>
      <p:sp>
        <p:nvSpPr>
          <p:cNvPr id="6146" name="Rectangle 2"/>
          <p:cNvSpPr>
            <a:spLocks noGrp="1" noChangeArrowheads="1"/>
          </p:cNvSpPr>
          <p:nvPr>
            <p:ph type="title"/>
          </p:nvPr>
        </p:nvSpPr>
        <p:spPr>
          <a:xfrm>
            <a:off x="457200" y="30204"/>
            <a:ext cx="8229600" cy="1143000"/>
          </a:xfrm>
        </p:spPr>
        <p:txBody>
          <a:bodyPr>
            <a:normAutofit/>
          </a:bodyPr>
          <a:lstStyle/>
          <a:p>
            <a:r>
              <a:rPr lang="en-US" sz="3600" dirty="0">
                <a:effectLst/>
                <a:latin typeface="Arial" panose="020B0604020202020204" pitchFamily="34" charset="0"/>
                <a:cs typeface="Arial" panose="020B0604020202020204" pitchFamily="34" charset="0"/>
              </a:rPr>
              <a:t>Purpose of TMAA</a:t>
            </a:r>
          </a:p>
        </p:txBody>
      </p:sp>
      <p:pic>
        <p:nvPicPr>
          <p:cNvPr id="5" name="Picture 4" descr="Tribal MAA-rev7.png"/>
          <p:cNvPicPr>
            <a:picLocks noChangeAspect="1"/>
          </p:cNvPicPr>
          <p:nvPr/>
        </p:nvPicPr>
        <p:blipFill rotWithShape="1">
          <a:blip r:embed="rId8" cstate="print"/>
          <a:srcRect l="30434" t="7246" r="17391" b="39131"/>
          <a:stretch/>
        </p:blipFill>
        <p:spPr>
          <a:xfrm>
            <a:off x="7711851" y="30204"/>
            <a:ext cx="1432149" cy="1471930"/>
          </a:xfrm>
          <a:prstGeom prst="rect">
            <a:avLst/>
          </a:prstGeom>
        </p:spPr>
      </p:pic>
      <p:pic>
        <p:nvPicPr>
          <p:cNvPr id="4" name="Picture 3"/>
          <p:cNvPicPr>
            <a:picLocks noChangeAspect="1"/>
          </p:cNvPicPr>
          <p:nvPr/>
        </p:nvPicPr>
        <p:blipFill>
          <a:blip r:embed="rId9"/>
          <a:stretch>
            <a:fillRect/>
          </a:stretch>
        </p:blipFill>
        <p:spPr>
          <a:xfrm>
            <a:off x="990600" y="1595190"/>
            <a:ext cx="871797" cy="651343"/>
          </a:xfrm>
          <a:prstGeom prst="rect">
            <a:avLst/>
          </a:prstGeom>
        </p:spPr>
      </p:pic>
      <p:pic>
        <p:nvPicPr>
          <p:cNvPr id="7" name="Picture 6"/>
          <p:cNvPicPr>
            <a:picLocks noChangeAspect="1"/>
          </p:cNvPicPr>
          <p:nvPr/>
        </p:nvPicPr>
        <p:blipFill>
          <a:blip r:embed="rId10"/>
          <a:stretch>
            <a:fillRect/>
          </a:stretch>
        </p:blipFill>
        <p:spPr>
          <a:xfrm>
            <a:off x="990600" y="2516297"/>
            <a:ext cx="830443" cy="627973"/>
          </a:xfrm>
          <a:prstGeom prst="rect">
            <a:avLst/>
          </a:prstGeom>
        </p:spPr>
      </p:pic>
      <p:pic>
        <p:nvPicPr>
          <p:cNvPr id="8" name="Picture 7"/>
          <p:cNvPicPr>
            <a:picLocks noChangeAspect="1"/>
          </p:cNvPicPr>
          <p:nvPr/>
        </p:nvPicPr>
        <p:blipFill>
          <a:blip r:embed="rId11"/>
          <a:stretch>
            <a:fillRect/>
          </a:stretch>
        </p:blipFill>
        <p:spPr>
          <a:xfrm>
            <a:off x="990600" y="3452394"/>
            <a:ext cx="814543" cy="606244"/>
          </a:xfrm>
          <a:prstGeom prst="rect">
            <a:avLst/>
          </a:prstGeom>
        </p:spPr>
      </p:pic>
      <p:pic>
        <p:nvPicPr>
          <p:cNvPr id="9" name="Picture 8"/>
          <p:cNvPicPr>
            <a:picLocks noChangeAspect="1"/>
          </p:cNvPicPr>
          <p:nvPr/>
        </p:nvPicPr>
        <p:blipFill>
          <a:blip r:embed="rId12"/>
          <a:stretch>
            <a:fillRect/>
          </a:stretch>
        </p:blipFill>
        <p:spPr>
          <a:xfrm>
            <a:off x="990600" y="4366762"/>
            <a:ext cx="804060" cy="598442"/>
          </a:xfrm>
          <a:prstGeom prst="rect">
            <a:avLst/>
          </a:prstGeom>
        </p:spPr>
      </p:pic>
      <p:pic>
        <p:nvPicPr>
          <p:cNvPr id="10" name="Picture 9"/>
          <p:cNvPicPr>
            <a:picLocks noChangeAspect="1"/>
          </p:cNvPicPr>
          <p:nvPr/>
        </p:nvPicPr>
        <p:blipFill>
          <a:blip r:embed="rId13"/>
          <a:stretch>
            <a:fillRect/>
          </a:stretch>
        </p:blipFill>
        <p:spPr>
          <a:xfrm>
            <a:off x="990600" y="5273329"/>
            <a:ext cx="830443" cy="618078"/>
          </a:xfrm>
          <a:prstGeom prst="rect">
            <a:avLst/>
          </a:prstGeom>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232490E-2B74-46ED-8A11-4A0ABBA2DF47}" type="slidenum">
              <a:rPr lang="en-US" smtClean="0"/>
              <a:pPr>
                <a:defRPr/>
              </a:pPr>
              <a:t>7</a:t>
            </a:fld>
            <a:endParaRPr lang="en-US" dirty="0"/>
          </a:p>
        </p:txBody>
      </p:sp>
      <p:sp>
        <p:nvSpPr>
          <p:cNvPr id="4" name="Title 3"/>
          <p:cNvSpPr>
            <a:spLocks noGrp="1"/>
          </p:cNvSpPr>
          <p:nvPr>
            <p:ph type="title"/>
          </p:nvPr>
        </p:nvSpPr>
        <p:spPr/>
        <p:txBody>
          <a:bodyPr>
            <a:normAutofit fontScale="90000"/>
          </a:bodyPr>
          <a:lstStyle/>
          <a:p>
            <a:r>
              <a:rPr lang="en-US" dirty="0">
                <a:effectLst/>
                <a:latin typeface="Arial" panose="020B0604020202020204" pitchFamily="34" charset="0"/>
                <a:cs typeface="Arial" panose="020B0604020202020204" pitchFamily="34" charset="0"/>
              </a:rPr>
              <a:t>What is CRIHB’s Role in the </a:t>
            </a:r>
            <a:br>
              <a:rPr lang="en-US" dirty="0">
                <a:effectLst/>
                <a:latin typeface="Arial" panose="020B0604020202020204" pitchFamily="34" charset="0"/>
                <a:cs typeface="Arial" panose="020B0604020202020204" pitchFamily="34" charset="0"/>
              </a:rPr>
            </a:br>
            <a:r>
              <a:rPr lang="en-US" dirty="0">
                <a:effectLst/>
                <a:latin typeface="Arial" panose="020B0604020202020204" pitchFamily="34" charset="0"/>
                <a:cs typeface="Arial" panose="020B0604020202020204" pitchFamily="34" charset="0"/>
              </a:rPr>
              <a:t>TMAA Program?</a:t>
            </a:r>
          </a:p>
        </p:txBody>
      </p:sp>
      <p:pic>
        <p:nvPicPr>
          <p:cNvPr id="5" name="Picture 4" descr="Tribal MAA-rev7.png"/>
          <p:cNvPicPr>
            <a:picLocks noChangeAspect="1"/>
          </p:cNvPicPr>
          <p:nvPr/>
        </p:nvPicPr>
        <p:blipFill rotWithShape="1">
          <a:blip r:embed="rId3" cstate="print"/>
          <a:srcRect l="30434" t="7246" r="17391" b="39131"/>
          <a:stretch/>
        </p:blipFill>
        <p:spPr>
          <a:xfrm>
            <a:off x="7933696" y="76200"/>
            <a:ext cx="1161813" cy="1194085"/>
          </a:xfrm>
          <a:prstGeom prst="rect">
            <a:avLst/>
          </a:prstGeom>
        </p:spPr>
      </p:pic>
      <p:graphicFrame>
        <p:nvGraphicFramePr>
          <p:cNvPr id="6" name="Diagram 5"/>
          <p:cNvGraphicFramePr/>
          <p:nvPr>
            <p:extLst>
              <p:ext uri="{D42A27DB-BD31-4B8C-83A1-F6EECF244321}">
                <p14:modId xmlns:p14="http://schemas.microsoft.com/office/powerpoint/2010/main" val="3201460330"/>
              </p:ext>
            </p:extLst>
          </p:nvPr>
        </p:nvGraphicFramePr>
        <p:xfrm>
          <a:off x="685800" y="1425254"/>
          <a:ext cx="7589520" cy="4975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227486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676400"/>
            <a:ext cx="5638800" cy="2895600"/>
          </a:xfrm>
        </p:spPr>
        <p:txBody>
          <a:bodyPr>
            <a:normAutofit/>
          </a:bodyPr>
          <a:lstStyle/>
          <a:p>
            <a:r>
              <a:rPr lang="en-US" sz="2800" dirty="0">
                <a:latin typeface="Arial" panose="020B0604020202020204" pitchFamily="34" charset="0"/>
                <a:cs typeface="Arial" panose="020B0604020202020204" pitchFamily="34" charset="0"/>
              </a:rPr>
              <a:t>CA Federally Recognized Tribes (MOU required)</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CA THPs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CA Tribal Organizations</a:t>
            </a:r>
          </a:p>
        </p:txBody>
      </p:sp>
      <p:sp>
        <p:nvSpPr>
          <p:cNvPr id="6" name="Slide Number Placeholder 5"/>
          <p:cNvSpPr>
            <a:spLocks noGrp="1"/>
          </p:cNvSpPr>
          <p:nvPr>
            <p:ph type="sldNum" sz="quarter" idx="12"/>
          </p:nvPr>
        </p:nvSpPr>
        <p:spPr/>
        <p:txBody>
          <a:bodyPr/>
          <a:lstStyle/>
          <a:p>
            <a:fld id="{B4381447-25D5-484A-AC9E-EB8722C10308}" type="slidenum">
              <a:rPr lang="en-US" smtClean="0"/>
              <a:pPr/>
              <a:t>8</a:t>
            </a:fld>
            <a:endParaRPr lang="en-US" dirty="0"/>
          </a:p>
        </p:txBody>
      </p:sp>
      <p:sp>
        <p:nvSpPr>
          <p:cNvPr id="7170" name="Rectangle 2"/>
          <p:cNvSpPr>
            <a:spLocks noGrp="1" noChangeArrowheads="1"/>
          </p:cNvSpPr>
          <p:nvPr>
            <p:ph type="title"/>
          </p:nvPr>
        </p:nvSpPr>
        <p:spPr>
          <a:xfrm>
            <a:off x="457200" y="31028"/>
            <a:ext cx="8229600" cy="944563"/>
          </a:xfrm>
        </p:spPr>
        <p:txBody>
          <a:bodyPr>
            <a:normAutofit/>
          </a:bodyPr>
          <a:lstStyle/>
          <a:p>
            <a:r>
              <a:rPr lang="en-US" sz="3600" dirty="0">
                <a:effectLst/>
                <a:latin typeface="Arial" panose="020B0604020202020204" pitchFamily="34" charset="0"/>
                <a:cs typeface="Arial" panose="020B0604020202020204" pitchFamily="34" charset="0"/>
              </a:rPr>
              <a:t>Who Can Participate in TMAA?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590800"/>
            <a:ext cx="3516536" cy="2895600"/>
          </a:xfrm>
          <a:prstGeom prst="rect">
            <a:avLst/>
          </a:prstGeom>
        </p:spPr>
      </p:pic>
      <p:pic>
        <p:nvPicPr>
          <p:cNvPr id="8" name="Picture 7" descr="Tribal MAA-rev7.png"/>
          <p:cNvPicPr>
            <a:picLocks noChangeAspect="1"/>
          </p:cNvPicPr>
          <p:nvPr/>
        </p:nvPicPr>
        <p:blipFill rotWithShape="1">
          <a:blip r:embed="rId4" cstate="print"/>
          <a:srcRect l="30434" t="7246" r="17391" b="39131"/>
          <a:stretch/>
        </p:blipFill>
        <p:spPr>
          <a:xfrm>
            <a:off x="7559245" y="30204"/>
            <a:ext cx="1432149" cy="1471930"/>
          </a:xfrm>
          <a:prstGeom prst="rect">
            <a:avLst/>
          </a:prstGeom>
        </p:spPr>
      </p:pic>
    </p:spTree>
    <p:extLst>
      <p:ext uri="{BB962C8B-B14F-4D97-AF65-F5344CB8AC3E}">
        <p14:creationId xmlns:p14="http://schemas.microsoft.com/office/powerpoint/2010/main" val="14208815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9438"/>
            <a:ext cx="7924800" cy="4995672"/>
          </a:xfrm>
        </p:spPr>
        <p:txBody>
          <a:bodyPr numCol="2">
            <a:noAutofit/>
          </a:bodyPr>
          <a:lstStyle/>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Anav Tribal Health Clinic</a:t>
            </a:r>
          </a:p>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Bear River Band of Rohnerville Rancheria</a:t>
            </a:r>
          </a:p>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Bridgeport Indian Colony</a:t>
            </a:r>
          </a:p>
          <a:p>
            <a:pPr marL="566928" indent="-457200">
              <a:spcBef>
                <a:spcPts val="800"/>
              </a:spcBef>
              <a:buFont typeface="+mj-lt"/>
              <a:buAutoNum type="arabicPeriod"/>
            </a:pPr>
            <a:r>
              <a:rPr lang="en-US" sz="1600" b="1" dirty="0">
                <a:latin typeface="Arial" panose="020B0604020202020204" pitchFamily="34" charset="0"/>
                <a:cs typeface="Arial" panose="020B0604020202020204" pitchFamily="34" charset="0"/>
              </a:rPr>
              <a:t>Chapa-De Indian Health Program</a:t>
            </a:r>
          </a:p>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Consolidated Tribal Health Project</a:t>
            </a:r>
          </a:p>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Greenville Rancheria Tribal Health Program</a:t>
            </a:r>
          </a:p>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Karuk Tribe Health &amp; Human Services Program</a:t>
            </a:r>
          </a:p>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K’ima:w Medical Center</a:t>
            </a:r>
          </a:p>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Lake County Tribal Health Consortium</a:t>
            </a:r>
          </a:p>
          <a:p>
            <a:pPr marL="566928" indent="-457200">
              <a:spcBef>
                <a:spcPts val="800"/>
              </a:spcBef>
              <a:buFont typeface="+mj-lt"/>
              <a:buAutoNum type="arabicPeriod"/>
            </a:pPr>
            <a:r>
              <a:rPr lang="en-US" sz="1600" b="1" dirty="0">
                <a:latin typeface="Arial" panose="020B0604020202020204" pitchFamily="34" charset="0"/>
                <a:cs typeface="Arial" panose="020B0604020202020204" pitchFamily="34" charset="0"/>
              </a:rPr>
              <a:t>Lassen Indian Health Center</a:t>
            </a:r>
          </a:p>
          <a:p>
            <a:pPr marL="566928" indent="-457200">
              <a:spcBef>
                <a:spcPts val="800"/>
              </a:spcBef>
              <a:buFont typeface="+mj-lt"/>
              <a:buAutoNum type="arabicPeriod"/>
            </a:pPr>
            <a:r>
              <a:rPr lang="en-US" sz="1600" b="1" dirty="0">
                <a:latin typeface="Arial" panose="020B0604020202020204" pitchFamily="34" charset="0"/>
                <a:cs typeface="Arial" panose="020B0604020202020204" pitchFamily="34" charset="0"/>
              </a:rPr>
              <a:t>Mathiesen Memorial Health Clinic</a:t>
            </a:r>
          </a:p>
          <a:p>
            <a:pPr marL="566928" indent="-457200">
              <a:spcBef>
                <a:spcPts val="800"/>
              </a:spcBef>
              <a:buFont typeface="+mj-lt"/>
              <a:buAutoNum type="arabicPeriod"/>
            </a:pPr>
            <a:endParaRPr lang="en-US" sz="1600" dirty="0">
              <a:latin typeface="Arial" panose="020B0604020202020204" pitchFamily="34" charset="0"/>
              <a:cs typeface="Arial" panose="020B0604020202020204" pitchFamily="34" charset="0"/>
            </a:endParaRPr>
          </a:p>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Northern Valley Indian Health </a:t>
            </a:r>
          </a:p>
          <a:p>
            <a:pPr marL="566928" indent="-457200">
              <a:spcBef>
                <a:spcPts val="800"/>
              </a:spcBef>
              <a:buFont typeface="+mj-lt"/>
              <a:buAutoNum type="arabicPeriod"/>
            </a:pPr>
            <a:r>
              <a:rPr lang="en-US" sz="1600" b="1" dirty="0">
                <a:latin typeface="Arial" panose="020B0604020202020204" pitchFamily="34" charset="0"/>
                <a:cs typeface="Arial" panose="020B0604020202020204" pitchFamily="34" charset="0"/>
              </a:rPr>
              <a:t>Pit River Health Service</a:t>
            </a:r>
          </a:p>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Redding Rancheria Tribal Health</a:t>
            </a:r>
          </a:p>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Riverside San Bernardino County</a:t>
            </a:r>
          </a:p>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Rolling Hills Clinic</a:t>
            </a:r>
          </a:p>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Round Valley Indian Health Center</a:t>
            </a:r>
          </a:p>
          <a:p>
            <a:pPr marL="566928" indent="-457200">
              <a:spcBef>
                <a:spcPts val="800"/>
              </a:spcBef>
              <a:buFont typeface="+mj-lt"/>
              <a:buAutoNum type="arabicPeriod"/>
            </a:pPr>
            <a:r>
              <a:rPr lang="en-US" sz="1600" b="1" dirty="0">
                <a:latin typeface="Arial" panose="020B0604020202020204" pitchFamily="34" charset="0"/>
                <a:cs typeface="Arial" panose="020B0604020202020204" pitchFamily="34" charset="0"/>
              </a:rPr>
              <a:t>Sonoma County Indian Health Project</a:t>
            </a:r>
          </a:p>
          <a:p>
            <a:pPr marL="566928" indent="-457200">
              <a:spcBef>
                <a:spcPts val="800"/>
              </a:spcBef>
              <a:buFont typeface="+mj-lt"/>
              <a:buAutoNum type="arabicPeriod"/>
            </a:pPr>
            <a:r>
              <a:rPr lang="en-US" sz="1600" b="1" dirty="0">
                <a:latin typeface="Arial" panose="020B0604020202020204" pitchFamily="34" charset="0"/>
                <a:cs typeface="Arial" panose="020B0604020202020204" pitchFamily="34" charset="0"/>
              </a:rPr>
              <a:t>Strong Family Health Center</a:t>
            </a:r>
          </a:p>
          <a:p>
            <a:pPr marL="566928" indent="-457200">
              <a:spcBef>
                <a:spcPts val="800"/>
              </a:spcBef>
              <a:buFont typeface="+mj-lt"/>
              <a:buAutoNum type="arabicPeriod"/>
            </a:pPr>
            <a:r>
              <a:rPr lang="en-US" sz="1600" b="1" dirty="0">
                <a:latin typeface="Arial" panose="020B0604020202020204" pitchFamily="34" charset="0"/>
                <a:cs typeface="Arial" panose="020B0604020202020204" pitchFamily="34" charset="0"/>
              </a:rPr>
              <a:t>Toiyabe Indian Health Project</a:t>
            </a:r>
          </a:p>
          <a:p>
            <a:pPr marL="566928" indent="-457200">
              <a:spcBef>
                <a:spcPts val="800"/>
              </a:spcBef>
              <a:buFont typeface="+mj-lt"/>
              <a:buAutoNum type="arabicPeriod"/>
            </a:pPr>
            <a:r>
              <a:rPr lang="en-US" sz="1600" b="1" dirty="0">
                <a:latin typeface="Arial" panose="020B0604020202020204" pitchFamily="34" charset="0"/>
                <a:cs typeface="Arial" panose="020B0604020202020204" pitchFamily="34" charset="0"/>
              </a:rPr>
              <a:t>Tule River Indian Health Center</a:t>
            </a:r>
          </a:p>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United Indian Health Services</a:t>
            </a:r>
          </a:p>
          <a:p>
            <a:pPr marL="566928" indent="-457200">
              <a:spcBef>
                <a:spcPts val="800"/>
              </a:spcBef>
              <a:buFont typeface="+mj-lt"/>
              <a:buAutoNum type="arabicPeriod"/>
            </a:pPr>
            <a:r>
              <a:rPr lang="en-US" sz="1600" dirty="0">
                <a:latin typeface="Arial" panose="020B0604020202020204" pitchFamily="34" charset="0"/>
                <a:cs typeface="Arial" panose="020B0604020202020204" pitchFamily="34" charset="0"/>
              </a:rPr>
              <a:t>Warner Mountain Indian Health</a:t>
            </a:r>
          </a:p>
          <a:p>
            <a:pPr marL="566928" indent="-457200">
              <a:spcBef>
                <a:spcPts val="800"/>
              </a:spcBef>
              <a:buFont typeface="+mj-lt"/>
              <a:buAutoNum type="arabicPeriod"/>
            </a:pPr>
            <a:r>
              <a:rPr lang="en-US" sz="1600" b="1" dirty="0">
                <a:latin typeface="Arial" panose="020B0604020202020204" pitchFamily="34" charset="0"/>
                <a:cs typeface="Arial" panose="020B0604020202020204" pitchFamily="34" charset="0"/>
              </a:rPr>
              <a:t>Yurok Tribe</a:t>
            </a:r>
          </a:p>
        </p:txBody>
      </p:sp>
      <p:sp>
        <p:nvSpPr>
          <p:cNvPr id="3" name="Slide Number Placeholder 2"/>
          <p:cNvSpPr>
            <a:spLocks noGrp="1"/>
          </p:cNvSpPr>
          <p:nvPr>
            <p:ph type="sldNum" sz="quarter" idx="12"/>
          </p:nvPr>
        </p:nvSpPr>
        <p:spPr/>
        <p:txBody>
          <a:bodyPr/>
          <a:lstStyle/>
          <a:p>
            <a:pPr>
              <a:defRPr/>
            </a:pPr>
            <a:fld id="{C232490E-2B74-46ED-8A11-4A0ABBA2DF47}" type="slidenum">
              <a:rPr lang="en-US" smtClean="0"/>
              <a:pPr>
                <a:defRPr/>
              </a:pPr>
              <a:t>9</a:t>
            </a:fld>
            <a:endParaRPr lang="en-US" dirty="0"/>
          </a:p>
        </p:txBody>
      </p:sp>
      <p:sp>
        <p:nvSpPr>
          <p:cNvPr id="4" name="Title 3"/>
          <p:cNvSpPr>
            <a:spLocks noGrp="1"/>
          </p:cNvSpPr>
          <p:nvPr>
            <p:ph type="title"/>
          </p:nvPr>
        </p:nvSpPr>
        <p:spPr>
          <a:xfrm>
            <a:off x="685800" y="0"/>
            <a:ext cx="8229600" cy="1143000"/>
          </a:xfrm>
        </p:spPr>
        <p:txBody>
          <a:bodyPr>
            <a:normAutofit/>
          </a:bodyPr>
          <a:lstStyle/>
          <a:p>
            <a:r>
              <a:rPr lang="en-US" sz="3600" dirty="0">
                <a:effectLst/>
                <a:latin typeface="Arial" panose="020B0604020202020204" pitchFamily="34" charset="0"/>
                <a:cs typeface="Arial" panose="020B0604020202020204" pitchFamily="34" charset="0"/>
              </a:rPr>
              <a:t>Participating Programs</a:t>
            </a:r>
          </a:p>
        </p:txBody>
      </p:sp>
      <p:pic>
        <p:nvPicPr>
          <p:cNvPr id="6" name="Picture 5" descr="Tribal MAA-rev7.png"/>
          <p:cNvPicPr>
            <a:picLocks noChangeAspect="1"/>
          </p:cNvPicPr>
          <p:nvPr/>
        </p:nvPicPr>
        <p:blipFill rotWithShape="1">
          <a:blip r:embed="rId3" cstate="print"/>
          <a:srcRect l="30434" t="7246" r="17391" b="39131"/>
          <a:stretch/>
        </p:blipFill>
        <p:spPr>
          <a:xfrm>
            <a:off x="7543800" y="30204"/>
            <a:ext cx="1432149" cy="1471930"/>
          </a:xfrm>
          <a:prstGeom prst="rect">
            <a:avLst/>
          </a:prstGeom>
        </p:spPr>
      </p:pic>
    </p:spTree>
    <p:extLst>
      <p:ext uri="{BB962C8B-B14F-4D97-AF65-F5344CB8AC3E}">
        <p14:creationId xmlns:p14="http://schemas.microsoft.com/office/powerpoint/2010/main" val="3171455244"/>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IHB Templat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IHBPriorityAreas xmlns="b630b26d-40dc-4341-b75c-fc035444ddac" xsi:nil="true"/>
    <lcf76f155ced4ddcb4097134ff3c332f xmlns="b630b26d-40dc-4341-b75c-fc035444ddac">
      <Terms xmlns="http://schemas.microsoft.com/office/infopath/2007/PartnerControls"/>
    </lcf76f155ced4ddcb4097134ff3c332f>
    <DocumentType xmlns="b630b26d-40dc-4341-b75c-fc035444ddac" xsi:nil="true"/>
    <TaxCatchAll xmlns="f861725f-136f-4391-9bd5-b99bf0e76e7a" xsi:nil="true"/>
    <FinalVersion xmlns="b630b26d-40dc-4341-b75c-fc035444ddac">true</FinalVersion>
    <ExternalSource xmlns="b630b26d-40dc-4341-b75c-fc035444ddac">false</ExternalSource>
    <FolderDescription xmlns="b630b26d-40dc-4341-b75c-fc035444ddac" xsi:nil="true"/>
    <TaxKeywordTaxHTField xmlns="f861725f-136f-4391-9bd5-b99bf0e76e7a">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8C52D9E280EE4FA990B4F91036DC31" ma:contentTypeVersion="30" ma:contentTypeDescription="Create a new document." ma:contentTypeScope="" ma:versionID="2911daf1b18b2ef125c9fa51d783074f">
  <xsd:schema xmlns:xsd="http://www.w3.org/2001/XMLSchema" xmlns:xs="http://www.w3.org/2001/XMLSchema" xmlns:p="http://schemas.microsoft.com/office/2006/metadata/properties" xmlns:ns2="b630b26d-40dc-4341-b75c-fc035444ddac" xmlns:ns3="f861725f-136f-4391-9bd5-b99bf0e76e7a" targetNamespace="http://schemas.microsoft.com/office/2006/metadata/properties" ma:root="true" ma:fieldsID="521cb3ff45083df6ba83038f39cea0f5" ns2:_="" ns3:_="">
    <xsd:import namespace="b630b26d-40dc-4341-b75c-fc035444ddac"/>
    <xsd:import namespace="f861725f-136f-4391-9bd5-b99bf0e76e7a"/>
    <xsd:element name="properties">
      <xsd:complexType>
        <xsd:sequence>
          <xsd:element name="documentManagement">
            <xsd:complexType>
              <xsd:all>
                <xsd:element ref="ns2:DocumentType" minOccurs="0"/>
                <xsd:element ref="ns2:FinalVersion"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3:TaxKeywordTaxHTField" minOccurs="0"/>
                <xsd:element ref="ns3:TaxCatchAll" minOccurs="0"/>
                <xsd:element ref="ns2:ExternalSource" minOccurs="0"/>
                <xsd:element ref="ns2:NIHBPriorityAreas" minOccurs="0"/>
                <xsd:element ref="ns2:MediaServiceLocation" minOccurs="0"/>
                <xsd:element ref="ns2:lcf76f155ced4ddcb4097134ff3c332f" minOccurs="0"/>
                <xsd:element ref="ns2:MediaServiceObjectDetectorVersions" minOccurs="0"/>
                <xsd:element ref="ns2:MediaServiceSearchProperties" minOccurs="0"/>
                <xsd:element ref="ns2:Folder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0b26d-40dc-4341-b75c-fc035444ddac" elementFormDefault="qualified">
    <xsd:import namespace="http://schemas.microsoft.com/office/2006/documentManagement/types"/>
    <xsd:import namespace="http://schemas.microsoft.com/office/infopath/2007/PartnerControls"/>
    <xsd:element name="DocumentType" ma:index="2" nillable="true" ma:displayName="Document Type" ma:format="Dropdown" ma:indexed="true" ma:internalName="DocumentType">
      <xsd:simpleType>
        <xsd:restriction base="dms:Choice">
          <xsd:enumeration value="Comment Letter"/>
          <xsd:enumeration value="Talking Points"/>
          <xsd:enumeration value="Issue Brief"/>
          <xsd:enumeration value="Report"/>
          <xsd:enumeration value="Meeting Record"/>
          <xsd:enumeration value="Meeting Materials"/>
          <xsd:enumeration value="Team Resource"/>
          <xsd:enumeration value="Event Planning"/>
          <xsd:enumeration value="Facilitator Scripts and Guides"/>
          <xsd:enumeration value="DTLL"/>
          <xsd:enumeration value="External References and Research"/>
          <xsd:enumeration value="Bios and Headshots"/>
          <xsd:enumeration value="Lists &amp; Fact Sheets"/>
        </xsd:restriction>
      </xsd:simpleType>
    </xsd:element>
    <xsd:element name="FinalVersion" ma:index="3" nillable="true" ma:displayName="Final Version" ma:default="0" ma:description="Is this the final version for publishing/sharing?" ma:format="Dropdown" ma:internalName="FinalVersion">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hidden="true" ma:internalName="MediaLengthInSeconds" ma:readOnly="true">
      <xsd:simpleType>
        <xsd:restriction base="dms:Unknown"/>
      </xsd:simpleType>
    </xsd:element>
    <xsd:element name="MediaServiceAutoTags" ma:index="16" nillable="true" ma:displayName="Tags" ma:hidden="true" ma:internalName="MediaServiceAutoTags"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ExternalSource" ma:index="25" nillable="true" ma:displayName="External Source" ma:default="0" ma:description="Did this document come from outside NIHB?" ma:format="Dropdown" ma:internalName="ExternalSource">
      <xsd:simpleType>
        <xsd:restriction base="dms:Boolean"/>
      </xsd:simpleType>
    </xsd:element>
    <xsd:element name="NIHBPriorityAreas" ma:index="26" nillable="true" ma:displayName="NIHB Priority Areas" ma:format="Dropdown" ma:internalName="NIHBPriorityAreas">
      <xsd:complexType>
        <xsd:complexContent>
          <xsd:extension base="dms:MultiChoice">
            <xsd:sequence>
              <xsd:element name="Value" maxOccurs="unbounded" minOccurs="0" nillable="true">
                <xsd:simpleType>
                  <xsd:restriction base="dms:Choice">
                    <xsd:enumeration value="Sovereignty and Representation"/>
                    <xsd:enumeration value="Funding"/>
                    <xsd:enumeration value="Infrastructure"/>
                    <xsd:enumeration value="Health Equity"/>
                    <xsd:enumeration value="Behavioral Health"/>
                    <xsd:enumeration value="Emergency Preparedness"/>
                    <xsd:enumeration value="Healthcare Workforce"/>
                    <xsd:enumeration value="Access to Care"/>
                    <xsd:enumeration value="Public Health Capacity and Infrastructure"/>
                  </xsd:restriction>
                </xsd:simpleType>
              </xsd:element>
            </xsd:sequence>
          </xsd:extension>
        </xsd:complexContent>
      </xsd:complexType>
    </xsd:element>
    <xsd:element name="MediaServiceLocation" ma:index="28" nillable="true" ma:displayName="Location" ma:internalName="MediaServiceLocation" ma:readOnly="true">
      <xsd:simpleType>
        <xsd:restriction base="dms:Text"/>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4a10f165-eab6-4f38-b755-d4ad073d40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FolderDescription" ma:index="33" nillable="true" ma:displayName="File Description" ma:format="Dropdown" ma:internalName="Folder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61725f-136f-4391-9bd5-b99bf0e76e7a"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element name="TaxKeywordTaxHTField" ma:index="23" nillable="true" ma:taxonomy="true" ma:internalName="TaxKeywordTaxHTField" ma:taxonomyFieldName="TaxKeyword" ma:displayName="Agency Tags" ma:fieldId="{23f27201-bee3-471e-b2e7-b64fd8b7ca38}" ma:taxonomyMulti="true" ma:sspId="4a10f165-eab6-4f38-b755-d4ad073d4040" ma:termSetId="00000000-0000-0000-0000-000000000000" ma:anchorId="00000000-0000-0000-0000-000000000000" ma:open="true" ma:isKeyword="true">
      <xsd:complexType>
        <xsd:sequence>
          <xsd:element ref="pc:Terms" minOccurs="0" maxOccurs="1"/>
        </xsd:sequence>
      </xsd:complexType>
    </xsd:element>
    <xsd:element name="TaxCatchAll" ma:index="24" nillable="true" ma:displayName="Taxonomy Catch All Column" ma:hidden="true" ma:list="{32713ae3-2fff-4207-a838-b32c4b103e94}" ma:internalName="TaxCatchAll" ma:showField="CatchAllData" ma:web="f861725f-136f-4391-9bd5-b99bf0e76e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ma:index="27"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BC2F31-2835-47C9-BEA7-52979DF67EAC}">
  <ds:schemaRefs>
    <ds:schemaRef ds:uri="http://purl.org/dc/terms/"/>
    <ds:schemaRef ds:uri="http://purl.org/dc/elements/1.1/"/>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C657646-E97D-4EC8-92BD-D5B2C418FA3D}"/>
</file>

<file path=customXml/itemProps3.xml><?xml version="1.0" encoding="utf-8"?>
<ds:datastoreItem xmlns:ds="http://schemas.openxmlformats.org/officeDocument/2006/customXml" ds:itemID="{46FB18A7-68A2-448F-913C-222739FB8E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84261</TotalTime>
  <Words>2904</Words>
  <Application>Microsoft Office PowerPoint</Application>
  <PresentationFormat>On-screen Show (4:3)</PresentationFormat>
  <Paragraphs>562</Paragraphs>
  <Slides>32</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Calibri Light</vt:lpstr>
      <vt:lpstr>Lucida Sans Unicode</vt:lpstr>
      <vt:lpstr>Verdana</vt:lpstr>
      <vt:lpstr>Wingdings</vt:lpstr>
      <vt:lpstr>Wingdings 2</vt:lpstr>
      <vt:lpstr>Wingdings 3</vt:lpstr>
      <vt:lpstr>CRIHB Template</vt:lpstr>
      <vt:lpstr>Custom Design</vt:lpstr>
      <vt:lpstr>Tribal Medi-Cal Administrative Activities (TMAA)</vt:lpstr>
      <vt:lpstr>Presentation Overview</vt:lpstr>
      <vt:lpstr>History of the  TMAA Program in California </vt:lpstr>
      <vt:lpstr>History of TMAA</vt:lpstr>
      <vt:lpstr>History of TMAA (Continued)</vt:lpstr>
      <vt:lpstr>Purpose of TMAA</vt:lpstr>
      <vt:lpstr>What is CRIHB’s Role in the  TMAA Program?</vt:lpstr>
      <vt:lpstr>Who Can Participate in TMAA?</vt:lpstr>
      <vt:lpstr>Participating Programs</vt:lpstr>
      <vt:lpstr>TMAA Program        </vt:lpstr>
      <vt:lpstr>TMAA Program</vt:lpstr>
      <vt:lpstr>Required for ALL Programs Participating in TMAA</vt:lpstr>
      <vt:lpstr>Changes to the  TMAA Program in California </vt:lpstr>
      <vt:lpstr> Change: Beginning November 2019, programs must submit a claim to CRIHB and/or MCP, depending on who insures the beneficiary. </vt:lpstr>
      <vt:lpstr>What Does This Mean for TMAA?</vt:lpstr>
      <vt:lpstr>Medi-Cal FFS vs. Medi-Cal MCP</vt:lpstr>
      <vt:lpstr>TMAA Transportation Medi-Cal FFS Beneficiaries</vt:lpstr>
      <vt:lpstr>TMAA Transportation Program Medi-Cal FFS Beneficiaries  (Claims Submitted to CRIHB)</vt:lpstr>
      <vt:lpstr>What Can Be Claimed for  Medi-Cal FFS Beneficiaries?</vt:lpstr>
      <vt:lpstr>PowerPoint Presentation</vt:lpstr>
      <vt:lpstr>Medi-Cal FFS  Transportation Log</vt:lpstr>
      <vt:lpstr>NEMT and NMT Transportation</vt:lpstr>
      <vt:lpstr>NEMT and NMT Transportation</vt:lpstr>
      <vt:lpstr>How to Claim? </vt:lpstr>
      <vt:lpstr>TMAA Claiming Medi-Cal Administrative Activities (MAA) specific </vt:lpstr>
      <vt:lpstr>TMAA Administrative Activities Codes</vt:lpstr>
      <vt:lpstr>TMAA-Specific Activities  Tracking Log</vt:lpstr>
      <vt:lpstr>TMAA-Specific Activities Log</vt:lpstr>
      <vt:lpstr>Annual Reimbursement Comparison YTD</vt:lpstr>
      <vt:lpstr>CRIHB.org</vt:lpstr>
      <vt:lpstr>Any Questions? </vt:lpstr>
      <vt:lpstr>For More Information, Contact:</vt:lpstr>
    </vt:vector>
  </TitlesOfParts>
  <Company>MCS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Health Program MAA</dc:title>
  <dc:creator>DHS</dc:creator>
  <cp:lastModifiedBy>Ponnequin, Sarah (CRIHB)</cp:lastModifiedBy>
  <cp:revision>671</cp:revision>
  <cp:lastPrinted>2020-02-24T17:16:01Z</cp:lastPrinted>
  <dcterms:created xsi:type="dcterms:W3CDTF">2006-10-12T20:37:51Z</dcterms:created>
  <dcterms:modified xsi:type="dcterms:W3CDTF">2025-01-16T19:46:19Z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0x010100478C52D9E280EE4FA990B4F91036DC31</vt:lpwstr>
  </property>
  <property fmtid="{D5CDD505-2E9C-101B-9397-08002B2CF9AE}" pid="3" name="TaxKeyword">
    <vt:lpwstr/>
  </property>
  <property fmtid="{D5CDD505-2E9C-101B-9397-08002B2CF9AE}" pid="4" name="MediaServiceImageTags">
    <vt:lpwstr/>
  </property>
</Properties>
</file>