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modernComment_17B_A7B16402.xml" ContentType="application/vnd.ms-powerpoint.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40"/>
  </p:notesMasterIdLst>
  <p:handoutMasterIdLst>
    <p:handoutMasterId r:id="rId41"/>
  </p:handoutMasterIdLst>
  <p:sldIdLst>
    <p:sldId id="284" r:id="rId5"/>
    <p:sldId id="362" r:id="rId6"/>
    <p:sldId id="396" r:id="rId7"/>
    <p:sldId id="394" r:id="rId8"/>
    <p:sldId id="402" r:id="rId9"/>
    <p:sldId id="400" r:id="rId10"/>
    <p:sldId id="403" r:id="rId11"/>
    <p:sldId id="390" r:id="rId12"/>
    <p:sldId id="374" r:id="rId13"/>
    <p:sldId id="372" r:id="rId14"/>
    <p:sldId id="395" r:id="rId15"/>
    <p:sldId id="414" r:id="rId16"/>
    <p:sldId id="415" r:id="rId17"/>
    <p:sldId id="437" r:id="rId18"/>
    <p:sldId id="438" r:id="rId19"/>
    <p:sldId id="439" r:id="rId20"/>
    <p:sldId id="441" r:id="rId21"/>
    <p:sldId id="444" r:id="rId22"/>
    <p:sldId id="446" r:id="rId23"/>
    <p:sldId id="399" r:id="rId24"/>
    <p:sldId id="347" r:id="rId25"/>
    <p:sldId id="419" r:id="rId26"/>
    <p:sldId id="398" r:id="rId27"/>
    <p:sldId id="346" r:id="rId28"/>
    <p:sldId id="393" r:id="rId29"/>
    <p:sldId id="397" r:id="rId30"/>
    <p:sldId id="386" r:id="rId31"/>
    <p:sldId id="380" r:id="rId32"/>
    <p:sldId id="379" r:id="rId33"/>
    <p:sldId id="408" r:id="rId34"/>
    <p:sldId id="406" r:id="rId35"/>
    <p:sldId id="417" r:id="rId36"/>
    <p:sldId id="418" r:id="rId37"/>
    <p:sldId id="416" r:id="rId38"/>
    <p:sldId id="311" r:id="rId39"/>
  </p:sldIdLst>
  <p:sldSz cx="9144000" cy="6858000" type="screen4x3"/>
  <p:notesSz cx="7016750" cy="9302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824584-AA12-18D8-566A-989A3F5B0A5A}" name="Marx, Kitty (CMS/CMCS)" initials="KM" userId="S::kitty.marx@cms.hhs.gov::3f2eeedf-585f-452d-bf11-f0bf0fb7a7f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Brian" initials="BCB/JGB" lastIdx="5" clrIdx="0"/>
  <p:cmAuthor id="7" name="Susan Karol" initials="SK [2]" lastIdx="19" clrIdx="7">
    <p:extLst>
      <p:ext uri="{19B8F6BF-5375-455C-9EA6-DF929625EA0E}">
        <p15:presenceInfo xmlns:p15="http://schemas.microsoft.com/office/powerpoint/2012/main" userId="Susan Karol" providerId="None"/>
      </p:ext>
    </p:extLst>
  </p:cmAuthor>
  <p:cmAuthor id="1" name="Tyra Wittenborn" initials="TW" lastIdx="8" clrIdx="1"/>
  <p:cmAuthor id="8" name="Rachel Ryan Pedersen" initials="RRP" lastIdx="5" clrIdx="8">
    <p:extLst>
      <p:ext uri="{19B8F6BF-5375-455C-9EA6-DF929625EA0E}">
        <p15:presenceInfo xmlns:p15="http://schemas.microsoft.com/office/powerpoint/2012/main" userId="Rachel Ryan Pedersen" providerId="None"/>
      </p:ext>
    </p:extLst>
  </p:cmAuthor>
  <p:cmAuthor id="2" name="BONNIE HILLSBERG" initials="BH" lastIdx="11" clrIdx="2"/>
  <p:cmAuthor id="9" name="Marx, Kitty (CMS/CMCS)" initials="MK(" lastIdx="4" clrIdx="9">
    <p:extLst>
      <p:ext uri="{19B8F6BF-5375-455C-9EA6-DF929625EA0E}">
        <p15:presenceInfo xmlns:p15="http://schemas.microsoft.com/office/powerpoint/2012/main" userId="S-1-5-21-4095628063-3556742122-3606576086-59118" providerId="AD"/>
      </p:ext>
    </p:extLst>
  </p:cmAuthor>
  <p:cmAuthor id="3" name="Georgeline Sparks" initials="" lastIdx="0" clrIdx="3"/>
  <p:cmAuthor id="4" name="Rachel Ryan" initials="RR" lastIdx="11" clrIdx="4"/>
  <p:cmAuthor id="5" name="Georgeline Sparks" initials="GS" lastIdx="32" clrIdx="5">
    <p:extLst>
      <p:ext uri="{19B8F6BF-5375-455C-9EA6-DF929625EA0E}">
        <p15:presenceInfo xmlns:p15="http://schemas.microsoft.com/office/powerpoint/2012/main" userId="S-1-5-21-4095628063-3556742122-3606576086-74458" providerId="AD"/>
      </p:ext>
    </p:extLst>
  </p:cmAuthor>
  <p:cmAuthor id="6" name="Susan Karol" initials="SK" lastIdx="13" clrIdx="6">
    <p:extLst>
      <p:ext uri="{19B8F6BF-5375-455C-9EA6-DF929625EA0E}">
        <p15:presenceInfo xmlns:p15="http://schemas.microsoft.com/office/powerpoint/2012/main" userId="S-1-5-21-4095628063-3556742122-3606576086-1609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54971" autoAdjust="0"/>
  </p:normalViewPr>
  <p:slideViewPr>
    <p:cSldViewPr>
      <p:cViewPr varScale="1">
        <p:scale>
          <a:sx n="40" d="100"/>
          <a:sy n="40" d="100"/>
        </p:scale>
        <p:origin x="2004" y="48"/>
      </p:cViewPr>
      <p:guideLst>
        <p:guide orient="horz" pos="2160"/>
        <p:guide pos="2880"/>
      </p:guideLst>
    </p:cSldViewPr>
  </p:slideViewPr>
  <p:outlineViewPr>
    <p:cViewPr>
      <p:scale>
        <a:sx n="33" d="100"/>
        <a:sy n="33" d="100"/>
      </p:scale>
      <p:origin x="0" y="0"/>
    </p:cViewPr>
  </p:outlineViewPr>
  <p:notesTextViewPr>
    <p:cViewPr>
      <p:scale>
        <a:sx n="125" d="100"/>
        <a:sy n="125" d="100"/>
      </p:scale>
      <p:origin x="0" y="-2156"/>
    </p:cViewPr>
  </p:notesTextViewPr>
  <p:sorterViewPr>
    <p:cViewPr>
      <p:scale>
        <a:sx n="100" d="100"/>
        <a:sy n="100" d="100"/>
      </p:scale>
      <p:origin x="0" y="0"/>
    </p:cViewPr>
  </p:sorterViewPr>
  <p:notesViewPr>
    <p:cSldViewPr>
      <p:cViewPr varScale="1">
        <p:scale>
          <a:sx n="87" d="100"/>
          <a:sy n="87" d="100"/>
        </p:scale>
        <p:origin x="379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verly Lofton" userId="13217500119_tp_box_2" providerId="OAuth2" clId="{309C558B-A334-41C7-9D8C-8D9627A591B3}"/>
    <pc:docChg chg="modSld">
      <pc:chgData name="Beverly Lofton" userId="13217500119_tp_box_2" providerId="OAuth2" clId="{309C558B-A334-41C7-9D8C-8D9627A591B3}" dt="2025-05-07T12:58:18.004" v="245" actId="20577"/>
      <pc:docMkLst>
        <pc:docMk/>
      </pc:docMkLst>
      <pc:sldChg chg="modNotesTx">
        <pc:chgData name="Beverly Lofton" userId="13217500119_tp_box_2" providerId="OAuth2" clId="{309C558B-A334-41C7-9D8C-8D9627A591B3}" dt="2025-05-07T12:58:18.004" v="245" actId="20577"/>
        <pc:sldMkLst>
          <pc:docMk/>
          <pc:sldMk cId="1026636486" sldId="396"/>
        </pc:sldMkLst>
      </pc:sldChg>
    </pc:docChg>
  </pc:docChgLst>
</pc:chgInfo>
</file>

<file path=ppt/comments/modernComment_17B_A7B16402.xml><?xml version="1.0" encoding="utf-8"?>
<p188:cmLst xmlns:a="http://schemas.openxmlformats.org/drawingml/2006/main" xmlns:r="http://schemas.openxmlformats.org/officeDocument/2006/relationships" xmlns:p188="http://schemas.microsoft.com/office/powerpoint/2018/8/main">
  <p188:cm id="{65A6E0F2-D342-4F1A-8D7F-5E2B67361C92}" authorId="{B2824584-AA12-18D8-566A-989A3F5B0A5A}" created="2024-07-29T14:11:44.462">
    <pc:sldMkLst xmlns:pc="http://schemas.microsoft.com/office/powerpoint/2013/main/command">
      <pc:docMk/>
      <pc:sldMk cId="2813420546" sldId="379"/>
    </pc:sldMkLst>
    <p188:txBody>
      <a:bodyPr/>
      <a:lstStyle/>
      <a:p>
        <a:r>
          <a:rPr lang="en-US"/>
          <a:t>Should we delete this slide for the IHS Partnership Conference since we are not currently holding the trainings?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0592" cy="465138"/>
          </a:xfrm>
          <a:prstGeom prst="rect">
            <a:avLst/>
          </a:prstGeom>
        </p:spPr>
        <p:txBody>
          <a:bodyPr vert="horz" lIns="92531" tIns="46265" rIns="92531" bIns="46265" rtlCol="0"/>
          <a:lstStyle>
            <a:lvl1pPr algn="l">
              <a:defRPr sz="1200"/>
            </a:lvl1pPr>
          </a:lstStyle>
          <a:p>
            <a:endParaRPr lang="en-US"/>
          </a:p>
        </p:txBody>
      </p:sp>
      <p:sp>
        <p:nvSpPr>
          <p:cNvPr id="3" name="Date Placeholder 2"/>
          <p:cNvSpPr>
            <a:spLocks noGrp="1"/>
          </p:cNvSpPr>
          <p:nvPr>
            <p:ph type="dt" sz="quarter" idx="1"/>
          </p:nvPr>
        </p:nvSpPr>
        <p:spPr>
          <a:xfrm>
            <a:off x="3974536" y="1"/>
            <a:ext cx="3040592" cy="465138"/>
          </a:xfrm>
          <a:prstGeom prst="rect">
            <a:avLst/>
          </a:prstGeom>
        </p:spPr>
        <p:txBody>
          <a:bodyPr vert="horz" lIns="92531" tIns="46265" rIns="92531" bIns="46265" rtlCol="0"/>
          <a:lstStyle>
            <a:lvl1pPr algn="r">
              <a:defRPr sz="1200"/>
            </a:lvl1pPr>
          </a:lstStyle>
          <a:p>
            <a:fld id="{27510EEC-825F-4967-A01A-AB01459C5B77}" type="datetimeFigureOut">
              <a:rPr lang="en-US" smtClean="0"/>
              <a:t>05/07/2025</a:t>
            </a:fld>
            <a:endParaRPr lang="en-US"/>
          </a:p>
        </p:txBody>
      </p:sp>
      <p:sp>
        <p:nvSpPr>
          <p:cNvPr id="4" name="Footer Placeholder 3"/>
          <p:cNvSpPr>
            <a:spLocks noGrp="1"/>
          </p:cNvSpPr>
          <p:nvPr>
            <p:ph type="ftr" sz="quarter" idx="2"/>
          </p:nvPr>
        </p:nvSpPr>
        <p:spPr>
          <a:xfrm>
            <a:off x="0" y="8835999"/>
            <a:ext cx="3040592" cy="465138"/>
          </a:xfrm>
          <a:prstGeom prst="rect">
            <a:avLst/>
          </a:prstGeom>
        </p:spPr>
        <p:txBody>
          <a:bodyPr vert="horz" lIns="92531" tIns="46265" rIns="92531" bIns="46265" rtlCol="0" anchor="b"/>
          <a:lstStyle>
            <a:lvl1pPr algn="l">
              <a:defRPr sz="1200"/>
            </a:lvl1pPr>
          </a:lstStyle>
          <a:p>
            <a:endParaRPr lang="en-US"/>
          </a:p>
        </p:txBody>
      </p:sp>
      <p:sp>
        <p:nvSpPr>
          <p:cNvPr id="5" name="Slide Number Placeholder 4"/>
          <p:cNvSpPr>
            <a:spLocks noGrp="1"/>
          </p:cNvSpPr>
          <p:nvPr>
            <p:ph type="sldNum" sz="quarter" idx="3"/>
          </p:nvPr>
        </p:nvSpPr>
        <p:spPr>
          <a:xfrm>
            <a:off x="3974536" y="8835999"/>
            <a:ext cx="3040592" cy="465138"/>
          </a:xfrm>
          <a:prstGeom prst="rect">
            <a:avLst/>
          </a:prstGeom>
        </p:spPr>
        <p:txBody>
          <a:bodyPr vert="horz" lIns="92531" tIns="46265" rIns="92531" bIns="46265" rtlCol="0" anchor="b"/>
          <a:lstStyle>
            <a:lvl1pPr algn="r">
              <a:defRPr sz="1200"/>
            </a:lvl1pPr>
          </a:lstStyle>
          <a:p>
            <a:fld id="{21894EF1-1E59-4A7E-A41F-E8DAA5724CBF}" type="slidenum">
              <a:rPr lang="en-US" smtClean="0"/>
              <a:t>‹#›</a:t>
            </a:fld>
            <a:endParaRPr lang="en-US"/>
          </a:p>
        </p:txBody>
      </p:sp>
    </p:spTree>
    <p:extLst>
      <p:ext uri="{BB962C8B-B14F-4D97-AF65-F5344CB8AC3E}">
        <p14:creationId xmlns:p14="http://schemas.microsoft.com/office/powerpoint/2010/main" val="3985861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0592" cy="465138"/>
          </a:xfrm>
          <a:prstGeom prst="rect">
            <a:avLst/>
          </a:prstGeom>
        </p:spPr>
        <p:txBody>
          <a:bodyPr vert="horz" lIns="93230" tIns="46615" rIns="93230" bIns="46615" rtlCol="0"/>
          <a:lstStyle>
            <a:lvl1pPr algn="l">
              <a:defRPr sz="1200"/>
            </a:lvl1pPr>
          </a:lstStyle>
          <a:p>
            <a:endParaRPr lang="en-US"/>
          </a:p>
        </p:txBody>
      </p:sp>
      <p:sp>
        <p:nvSpPr>
          <p:cNvPr id="3" name="Date Placeholder 2"/>
          <p:cNvSpPr>
            <a:spLocks noGrp="1"/>
          </p:cNvSpPr>
          <p:nvPr>
            <p:ph type="dt" idx="1"/>
          </p:nvPr>
        </p:nvSpPr>
        <p:spPr>
          <a:xfrm>
            <a:off x="3974536" y="1"/>
            <a:ext cx="3040592" cy="465138"/>
          </a:xfrm>
          <a:prstGeom prst="rect">
            <a:avLst/>
          </a:prstGeom>
        </p:spPr>
        <p:txBody>
          <a:bodyPr vert="horz" lIns="93230" tIns="46615" rIns="93230" bIns="46615" rtlCol="0"/>
          <a:lstStyle>
            <a:lvl1pPr algn="r">
              <a:defRPr sz="1200"/>
            </a:lvl1pPr>
          </a:lstStyle>
          <a:p>
            <a:fld id="{591E6FEA-B42B-4FB1-9EC1-F0371EE85EB6}" type="datetimeFigureOut">
              <a:rPr lang="en-US" smtClean="0"/>
              <a:t>05/07/2025</a:t>
            </a:fld>
            <a:endParaRPr lang="en-US"/>
          </a:p>
        </p:txBody>
      </p:sp>
      <p:sp>
        <p:nvSpPr>
          <p:cNvPr id="4" name="Slide Image Placeholder 3"/>
          <p:cNvSpPr>
            <a:spLocks noGrp="1" noRot="1" noChangeAspect="1"/>
          </p:cNvSpPr>
          <p:nvPr>
            <p:ph type="sldImg" idx="2"/>
          </p:nvPr>
        </p:nvSpPr>
        <p:spPr>
          <a:xfrm>
            <a:off x="1182688" y="696913"/>
            <a:ext cx="4651375" cy="3489325"/>
          </a:xfrm>
          <a:prstGeom prst="rect">
            <a:avLst/>
          </a:prstGeom>
          <a:noFill/>
          <a:ln w="12700">
            <a:solidFill>
              <a:prstClr val="black"/>
            </a:solidFill>
          </a:ln>
        </p:spPr>
        <p:txBody>
          <a:bodyPr vert="horz" lIns="93230" tIns="46615" rIns="93230" bIns="46615" rtlCol="0" anchor="ctr"/>
          <a:lstStyle/>
          <a:p>
            <a:endParaRPr lang="en-US"/>
          </a:p>
        </p:txBody>
      </p:sp>
      <p:sp>
        <p:nvSpPr>
          <p:cNvPr id="5" name="Notes Placeholder 4"/>
          <p:cNvSpPr>
            <a:spLocks noGrp="1"/>
          </p:cNvSpPr>
          <p:nvPr>
            <p:ph type="body" sz="quarter" idx="3"/>
          </p:nvPr>
        </p:nvSpPr>
        <p:spPr>
          <a:xfrm>
            <a:off x="701675" y="4418808"/>
            <a:ext cx="5613400" cy="4186238"/>
          </a:xfrm>
          <a:prstGeom prst="rect">
            <a:avLst/>
          </a:prstGeom>
        </p:spPr>
        <p:txBody>
          <a:bodyPr vert="horz" lIns="93230" tIns="46615" rIns="93230" bIns="466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5999"/>
            <a:ext cx="3040592" cy="465138"/>
          </a:xfrm>
          <a:prstGeom prst="rect">
            <a:avLst/>
          </a:prstGeom>
        </p:spPr>
        <p:txBody>
          <a:bodyPr vert="horz" lIns="93230" tIns="46615" rIns="93230" bIns="46615" rtlCol="0" anchor="b"/>
          <a:lstStyle>
            <a:lvl1pPr algn="l">
              <a:defRPr sz="1200"/>
            </a:lvl1pPr>
          </a:lstStyle>
          <a:p>
            <a:endParaRPr lang="en-US"/>
          </a:p>
        </p:txBody>
      </p:sp>
      <p:sp>
        <p:nvSpPr>
          <p:cNvPr id="7" name="Slide Number Placeholder 6"/>
          <p:cNvSpPr>
            <a:spLocks noGrp="1"/>
          </p:cNvSpPr>
          <p:nvPr>
            <p:ph type="sldNum" sz="quarter" idx="5"/>
          </p:nvPr>
        </p:nvSpPr>
        <p:spPr>
          <a:xfrm>
            <a:off x="3974536" y="8835999"/>
            <a:ext cx="3040592" cy="465138"/>
          </a:xfrm>
          <a:prstGeom prst="rect">
            <a:avLst/>
          </a:prstGeom>
        </p:spPr>
        <p:txBody>
          <a:bodyPr vert="horz" lIns="93230" tIns="46615" rIns="93230" bIns="46615" rtlCol="0" anchor="b"/>
          <a:lstStyle>
            <a:lvl1pPr algn="r">
              <a:defRPr sz="1200"/>
            </a:lvl1pPr>
          </a:lstStyle>
          <a:p>
            <a:fld id="{6411830E-0D52-4473-BF59-F36B215BDC4B}" type="slidenum">
              <a:rPr lang="en-US" smtClean="0"/>
              <a:t>‹#›</a:t>
            </a:fld>
            <a:endParaRPr lang="en-US"/>
          </a:p>
        </p:txBody>
      </p:sp>
    </p:spTree>
    <p:extLst>
      <p:ext uri="{BB962C8B-B14F-4D97-AF65-F5344CB8AC3E}">
        <p14:creationId xmlns:p14="http://schemas.microsoft.com/office/powerpoint/2010/main" val="51386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mailto:tribalaffairs@cms.hhs.gov"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go.cms.gov/AIAN"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go.cms.gov/AIAN"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Good morning/afternoon and welcome to today’s event. I’m ____________________ and I work for the Tribal Affairs office at CMS. Thank you for joining us for our training.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Throughout this presentation we will refer to several links with valuable information. Those links are listed in slides at the end of this presentation.</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11830E-0D52-4473-BF59-F36B215BDC4B}" type="slidenum">
              <a:rPr lang="en-US" smtClean="0"/>
              <a:t>1</a:t>
            </a:fld>
            <a:endParaRPr lang="en-US"/>
          </a:p>
        </p:txBody>
      </p:sp>
    </p:spTree>
    <p:extLst>
      <p:ext uri="{BB962C8B-B14F-4D97-AF65-F5344CB8AC3E}">
        <p14:creationId xmlns:p14="http://schemas.microsoft.com/office/powerpoint/2010/main" val="2451270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4013" y="525463"/>
            <a:ext cx="3503612" cy="2627312"/>
          </a:xfrm>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Income determinations for Medicaid and CHIP are different from the Marketplace. In Medicaid and CHIP, certain types of Indian income and resources are not counted when determining eligibility. This slide lists the type of income that is </a:t>
            </a:r>
            <a:r>
              <a:rPr lang="en-US" sz="1200" b="1" i="1" kern="1200" dirty="0">
                <a:solidFill>
                  <a:schemeClr val="tx1"/>
                </a:solidFill>
                <a:effectLst/>
                <a:latin typeface="+mn-lt"/>
                <a:ea typeface="+mn-ea"/>
                <a:cs typeface="+mn-cs"/>
              </a:rPr>
              <a:t>NOT</a:t>
            </a:r>
            <a:r>
              <a:rPr lang="en-US" sz="1200" b="1" kern="1200" dirty="0">
                <a:solidFill>
                  <a:schemeClr val="tx1"/>
                </a:solidFill>
                <a:effectLst/>
                <a:latin typeface="+mn-lt"/>
                <a:ea typeface="+mn-ea"/>
                <a:cs typeface="+mn-cs"/>
              </a:rPr>
              <a:t> counted in Medicaid.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 Payment received from the tribe or individual payments from natural resources, farming, fishing, ranching, rents or other monies from lands designated as Indian land by the Department of Interior are </a:t>
            </a:r>
            <a:r>
              <a:rPr lang="en-US" sz="1200" b="1" u="sng" kern="1200" dirty="0">
                <a:solidFill>
                  <a:schemeClr val="tx1"/>
                </a:solidFill>
                <a:effectLst/>
                <a:latin typeface="+mn-lt"/>
                <a:ea typeface="+mn-ea"/>
                <a:cs typeface="+mn-cs"/>
              </a:rPr>
              <a:t>not</a:t>
            </a:r>
            <a:r>
              <a:rPr lang="en-US" sz="1200" b="1" kern="1200" dirty="0">
                <a:solidFill>
                  <a:schemeClr val="tx1"/>
                </a:solidFill>
                <a:effectLst/>
                <a:latin typeface="+mn-lt"/>
                <a:ea typeface="+mn-ea"/>
                <a:cs typeface="+mn-cs"/>
              </a:rPr>
              <a:t> counted when determining Medicaid eligibility.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This includes land within the boundaries, or the most recent former boundaries of a reservation, and monies for cultural or traditional activities or items. Again, </a:t>
            </a:r>
            <a:r>
              <a:rPr lang="en-US" sz="1200" b="1" u="sng" kern="1200" dirty="0">
                <a:solidFill>
                  <a:schemeClr val="tx1"/>
                </a:solidFill>
                <a:effectLst/>
                <a:latin typeface="+mn-lt"/>
                <a:ea typeface="+mn-ea"/>
                <a:cs typeface="+mn-cs"/>
              </a:rPr>
              <a:t>none</a:t>
            </a:r>
            <a:r>
              <a:rPr lang="en-US" sz="1200" b="1" kern="1200" dirty="0">
                <a:solidFill>
                  <a:schemeClr val="tx1"/>
                </a:solidFill>
                <a:effectLst/>
                <a:latin typeface="+mn-lt"/>
                <a:ea typeface="+mn-ea"/>
                <a:cs typeface="+mn-cs"/>
              </a:rPr>
              <a:t> of these monies are counted for Medicaid or CHIP.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There is one exception: any Indian income derived from gaming </a:t>
            </a:r>
            <a:r>
              <a:rPr lang="en-US" sz="1200" b="1" i="1" kern="1200" dirty="0">
                <a:solidFill>
                  <a:schemeClr val="tx1"/>
                </a:solidFill>
                <a:effectLst/>
                <a:latin typeface="+mn-lt"/>
                <a:ea typeface="+mn-ea"/>
                <a:cs typeface="+mn-cs"/>
              </a:rPr>
              <a:t>DOES COUNT</a:t>
            </a:r>
            <a:r>
              <a:rPr lang="en-US" sz="1200" b="1" kern="1200" dirty="0">
                <a:solidFill>
                  <a:schemeClr val="tx1"/>
                </a:solidFill>
                <a:effectLst/>
                <a:latin typeface="+mn-lt"/>
                <a:ea typeface="+mn-ea"/>
                <a:cs typeface="+mn-cs"/>
              </a:rPr>
              <a:t> when determining Medicaid income eligibility.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Keep in mind, that the rules for determining income eligibility are different in Medicaid and CHIP than they are for the Marketplace.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i="1" kern="1200" dirty="0">
                <a:solidFill>
                  <a:schemeClr val="tx1"/>
                </a:solidFill>
                <a:effectLst/>
                <a:latin typeface="+mn-lt"/>
                <a:ea typeface="+mn-ea"/>
                <a:cs typeface="+mn-cs"/>
              </a:rPr>
              <a:t>For example</a:t>
            </a:r>
            <a:r>
              <a:rPr lang="en-US" sz="1200" b="1" kern="1200" dirty="0">
                <a:solidFill>
                  <a:schemeClr val="tx1"/>
                </a:solidFill>
                <a:effectLst/>
                <a:latin typeface="+mn-lt"/>
                <a:ea typeface="+mn-ea"/>
                <a:cs typeface="+mn-cs"/>
              </a:rPr>
              <a:t>, if you report income from traditional jewelry you sell when you file your tax returns, then you must report it when determining income eligibility for the Marketplace.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However, if that jewelry has </a:t>
            </a:r>
            <a:r>
              <a:rPr lang="en-US" sz="1200" b="1" i="1" kern="1200" dirty="0">
                <a:solidFill>
                  <a:schemeClr val="tx1"/>
                </a:solidFill>
                <a:effectLst/>
                <a:latin typeface="+mn-lt"/>
                <a:ea typeface="+mn-ea"/>
                <a:cs typeface="+mn-cs"/>
              </a:rPr>
              <a:t>cultural significance</a:t>
            </a:r>
            <a:r>
              <a:rPr lang="en-US" sz="1200" b="1" kern="1200" dirty="0">
                <a:solidFill>
                  <a:schemeClr val="tx1"/>
                </a:solidFill>
                <a:effectLst/>
                <a:latin typeface="+mn-lt"/>
                <a:ea typeface="+mn-ea"/>
                <a:cs typeface="+mn-cs"/>
              </a:rPr>
              <a:t>, you do not have to report the income from the sale of that jewelry for Medicaid purposes.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The Division of Tribal Affairs has a great fact sheet on our website that explains all the income exclusions in detail. It is called “MAGI and Indian Trust Income.”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1EB9D2-9047-480F-A758-B1A43D31476E}" type="slidenum">
              <a:rPr lang="en-US" smtClean="0"/>
              <a:t>10</a:t>
            </a:fld>
            <a:endParaRPr lang="en-US"/>
          </a:p>
        </p:txBody>
      </p:sp>
    </p:spTree>
    <p:extLst>
      <p:ext uri="{BB962C8B-B14F-4D97-AF65-F5344CB8AC3E}">
        <p14:creationId xmlns:p14="http://schemas.microsoft.com/office/powerpoint/2010/main" val="2594443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Let’s move on to the Marketplace.</a:t>
            </a:r>
            <a:endParaRPr lang="en-US" sz="1200"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Income eligibility is one of the </a:t>
            </a:r>
            <a:r>
              <a:rPr lang="en-US" sz="1200" b="1" i="1" u="sng" kern="1200" dirty="0">
                <a:solidFill>
                  <a:schemeClr val="tx1"/>
                </a:solidFill>
                <a:effectLst/>
                <a:latin typeface="+mn-lt"/>
                <a:ea typeface="+mn-ea"/>
                <a:cs typeface="+mn-cs"/>
              </a:rPr>
              <a:t>most important </a:t>
            </a:r>
            <a:r>
              <a:rPr lang="en-US" sz="1200" b="1" kern="1200" dirty="0">
                <a:solidFill>
                  <a:schemeClr val="tx1"/>
                </a:solidFill>
                <a:effectLst/>
                <a:latin typeface="+mn-lt"/>
                <a:ea typeface="+mn-ea"/>
                <a:cs typeface="+mn-cs"/>
              </a:rPr>
              <a:t>special protections for Indian eligibility. It’s important to remember that income eligibility is </a:t>
            </a:r>
            <a:r>
              <a:rPr lang="en-US" sz="1200" b="1" i="1" u="sng" kern="1200" dirty="0">
                <a:solidFill>
                  <a:schemeClr val="tx1"/>
                </a:solidFill>
                <a:effectLst/>
                <a:latin typeface="+mn-lt"/>
                <a:ea typeface="+mn-ea"/>
                <a:cs typeface="+mn-cs"/>
              </a:rPr>
              <a:t>different</a:t>
            </a:r>
            <a:r>
              <a:rPr lang="en-US" sz="1200" b="1" kern="1200" dirty="0">
                <a:solidFill>
                  <a:schemeClr val="tx1"/>
                </a:solidFill>
                <a:effectLst/>
                <a:latin typeface="+mn-lt"/>
                <a:ea typeface="+mn-ea"/>
                <a:cs typeface="+mn-cs"/>
              </a:rPr>
              <a:t> on the Marketplace than it is in Medicaid and CHIP.</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For the Marketplace, the general rule is if you report something on your income tax return, you report it for Marketplace purposes.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We have a brochure called Understanding Cost Sharing Protections that explains the cost sharing protections on the Marketplace in more detail. You can find that fact sheet on our website.</a:t>
            </a:r>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Keep in mind that Tribal members are responsible for their share of the premiums, after application of Advanced Premium Tax Credits.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11830E-0D52-4473-BF59-F36B215BDC4B}" type="slidenum">
              <a:rPr lang="en-US" smtClean="0"/>
              <a:t>11</a:t>
            </a:fld>
            <a:endParaRPr lang="en-US"/>
          </a:p>
        </p:txBody>
      </p:sp>
    </p:spTree>
    <p:extLst>
      <p:ext uri="{BB962C8B-B14F-4D97-AF65-F5344CB8AC3E}">
        <p14:creationId xmlns:p14="http://schemas.microsoft.com/office/powerpoint/2010/main" val="3256799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There are two Marketplace plans for Indians: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The first is Zero Cost Sharing Plans. You may qualify for this plan if your income is </a:t>
            </a:r>
            <a:r>
              <a:rPr lang="en-US" sz="1200" b="1" i="1" u="sng" kern="1200" dirty="0">
                <a:solidFill>
                  <a:schemeClr val="tx1"/>
                </a:solidFill>
                <a:effectLst/>
                <a:latin typeface="+mn-lt"/>
                <a:ea typeface="+mn-ea"/>
                <a:cs typeface="+mn-cs"/>
              </a:rPr>
              <a:t>between 100 and 300 percent</a:t>
            </a:r>
            <a:r>
              <a:rPr lang="en-US" sz="1200" b="1" kern="1200" dirty="0">
                <a:solidFill>
                  <a:schemeClr val="tx1"/>
                </a:solidFill>
                <a:effectLst/>
                <a:latin typeface="+mn-lt"/>
                <a:ea typeface="+mn-ea"/>
                <a:cs typeface="+mn-cs"/>
              </a:rPr>
              <a:t> of the Federal Poverty Level.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For example, 100 percent of the Federal Poverty Level for a family of four is about $26,000 (twenty six thousand dollars) and 300 percent of the Federal Poverty Level for a family of four is about $78,000 (seventy eight thousand dollars).  Keep in mind that the Federal Poverty Level changes every year and you should check online for the exact amount.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In Zero Cost Sharing Plans, you do </a:t>
            </a:r>
            <a:r>
              <a:rPr lang="en-US" sz="1200" b="1" i="1" u="sng" kern="1200" dirty="0">
                <a:solidFill>
                  <a:schemeClr val="tx1"/>
                </a:solidFill>
                <a:effectLst/>
                <a:latin typeface="+mn-lt"/>
                <a:ea typeface="+mn-ea"/>
                <a:cs typeface="+mn-cs"/>
              </a:rPr>
              <a:t>not</a:t>
            </a:r>
            <a:r>
              <a:rPr lang="en-US" sz="1200" b="1" kern="1200" dirty="0">
                <a:solidFill>
                  <a:schemeClr val="tx1"/>
                </a:solidFill>
                <a:effectLst/>
                <a:latin typeface="+mn-lt"/>
                <a:ea typeface="+mn-ea"/>
                <a:cs typeface="+mn-cs"/>
              </a:rPr>
              <a:t> need a referral for services received </a:t>
            </a:r>
            <a:r>
              <a:rPr lang="en-US" sz="1200" b="1" i="1" u="sng" kern="1200" dirty="0">
                <a:solidFill>
                  <a:schemeClr val="tx1"/>
                </a:solidFill>
                <a:effectLst/>
                <a:latin typeface="+mn-lt"/>
                <a:ea typeface="+mn-ea"/>
                <a:cs typeface="+mn-cs"/>
              </a:rPr>
              <a:t>outside</a:t>
            </a:r>
            <a:r>
              <a:rPr lang="en-US" sz="1200" b="1" kern="1200" dirty="0">
                <a:solidFill>
                  <a:schemeClr val="tx1"/>
                </a:solidFill>
                <a:effectLst/>
                <a:latin typeface="+mn-lt"/>
                <a:ea typeface="+mn-ea"/>
                <a:cs typeface="+mn-cs"/>
              </a:rPr>
              <a:t> the Indian health system to avoid cost sharing, like co-pays, co-insurance, or deductibles.</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11830E-0D52-4473-BF59-F36B215BDC4B}" type="slidenum">
              <a:rPr lang="en-US" smtClean="0"/>
              <a:t>12</a:t>
            </a:fld>
            <a:endParaRPr lang="en-US"/>
          </a:p>
        </p:txBody>
      </p:sp>
    </p:spTree>
    <p:extLst>
      <p:ext uri="{BB962C8B-B14F-4D97-AF65-F5344CB8AC3E}">
        <p14:creationId xmlns:p14="http://schemas.microsoft.com/office/powerpoint/2010/main" val="3356752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The second plan is called a Limited Cost Sharing Plan.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You may qualify for Limited Cost Sharing if your income is </a:t>
            </a:r>
            <a:r>
              <a:rPr lang="en-US" sz="1200" b="1" i="1" u="sng" kern="1200" dirty="0">
                <a:solidFill>
                  <a:schemeClr val="tx1"/>
                </a:solidFill>
                <a:effectLst/>
                <a:latin typeface="+mn-lt"/>
                <a:ea typeface="+mn-ea"/>
                <a:cs typeface="+mn-cs"/>
              </a:rPr>
              <a:t>less than 100 percent</a:t>
            </a:r>
            <a:r>
              <a:rPr lang="en-US" sz="1200" b="1" kern="1200" dirty="0">
                <a:solidFill>
                  <a:schemeClr val="tx1"/>
                </a:solidFill>
                <a:effectLst/>
                <a:latin typeface="+mn-lt"/>
                <a:ea typeface="+mn-ea"/>
                <a:cs typeface="+mn-cs"/>
              </a:rPr>
              <a:t> or </a:t>
            </a:r>
            <a:r>
              <a:rPr lang="en-US" sz="1200" b="1" i="1" u="sng" kern="1200" dirty="0">
                <a:solidFill>
                  <a:schemeClr val="tx1"/>
                </a:solidFill>
                <a:effectLst/>
                <a:latin typeface="+mn-lt"/>
                <a:ea typeface="+mn-ea"/>
                <a:cs typeface="+mn-cs"/>
              </a:rPr>
              <a:t>more than 300 percent</a:t>
            </a:r>
            <a:r>
              <a:rPr lang="en-US" sz="1200" b="1" kern="1200" dirty="0">
                <a:solidFill>
                  <a:schemeClr val="tx1"/>
                </a:solidFill>
                <a:effectLst/>
                <a:latin typeface="+mn-lt"/>
                <a:ea typeface="+mn-ea"/>
                <a:cs typeface="+mn-cs"/>
              </a:rPr>
              <a:t> of the Federal Poverty Level. And again, 100 percent of the Federal Poverty Level for a family of four is about $26,000 (twenty six thousand dollars) and 300 percent of the Federal Poverty Level for a family of four is about $78,000 (seventy eight thousand dollars).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It’s important to remember that, in Limited Cost Sharing, you </a:t>
            </a:r>
            <a:r>
              <a:rPr lang="en-US" sz="1200" b="1" i="1" u="sng" kern="1200" dirty="0">
                <a:solidFill>
                  <a:schemeClr val="tx1"/>
                </a:solidFill>
                <a:effectLst/>
                <a:latin typeface="+mn-lt"/>
                <a:ea typeface="+mn-ea"/>
                <a:cs typeface="+mn-cs"/>
              </a:rPr>
              <a:t>do</a:t>
            </a:r>
            <a:r>
              <a:rPr lang="en-US" sz="1200" b="1" kern="1200" dirty="0">
                <a:solidFill>
                  <a:schemeClr val="tx1"/>
                </a:solidFill>
                <a:effectLst/>
                <a:latin typeface="+mn-lt"/>
                <a:ea typeface="+mn-ea"/>
                <a:cs typeface="+mn-cs"/>
              </a:rPr>
              <a:t> need a referral for services received </a:t>
            </a:r>
            <a:r>
              <a:rPr lang="en-US" sz="1200" b="1" i="1" u="sng" kern="1200" dirty="0">
                <a:solidFill>
                  <a:schemeClr val="tx1"/>
                </a:solidFill>
                <a:effectLst/>
                <a:latin typeface="+mn-lt"/>
                <a:ea typeface="+mn-ea"/>
                <a:cs typeface="+mn-cs"/>
              </a:rPr>
              <a:t>outside</a:t>
            </a:r>
            <a:r>
              <a:rPr lang="en-US" sz="1200" b="1" kern="1200" dirty="0">
                <a:solidFill>
                  <a:schemeClr val="tx1"/>
                </a:solidFill>
                <a:effectLst/>
                <a:latin typeface="+mn-lt"/>
                <a:ea typeface="+mn-ea"/>
                <a:cs typeface="+mn-cs"/>
              </a:rPr>
              <a:t> the Indian health system to avoid cost sharing.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Please visit our outreach and education</a:t>
            </a:r>
            <a:r>
              <a:rPr lang="en-US" sz="1200" b="1" i="1"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page to learn more about the Marketplace and American Indians and Alaska Natives.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11830E-0D52-4473-BF59-F36B215BDC4B}" type="slidenum">
              <a:rPr lang="en-US" smtClean="0"/>
              <a:t>13</a:t>
            </a:fld>
            <a:endParaRPr lang="en-US"/>
          </a:p>
        </p:txBody>
      </p:sp>
    </p:spTree>
    <p:extLst>
      <p:ext uri="{BB962C8B-B14F-4D97-AF65-F5344CB8AC3E}">
        <p14:creationId xmlns:p14="http://schemas.microsoft.com/office/powerpoint/2010/main" val="626368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mn-lt"/>
                <a:ea typeface="+mn-ea"/>
                <a:cs typeface="+mn-cs"/>
              </a:rPr>
              <a:t>The next few slides cover Medicare issues.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mn-lt"/>
                <a:ea typeface="+mn-ea"/>
                <a:cs typeface="+mn-cs"/>
              </a:rPr>
              <a:t>The Medicare Annual Enrollment Period, what we refer to as the AEP, is October 15 through December 7</a:t>
            </a:r>
            <a:r>
              <a:rPr lang="en-US" sz="1200" b="1" kern="1200" baseline="30000" dirty="0">
                <a:solidFill>
                  <a:schemeClr val="tx1"/>
                </a:solidFill>
                <a:effectLst/>
                <a:latin typeface="+mn-lt"/>
                <a:ea typeface="+mn-ea"/>
                <a:cs typeface="+mn-cs"/>
              </a:rPr>
              <a:t>th </a:t>
            </a:r>
            <a:r>
              <a:rPr lang="en-US" sz="1200" b="1" kern="1200" dirty="0">
                <a:solidFill>
                  <a:schemeClr val="tx1"/>
                </a:solidFill>
                <a:effectLst/>
                <a:latin typeface="+mn-lt"/>
                <a:ea typeface="+mn-ea"/>
                <a:cs typeface="+mn-cs"/>
              </a:rPr>
              <a:t>- often referred to as Medicare Open Enrollment. During Medicare Open Enrollment, Medicare beneficiaries may enroll or disenroll from Medicare Part C, which includes Medicare managed care plans and are otherwise known as Medicare Advantage, or MA, plans.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mn-lt"/>
                <a:ea typeface="+mn-ea"/>
                <a:cs typeface="+mn-cs"/>
              </a:rPr>
              <a:t>The special open enrollment for MA Plans runs from January 1 through March 31. During the MA open enrollment, individuals already enrolled in a MA plan, can add or drop their Part D coverage and individuals enrolled in a MA-Part D plan or MA-only plan, can switch to one of the following: a MA Part D plan, an MA-only plan or to Original Medicare.</a:t>
            </a:r>
          </a:p>
          <a:p>
            <a:pPr marL="628650" lvl="1" indent="-171450">
              <a:buFont typeface="Arial" panose="020B0604020202020204" pitchFamily="34" charset="0"/>
              <a:buChar char="•"/>
            </a:pPr>
            <a:r>
              <a:rPr lang="en-US" sz="1200" b="1" kern="1200" dirty="0">
                <a:solidFill>
                  <a:schemeClr val="tx1"/>
                </a:solidFill>
                <a:latin typeface="+mn-lt"/>
                <a:ea typeface="+mn-ea"/>
                <a:cs typeface="+mn-cs"/>
              </a:rPr>
              <a:t>The effective date for a plan selected during MA open enrollment is the first of the month following receipt of the enrollment request.  </a:t>
            </a:r>
          </a:p>
          <a:p>
            <a:pPr marL="628650" lvl="1" indent="-171450">
              <a:buFont typeface="Arial" panose="020B0604020202020204" pitchFamily="34" charset="0"/>
              <a:buChar char="•"/>
            </a:pPr>
            <a:r>
              <a:rPr lang="en-US" sz="1200" b="1" kern="1200" dirty="0">
                <a:solidFill>
                  <a:schemeClr val="tx1"/>
                </a:solidFill>
                <a:latin typeface="+mn-lt"/>
                <a:ea typeface="+mn-ea"/>
                <a:cs typeface="+mn-cs"/>
              </a:rPr>
              <a:t>For instance, if someone enrolls in a MA-only plan during Medicare open enrollment but now wants to enroll in Original Medicare, they can use the MA open enrollment to do this.  If they make this request on January 10</a:t>
            </a:r>
            <a:r>
              <a:rPr lang="en-US" sz="1200" b="1" kern="1200" baseline="30000" dirty="0">
                <a:solidFill>
                  <a:schemeClr val="tx1"/>
                </a:solidFill>
                <a:latin typeface="+mn-lt"/>
                <a:ea typeface="+mn-ea"/>
                <a:cs typeface="+mn-cs"/>
              </a:rPr>
              <a:t>th</a:t>
            </a:r>
            <a:r>
              <a:rPr lang="en-US" sz="1200" b="1" kern="1200" dirty="0">
                <a:solidFill>
                  <a:schemeClr val="tx1"/>
                </a:solidFill>
                <a:latin typeface="+mn-lt"/>
                <a:ea typeface="+mn-ea"/>
                <a:cs typeface="+mn-cs"/>
              </a:rPr>
              <a:t>, it will be effective February 1</a:t>
            </a:r>
            <a:r>
              <a:rPr lang="en-US" sz="1200" b="1" kern="1200" baseline="30000" dirty="0">
                <a:solidFill>
                  <a:schemeClr val="tx1"/>
                </a:solidFill>
                <a:latin typeface="+mn-lt"/>
                <a:ea typeface="+mn-ea"/>
                <a:cs typeface="+mn-cs"/>
              </a:rPr>
              <a:t>st</a:t>
            </a:r>
            <a:r>
              <a:rPr lang="en-US" sz="1200" b="1" kern="1200" dirty="0">
                <a:solidFill>
                  <a:schemeClr val="tx1"/>
                </a:solidFill>
                <a:latin typeface="+mn-lt"/>
                <a:ea typeface="+mn-ea"/>
                <a:cs typeface="+mn-cs"/>
              </a:rPr>
              <a:t>.</a:t>
            </a:r>
          </a:p>
          <a:p>
            <a:endParaRPr lang="en-US" b="1" i="0" dirty="0"/>
          </a:p>
          <a:p>
            <a:endParaRPr lang="en-US" b="0" i="0" dirty="0"/>
          </a:p>
        </p:txBody>
      </p:sp>
      <p:sp>
        <p:nvSpPr>
          <p:cNvPr id="4" name="Slide Number Placeholder 3"/>
          <p:cNvSpPr>
            <a:spLocks noGrp="1"/>
          </p:cNvSpPr>
          <p:nvPr>
            <p:ph type="sldNum" sz="quarter" idx="5"/>
          </p:nvPr>
        </p:nvSpPr>
        <p:spPr/>
        <p:txBody>
          <a:bodyPr/>
          <a:lstStyle/>
          <a:p>
            <a:fld id="{6411830E-0D52-4473-BF59-F36B215BDC4B}" type="slidenum">
              <a:rPr lang="en-US" smtClean="0"/>
              <a:t>14</a:t>
            </a:fld>
            <a:endParaRPr lang="en-US"/>
          </a:p>
        </p:txBody>
      </p:sp>
    </p:spTree>
    <p:extLst>
      <p:ext uri="{BB962C8B-B14F-4D97-AF65-F5344CB8AC3E}">
        <p14:creationId xmlns:p14="http://schemas.microsoft.com/office/powerpoint/2010/main" val="2960621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For those who think they were misled in enrolling in a MA plan or don’t know how they became enrolled into a MA plan, there is a Special Enrollment Period, or SEP, on a case by case basis, for those that have experienced exceptional circumstances.  Individuals should contact 1-800-Medicare to file a complaint or request an SEP. </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CMS will consider granting an enrollment or disenrollment opportunity in certain situations such as the following:</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First, circumstances beyond the beneficiary’s control that prevented them from submitting a timely request to enroll or disenroll from a plan during a valid election period. This includes situations like a serious medical emergency, a change in hospice status, or mailed enrollment or disenrollment requests that were returned as undeliverable on or after the last day of an enrollment period.</a:t>
            </a:r>
          </a:p>
          <a:p>
            <a:pPr marL="171450" indent="-171450">
              <a:buFont typeface="Arial" panose="020B0604020202020204" pitchFamily="34" charset="0"/>
              <a:buChar char="•"/>
            </a:pPr>
            <a:endParaRPr lang="en-US"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The second situation could be if a beneficiary provides a verbal or written allegation that his or her enrollment in a MA or Part D plan was based upon misleading or incorrect information provided by a plan representative or State Health Insurance Program (SHIP) counselor, </a:t>
            </a:r>
            <a:r>
              <a:rPr lang="en-US" sz="1200" b="1" i="1" kern="1200" dirty="0">
                <a:solidFill>
                  <a:schemeClr val="tx1"/>
                </a:solidFill>
                <a:effectLst/>
                <a:latin typeface="+mn-lt"/>
                <a:ea typeface="+mn-ea"/>
                <a:cs typeface="+mn-cs"/>
              </a:rPr>
              <a:t>including</a:t>
            </a:r>
            <a:r>
              <a:rPr lang="en-US" sz="1200" b="1" kern="1200" dirty="0">
                <a:solidFill>
                  <a:schemeClr val="tx1"/>
                </a:solidFill>
                <a:effectLst/>
                <a:latin typeface="+mn-lt"/>
                <a:ea typeface="+mn-ea"/>
                <a:cs typeface="+mn-cs"/>
              </a:rPr>
              <a:t> situations where a beneficiary states that they were enrolled into a plan without their knowledge or consent, and requests cancellation of the enrollment or disenrollment from the plan.</a:t>
            </a:r>
          </a:p>
          <a:p>
            <a:pPr marL="171450" indent="-171450">
              <a:buFont typeface="Arial" panose="020B0604020202020204" pitchFamily="34" charset="0"/>
              <a:buChar char="•"/>
            </a:pPr>
            <a:endParaRPr lang="en-US"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A special enrollment period may be warranted to ensure beneficiary access to services and where without the approval of an enrollment exception, there could be adverse health consequences for the beneficiary. This includes situations like maintaining continuity of care for a chronic condition and preventing an interruption in treatment. </a:t>
            </a:r>
          </a:p>
          <a:p>
            <a:endParaRPr lang="en-US" b="1" dirty="0"/>
          </a:p>
          <a:p>
            <a:endParaRPr lang="en-US" b="0" dirty="0"/>
          </a:p>
        </p:txBody>
      </p:sp>
      <p:sp>
        <p:nvSpPr>
          <p:cNvPr id="4" name="Slide Number Placeholder 3"/>
          <p:cNvSpPr>
            <a:spLocks noGrp="1"/>
          </p:cNvSpPr>
          <p:nvPr>
            <p:ph type="sldNum" sz="quarter" idx="5"/>
          </p:nvPr>
        </p:nvSpPr>
        <p:spPr/>
        <p:txBody>
          <a:bodyPr/>
          <a:lstStyle/>
          <a:p>
            <a:fld id="{6411830E-0D52-4473-BF59-F36B215BDC4B}" type="slidenum">
              <a:rPr lang="en-US" smtClean="0"/>
              <a:t>15</a:t>
            </a:fld>
            <a:endParaRPr lang="en-US"/>
          </a:p>
        </p:txBody>
      </p:sp>
    </p:spTree>
    <p:extLst>
      <p:ext uri="{BB962C8B-B14F-4D97-AF65-F5344CB8AC3E}">
        <p14:creationId xmlns:p14="http://schemas.microsoft.com/office/powerpoint/2010/main" val="3227820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411830E-0D52-4473-BF59-F36B215BDC4B}" type="slidenum">
              <a:rPr lang="en-US" smtClean="0"/>
              <a:t>16</a:t>
            </a:fld>
            <a:endParaRPr lang="en-US"/>
          </a:p>
        </p:txBody>
      </p:sp>
    </p:spTree>
    <p:extLst>
      <p:ext uri="{BB962C8B-B14F-4D97-AF65-F5344CB8AC3E}">
        <p14:creationId xmlns:p14="http://schemas.microsoft.com/office/powerpoint/2010/main" val="2061494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11830E-0D52-4473-BF59-F36B215BDC4B}" type="slidenum">
              <a:rPr lang="en-US" smtClean="0"/>
              <a:t>17</a:t>
            </a:fld>
            <a:endParaRPr lang="en-US"/>
          </a:p>
        </p:txBody>
      </p:sp>
    </p:spTree>
    <p:extLst>
      <p:ext uri="{BB962C8B-B14F-4D97-AF65-F5344CB8AC3E}">
        <p14:creationId xmlns:p14="http://schemas.microsoft.com/office/powerpoint/2010/main" val="1103744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AZ is considered to be used as a template for state Medicaid offices to use as TH best practice demonstration.</a:t>
            </a:r>
          </a:p>
        </p:txBody>
      </p:sp>
      <p:sp>
        <p:nvSpPr>
          <p:cNvPr id="4" name="Slide Number Placeholder 3"/>
          <p:cNvSpPr>
            <a:spLocks noGrp="1"/>
          </p:cNvSpPr>
          <p:nvPr>
            <p:ph type="sldNum" sz="quarter" idx="5"/>
          </p:nvPr>
        </p:nvSpPr>
        <p:spPr/>
        <p:txBody>
          <a:bodyPr/>
          <a:lstStyle/>
          <a:p>
            <a:fld id="{6411830E-0D52-4473-BF59-F36B215BDC4B}" type="slidenum">
              <a:rPr lang="en-US" smtClean="0"/>
              <a:t>18</a:t>
            </a:fld>
            <a:endParaRPr lang="en-US"/>
          </a:p>
        </p:txBody>
      </p:sp>
    </p:spTree>
    <p:extLst>
      <p:ext uri="{BB962C8B-B14F-4D97-AF65-F5344CB8AC3E}">
        <p14:creationId xmlns:p14="http://schemas.microsoft.com/office/powerpoint/2010/main" val="853345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411830E-0D52-4473-BF59-F36B215BDC4B}" type="slidenum">
              <a:rPr lang="en-US" smtClean="0"/>
              <a:t>19</a:t>
            </a:fld>
            <a:endParaRPr lang="en-US"/>
          </a:p>
        </p:txBody>
      </p:sp>
    </p:spTree>
    <p:extLst>
      <p:ext uri="{BB962C8B-B14F-4D97-AF65-F5344CB8AC3E}">
        <p14:creationId xmlns:p14="http://schemas.microsoft.com/office/powerpoint/2010/main" val="4074178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Our office, the Division of Tribal Affairs – or DTA – is part of CMS. Specifically, we’re part of the Children &amp; Adults Health Programs Group, abbreviated as “CAP”, within the Center for Medicaid and CHIP Services.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 list of DTA staff and Native American Contacts – or NACs – are posted on our website.</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Even though we’re located within Medicaid, we still work on </a:t>
            </a:r>
            <a:r>
              <a:rPr lang="en-US" sz="1200" b="1" i="1" u="sng" kern="1200" dirty="0">
                <a:solidFill>
                  <a:schemeClr val="tx1"/>
                </a:solidFill>
                <a:effectLst/>
                <a:latin typeface="+mn-lt"/>
                <a:ea typeface="+mn-ea"/>
                <a:cs typeface="+mn-cs"/>
              </a:rPr>
              <a:t>all</a:t>
            </a:r>
            <a:r>
              <a:rPr lang="en-US" sz="1200" b="1" kern="1200" dirty="0">
                <a:solidFill>
                  <a:schemeClr val="tx1"/>
                </a:solidFill>
                <a:effectLst/>
                <a:latin typeface="+mn-lt"/>
                <a:ea typeface="+mn-ea"/>
                <a:cs typeface="+mn-cs"/>
              </a:rPr>
              <a:t> tribal issues that come up at CMS. For example, we work closely with our partners in:</a:t>
            </a:r>
            <a:endParaRPr lang="en-US" sz="11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Medicare</a:t>
            </a:r>
            <a:endParaRPr lang="en-US" sz="11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Survey and Certification</a:t>
            </a:r>
            <a:endParaRPr lang="en-US" sz="11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The Marketplace</a:t>
            </a:r>
            <a:endParaRPr lang="en-US" sz="11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Data and Information Technology offices</a:t>
            </a:r>
          </a:p>
          <a:p>
            <a:pPr lvl="1"/>
            <a:endParaRPr lang="en-US" sz="1200" b="1" kern="1200" dirty="0">
              <a:solidFill>
                <a:schemeClr val="tx1"/>
              </a:solidFill>
              <a:effectLst/>
              <a:latin typeface="+mn-lt"/>
              <a:ea typeface="+mn-ea"/>
              <a:cs typeface="+mn-cs"/>
            </a:endParaRPr>
          </a:p>
          <a:p>
            <a:pPr lvl="1"/>
            <a:endParaRPr lang="en-US" sz="1200" b="1" kern="1200" dirty="0">
              <a:solidFill>
                <a:schemeClr val="tx1"/>
              </a:solidFill>
              <a:effectLst/>
              <a:latin typeface="+mn-lt"/>
              <a:ea typeface="+mn-ea"/>
              <a:cs typeface="+mn-cs"/>
            </a:endParaRPr>
          </a:p>
          <a:p>
            <a:pPr lvl="1"/>
            <a:endParaRPr lang="en-US" sz="1200" b="1" kern="1200" dirty="0">
              <a:solidFill>
                <a:schemeClr val="tx1"/>
              </a:solidFill>
              <a:effectLst/>
              <a:latin typeface="+mn-lt"/>
              <a:ea typeface="+mn-ea"/>
              <a:cs typeface="+mn-cs"/>
            </a:endParaRPr>
          </a:p>
          <a:p>
            <a:pPr lvl="1"/>
            <a:endParaRPr lang="en-US" sz="1100" kern="1200" dirty="0">
              <a:solidFill>
                <a:schemeClr val="tx1"/>
              </a:solidFill>
              <a:effectLst/>
              <a:latin typeface="+mn-lt"/>
              <a:ea typeface="+mn-ea"/>
              <a:cs typeface="+mn-cs"/>
            </a:endParaRPr>
          </a:p>
          <a:p>
            <a:pPr lvl="1"/>
            <a:endParaRPr lang="en-US" sz="1100" kern="1200" dirty="0">
              <a:solidFill>
                <a:schemeClr val="tx1"/>
              </a:solidFill>
              <a:effectLst/>
              <a:latin typeface="+mn-lt"/>
              <a:ea typeface="+mn-ea"/>
              <a:cs typeface="+mn-cs"/>
            </a:endParaRPr>
          </a:p>
          <a:p>
            <a:pPr lvl="1"/>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2</a:t>
            </a:fld>
            <a:endParaRPr lang="en-US"/>
          </a:p>
        </p:txBody>
      </p:sp>
    </p:spTree>
    <p:extLst>
      <p:ext uri="{BB962C8B-B14F-4D97-AF65-F5344CB8AC3E}">
        <p14:creationId xmlns:p14="http://schemas.microsoft.com/office/powerpoint/2010/main" val="1487243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rPr>
              <a:t>TRANSITION</a:t>
            </a:r>
            <a:r>
              <a:rPr lang="en-US" sz="1200" b="1" kern="1200" dirty="0">
                <a:solidFill>
                  <a:schemeClr val="tx1"/>
                </a:solidFill>
                <a:effectLst/>
                <a:latin typeface="+mn-lt"/>
                <a:ea typeface="+mn-ea"/>
                <a:cs typeface="+mn-cs"/>
              </a:rPr>
              <a:t>: Now let’s move on to discussing our outreach and education materials.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The Division of Tribal Affairs develops lots of fact sheets and brochures. These are examples of our latest series of brochures, which have information about coverage and Indian health facilities in your state.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Several years ago we held focus groups to test materials and found that utilizing graphics and pictures of tribal beneficiaries or communities increased the likelihood of the material being picked up and used.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Our materials are developed to be culturally appropriate and utilized in tribal communities.  </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If you find</a:t>
            </a:r>
            <a:r>
              <a:rPr lang="en-US" sz="1200" b="1" kern="1200" baseline="0" dirty="0">
                <a:solidFill>
                  <a:schemeClr val="tx1"/>
                </a:solidFill>
                <a:effectLst/>
                <a:latin typeface="+mn-lt"/>
                <a:ea typeface="+mn-ea"/>
                <a:cs typeface="+mn-cs"/>
              </a:rPr>
              <a:t> any errors in our materials, please let us know by emailing us at tribalaffairs@cms.hhs.gov.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All of our materials are available for download on our website or to order from our warehouse. We’ll go over how to order materials later on in the presentation.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11830E-0D52-4473-BF59-F36B215BDC4B}" type="slidenum">
              <a:rPr lang="en-US" smtClean="0"/>
              <a:t>20</a:t>
            </a:fld>
            <a:endParaRPr lang="en-US"/>
          </a:p>
        </p:txBody>
      </p:sp>
    </p:spTree>
    <p:extLst>
      <p:ext uri="{BB962C8B-B14F-4D97-AF65-F5344CB8AC3E}">
        <p14:creationId xmlns:p14="http://schemas.microsoft.com/office/powerpoint/2010/main" val="372594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Our brochures and fact sheets cover topics like:</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MAGI and Indian Trust Income and Marketplace Protections for AI/ANs, which I mentioned earlier</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We also have fact sheets on Medicare, Medicaid, and other CMS programs.</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We also update existing CMS materials to make them tribal specific to our communities, such as our Tribal Glossary and the Tribal Coverage to Care brochure.</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We also developed a dozen one page fact sheets due to feedback that a more simple message and information with an activity on the back page would be perfect for waiting rooms. Some of the fact sheets have a coloring page or a game on the back.</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See the DTA outreach and education webpage for more training materials. </a:t>
            </a:r>
            <a:endParaRPr lang="en-US" sz="1100" kern="1200" dirty="0">
              <a:solidFill>
                <a:schemeClr val="tx1"/>
              </a:solidFill>
              <a:effectLst/>
              <a:latin typeface="+mn-lt"/>
              <a:ea typeface="+mn-ea"/>
              <a:cs typeface="+mn-cs"/>
            </a:endParaRPr>
          </a:p>
          <a:p>
            <a:pPr lvl="0"/>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11830E-0D52-4473-BF59-F36B215BDC4B}" type="slidenum">
              <a:rPr lang="en-US" smtClean="0"/>
              <a:t>21</a:t>
            </a:fld>
            <a:endParaRPr lang="en-US"/>
          </a:p>
        </p:txBody>
      </p:sp>
    </p:spTree>
    <p:extLst>
      <p:ext uri="{BB962C8B-B14F-4D97-AF65-F5344CB8AC3E}">
        <p14:creationId xmlns:p14="http://schemas.microsoft.com/office/powerpoint/2010/main" val="3733944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We work with our contractor to develop the 18 month calendar each cycle.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This calendar features health information, website links, and other helpful tips to improve your overall health.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The information in the calendar is intended to assist tribal families in taking better control of their health, including enrollment in health coverage through Medicare, Medicaid, CHIP, and the Health Insurance Marketplace.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The calendar is available to order through our website.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11830E-0D52-4473-BF59-F36B215BDC4B}" type="slidenum">
              <a:rPr lang="en-US" smtClean="0"/>
              <a:t>22</a:t>
            </a:fld>
            <a:endParaRPr lang="en-US"/>
          </a:p>
        </p:txBody>
      </p:sp>
    </p:spTree>
    <p:extLst>
      <p:ext uri="{BB962C8B-B14F-4D97-AF65-F5344CB8AC3E}">
        <p14:creationId xmlns:p14="http://schemas.microsoft.com/office/powerpoint/2010/main" val="3756601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DTA also produces monthly Public Service Announcements.</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We use two platforms for our monthly messages: newspaper and radio ads. We air on the radio because during the focus group testing, we found that radio was still an effective means of reaching our tribal populations.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We received feedback that it would be effective to also have these PSAs in some our own languages so we started recording them in native languages too. </a:t>
            </a:r>
          </a:p>
          <a:p>
            <a:pPr lvl="0"/>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Our PSAs are translated into TEN tribal languages: </a:t>
            </a:r>
            <a:endParaRPr lang="en-US" sz="11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Dine (</a:t>
            </a:r>
            <a:r>
              <a:rPr lang="en-US" sz="1200" b="1" i="1" kern="1200" dirty="0">
                <a:solidFill>
                  <a:schemeClr val="tx1"/>
                </a:solidFill>
                <a:effectLst/>
                <a:latin typeface="+mn-lt"/>
                <a:ea typeface="+mn-ea"/>
                <a:cs typeface="+mn-cs"/>
              </a:rPr>
              <a:t>“duh-nay”</a:t>
            </a:r>
            <a:r>
              <a:rPr lang="en-US" sz="1200" b="1" kern="1200" dirty="0">
                <a:solidFill>
                  <a:schemeClr val="tx1"/>
                </a:solidFill>
                <a:effectLst/>
                <a:latin typeface="+mn-lt"/>
                <a:ea typeface="+mn-ea"/>
                <a:cs typeface="+mn-cs"/>
              </a:rPr>
              <a:t>) (Navajo), Lakota (Sioux), Ojibwe (Chippewa), Yupik, Zuni, Cherokee, Salish, Tohono O’odham, Tlingit and Inupiaq.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We also have an English version with local speakers from those areas that are aired along with the traditional language PSAs.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We are aware that there are many other languages that are spoken in your communities but we only have enough funding to translate in these ten languages. But, if you would like to translate them for your local use, please contact us.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Monthly drop-in ‘news ads” are published in</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Radio clips air on these stations:</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Indian Country Today</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KTNN – Navajo – Window Rock, AZ</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Navajo Times</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KILI – Lakota - Pine Ridge SD</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Cherokee Phoenix</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KEYA – Chippewa – Belcourt, ND</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Seminole Tribune</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KSHI – Zuni – Pueblo of Zuni, Zuni, NM</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Juneau Empire</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KYUK – Yupik – Bethel, Alaska</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Indian Country Today</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KEOK – Cherokee – Tahlequah, OK</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Alaska Dispatch News</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KCPN – Chickasaw – Ada, OK</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Lakota Times</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KHON – Tohono O’odham – Sells, AZ</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News From Indian Country</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KYKT – Tlingit – </a:t>
            </a:r>
            <a:r>
              <a:rPr lang="en-US" sz="1200" b="1" kern="1200" dirty="0" err="1">
                <a:solidFill>
                  <a:schemeClr val="tx1"/>
                </a:solidFill>
                <a:effectLst/>
                <a:latin typeface="+mn-lt"/>
                <a:ea typeface="+mn-ea"/>
                <a:cs typeface="+mn-cs"/>
              </a:rPr>
              <a:t>Yakautat</a:t>
            </a:r>
            <a:r>
              <a:rPr lang="en-US" sz="1200" b="1" kern="1200" dirty="0">
                <a:solidFill>
                  <a:schemeClr val="tx1"/>
                </a:solidFill>
                <a:effectLst/>
                <a:latin typeface="+mn-lt"/>
                <a:ea typeface="+mn-ea"/>
                <a:cs typeface="+mn-cs"/>
              </a:rPr>
              <a:t>, Alaska</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Ada News</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KBRW – Inupiaq – Barrow, </a:t>
            </a:r>
            <a:r>
              <a:rPr lang="en-US" sz="1200" b="1" kern="1200" dirty="0" err="1">
                <a:solidFill>
                  <a:schemeClr val="tx1"/>
                </a:solidFill>
                <a:effectLst/>
                <a:latin typeface="+mn-lt"/>
                <a:ea typeface="+mn-ea"/>
                <a:cs typeface="+mn-cs"/>
              </a:rPr>
              <a:t>Alalska</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Arctic Sounder</a:t>
            </a:r>
            <a:endParaRPr lang="en-US" sz="1100"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Koahnic</a:t>
            </a:r>
            <a:r>
              <a:rPr lang="en-US" sz="1200" b="1" kern="1200" dirty="0">
                <a:solidFill>
                  <a:schemeClr val="tx1"/>
                </a:solidFill>
                <a:effectLst/>
                <a:latin typeface="+mn-lt"/>
                <a:ea typeface="+mn-ea"/>
                <a:cs typeface="+mn-cs"/>
              </a:rPr>
              <a:t> Broadcast Corporation – all six languages</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Runner (Covering the Tohono O’odham Nation)</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Native Voice One – all six languages</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Alaska Dispatch News</a:t>
            </a:r>
            <a:endParaRPr lang="en-US" sz="11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11830E-0D52-4473-BF59-F36B215BDC4B}" type="slidenum">
              <a:rPr lang="en-US" smtClean="0"/>
              <a:t>23</a:t>
            </a:fld>
            <a:endParaRPr lang="en-US"/>
          </a:p>
        </p:txBody>
      </p:sp>
    </p:spTree>
    <p:extLst>
      <p:ext uri="{BB962C8B-B14F-4D97-AF65-F5344CB8AC3E}">
        <p14:creationId xmlns:p14="http://schemas.microsoft.com/office/powerpoint/2010/main" val="939957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We heard from many of you that you would like to customize a fact sheet with your own information. So we developed four versions of a Medicaid and CHIP flyer that you can request to be customized for your location.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You can see on the slide that the four versions are:</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Mom Kissing Daughter, Man, Mom and Baby, and Boy on Bike.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The message is the same for all of the fact sheets: Enroll in Medicaid for yourself, for your family, for your community.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These fact sheets can be used in outreach and enrollment activities to help families and individuals understand basic information about Medicaid and CHIP.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They describe who may be eligible for Medicaid and CHIP, the health coverage benefits the programs provide, and how to apply.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The fact sheets also cover specific protections for American Indian and Alaska Native beneficiaries, and highlight the advantages of enrollment for families and for the community.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Indian health care providers can choose to insert their:</a:t>
            </a:r>
            <a:endParaRPr lang="en-US" sz="11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Program name</a:t>
            </a:r>
            <a:endParaRPr lang="en-US" sz="11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Website address</a:t>
            </a:r>
            <a:endParaRPr lang="en-US" sz="11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Phone number</a:t>
            </a:r>
            <a:endParaRPr lang="en-US" sz="11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And up to two logos.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You can request a customized flyer from our office but keep in mind that it will take up to five weeks to send you a customized flyer that you are able to print. Please send your request to </a:t>
            </a:r>
            <a:r>
              <a:rPr lang="en-US" sz="1200" b="1" u="sng" kern="1200" dirty="0">
                <a:solidFill>
                  <a:schemeClr val="tx1"/>
                </a:solidFill>
                <a:effectLst/>
                <a:latin typeface="+mn-lt"/>
                <a:ea typeface="+mn-ea"/>
                <a:cs typeface="+mn-cs"/>
                <a:hlinkClick r:id="rId3"/>
              </a:rPr>
              <a:t>tribalaffairs@cms.hhs.gov</a:t>
            </a:r>
            <a:r>
              <a:rPr lang="en-US" sz="1200" b="1" kern="1200" dirty="0">
                <a:solidFill>
                  <a:schemeClr val="tx1"/>
                </a:solidFill>
                <a:effectLst/>
                <a:latin typeface="+mn-lt"/>
                <a:ea typeface="+mn-ea"/>
                <a:cs typeface="+mn-cs"/>
              </a:rPr>
              <a:t> with the Subject: Medicaid Enrollment Fact Sheet Customization Request</a:t>
            </a:r>
            <a:endParaRPr lang="en-US" sz="1100" kern="1200" dirty="0">
              <a:solidFill>
                <a:schemeClr val="tx1"/>
              </a:solidFill>
              <a:effectLst/>
              <a:latin typeface="+mn-lt"/>
              <a:ea typeface="+mn-ea"/>
              <a:cs typeface="+mn-cs"/>
            </a:endParaRPr>
          </a:p>
          <a:p>
            <a:pPr lvl="0"/>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11830E-0D52-4473-BF59-F36B215BDC4B}" type="slidenum">
              <a:rPr lang="en-US" smtClean="0"/>
              <a:t>24</a:t>
            </a:fld>
            <a:endParaRPr lang="en-US"/>
          </a:p>
        </p:txBody>
      </p:sp>
    </p:spTree>
    <p:extLst>
      <p:ext uri="{BB962C8B-B14F-4D97-AF65-F5344CB8AC3E}">
        <p14:creationId xmlns:p14="http://schemas.microsoft.com/office/powerpoint/2010/main" val="748631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The CMS Division of Tribal Affairs has a great website. You can find it easily at </a:t>
            </a:r>
            <a:r>
              <a:rPr lang="en-US" sz="1200" b="1" u="sng" kern="1200" dirty="0">
                <a:solidFill>
                  <a:schemeClr val="tx1"/>
                </a:solidFill>
                <a:effectLst/>
                <a:latin typeface="+mn-lt"/>
                <a:ea typeface="+mn-ea"/>
                <a:cs typeface="+mn-cs"/>
                <a:hlinkClick r:id="rId3"/>
              </a:rPr>
              <a:t>go.cms.gov/AIAN</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This is also where you will find the link to our You Tube videos and public service announcements, under the Outreach and Educations Resources tab.</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11830E-0D52-4473-BF59-F36B215BDC4B}" type="slidenum">
              <a:rPr lang="en-US" smtClean="0"/>
              <a:t>25</a:t>
            </a:fld>
            <a:endParaRPr lang="en-US"/>
          </a:p>
        </p:txBody>
      </p:sp>
    </p:spTree>
    <p:extLst>
      <p:ext uri="{BB962C8B-B14F-4D97-AF65-F5344CB8AC3E}">
        <p14:creationId xmlns:p14="http://schemas.microsoft.com/office/powerpoint/2010/main" val="3891309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Tribal Affairs has two monthly newsletters you can sign up to receive in your email. </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The first is for Long Term Services and Supports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The second focuses on CMS Outreach and Education activities.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This slide shows the webpage where you can sign up for the LTSS newsletter. You can see there is a link where you can click to sign up. </a:t>
            </a:r>
            <a:endParaRPr lang="en-US" sz="1100" kern="1200" dirty="0">
              <a:solidFill>
                <a:schemeClr val="tx1"/>
              </a:solidFill>
              <a:effectLst/>
              <a:latin typeface="+mn-lt"/>
              <a:ea typeface="+mn-ea"/>
              <a:cs typeface="+mn-cs"/>
            </a:endParaRPr>
          </a:p>
          <a:p>
            <a:pPr lvl="0"/>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11830E-0D52-4473-BF59-F36B215BDC4B}" type="slidenum">
              <a:rPr lang="en-US" smtClean="0"/>
              <a:t>26</a:t>
            </a:fld>
            <a:endParaRPr lang="en-US"/>
          </a:p>
        </p:txBody>
      </p:sp>
    </p:spTree>
    <p:extLst>
      <p:ext uri="{BB962C8B-B14F-4D97-AF65-F5344CB8AC3E}">
        <p14:creationId xmlns:p14="http://schemas.microsoft.com/office/powerpoint/2010/main" val="1496412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You can sign up for the Outreach and Education newsletter by going to the Outreach and Education section of our website.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 Scroll down to “New Public Service Announcements”, then click on the “Sign up” button.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11830E-0D52-4473-BF59-F36B215BDC4B}" type="slidenum">
              <a:rPr lang="en-US" smtClean="0"/>
              <a:t>27</a:t>
            </a:fld>
            <a:endParaRPr lang="en-US"/>
          </a:p>
        </p:txBody>
      </p:sp>
    </p:spTree>
    <p:extLst>
      <p:ext uri="{BB962C8B-B14F-4D97-AF65-F5344CB8AC3E}">
        <p14:creationId xmlns:p14="http://schemas.microsoft.com/office/powerpoint/2010/main" val="3859382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I’ve mentioned several times that you can order materials from CMS. The materials are free and you can order as much as you want as often as you want.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To get started, go to our products ordering page to create an account. Then, log on and order materials. You can do a search for tribal specific material and see a thumbnail of the product before you order it.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Please allow two weeks for your materials to arrive. You can also download materials from our website at </a:t>
            </a:r>
            <a:r>
              <a:rPr lang="en-US" sz="1200" b="1" u="sng" kern="1200" dirty="0">
                <a:solidFill>
                  <a:schemeClr val="tx1"/>
                </a:solidFill>
                <a:effectLst/>
                <a:latin typeface="+mn-lt"/>
                <a:ea typeface="+mn-ea"/>
                <a:cs typeface="+mn-cs"/>
                <a:hlinkClick r:id="rId3"/>
              </a:rPr>
              <a:t>go.cms.gov/AIAN</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br>
              <a:rPr lang="en-US" sz="1200" b="1" u="sng" kern="1200" dirty="0">
                <a:solidFill>
                  <a:schemeClr val="tx1"/>
                </a:solidFill>
                <a:effectLst/>
                <a:latin typeface="+mn-lt"/>
                <a:ea typeface="+mn-ea"/>
                <a:cs typeface="+mn-cs"/>
              </a:rPr>
            </a:br>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11830E-0D52-4473-BF59-F36B215BDC4B}" type="slidenum">
              <a:rPr lang="en-US" smtClean="0"/>
              <a:t>28</a:t>
            </a:fld>
            <a:endParaRPr lang="en-US"/>
          </a:p>
        </p:txBody>
      </p:sp>
    </p:spTree>
    <p:extLst>
      <p:ext uri="{BB962C8B-B14F-4D97-AF65-F5344CB8AC3E}">
        <p14:creationId xmlns:p14="http://schemas.microsoft.com/office/powerpoint/2010/main" val="1800889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Due to the public health emergency, face-to-face trainings were held virtually over the past couple of years. CMS is in the process of beginning holding some of the ITU trainings in person.</a:t>
            </a:r>
            <a:endParaRPr lang="en-US" sz="1200"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CMS will also be holding medical coding boot camps. These trainings are for the IHS, tribal, and urban coding staff. It is an intensive two week training that prepares staff to test at the end of the training for their AAPC certification. The participants will register with their “H-I-M” consultants in each area. These trainings are limited to 25 students per session. </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Please check with your H-I-M for information on when these trainings will be happening.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CMS also holds webinars on various topics, please check our Spotlight page on our website for any upcoming events.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11830E-0D52-4473-BF59-F36B215BDC4B}" type="slidenum">
              <a:rPr lang="en-US" smtClean="0"/>
              <a:t>29</a:t>
            </a:fld>
            <a:endParaRPr lang="en-US"/>
          </a:p>
        </p:txBody>
      </p:sp>
    </p:spTree>
    <p:extLst>
      <p:ext uri="{BB962C8B-B14F-4D97-AF65-F5344CB8AC3E}">
        <p14:creationId xmlns:p14="http://schemas.microsoft.com/office/powerpoint/2010/main" val="4033532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A few years ago, CMS  underwent a reorganization where we had the opportunity to make some changes to build up expertise on Indian health issues within the agency and therefore to better serve our Tribal communities.</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Prior to the reorganization, we had 13 NACS assigned to each of the HHS regional offices. Many of the NACs had to balance their tribal work with other agency priorities and assignments.</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As part of the reorganization, we took 10 of the 13 NACs who worked on Medicaid Tribal issues about 20% of the time &amp; condensed them to 4 NACs who work on Medicaid Tribal issues full time. More recently, we have 3 NACs.</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As a result of these changes, we are maintaining the same level of workload but by consolidating the work – the NACs can dedicate their time and focus on Medicaid tribal issues and provide the technical assistance needed.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We have also organized the assignments of the Medicaid NACs by the IHS Area Office designations instead of by HHS Regional Office designations. </a:t>
            </a:r>
            <a:r>
              <a:rPr lang="en-US" sz="1200" b="1" u="sng" kern="1200" dirty="0">
                <a:solidFill>
                  <a:schemeClr val="tx1"/>
                </a:solidFill>
                <a:effectLst/>
                <a:latin typeface="+mn-lt"/>
                <a:ea typeface="+mn-ea"/>
                <a:cs typeface="+mn-cs"/>
              </a:rPr>
              <a:t>__________________</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Our other NACs are: </a:t>
            </a:r>
            <a:endParaRPr lang="en-US" sz="11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Barbara Prehmus is the Technical Director working with the NACS and covers the Nashville and Bemidji Areas.</a:t>
            </a:r>
            <a:endParaRPr lang="en-US" sz="11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Stacey Steiner covers Albuquerque, Oklahoma, Great Plains Areas and Navajo. </a:t>
            </a:r>
            <a:endParaRPr lang="en-US" sz="11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Justyna </a:t>
            </a:r>
            <a:r>
              <a:rPr lang="en-US" sz="1200" b="1" kern="1200" dirty="0" err="1">
                <a:solidFill>
                  <a:schemeClr val="tx1"/>
                </a:solidFill>
                <a:effectLst/>
                <a:latin typeface="+mn-lt"/>
                <a:ea typeface="+mn-ea"/>
                <a:cs typeface="+mn-cs"/>
              </a:rPr>
              <a:t>Redlinksi</a:t>
            </a:r>
            <a:r>
              <a:rPr lang="en-US" sz="1200" b="1" kern="1200" dirty="0">
                <a:solidFill>
                  <a:schemeClr val="tx1"/>
                </a:solidFill>
                <a:effectLst/>
                <a:latin typeface="+mn-lt"/>
                <a:ea typeface="+mn-ea"/>
                <a:cs typeface="+mn-cs"/>
              </a:rPr>
              <a:t> has Alaska, Portland, Billings, </a:t>
            </a:r>
            <a:r>
              <a:rPr lang="en-US" sz="1100" b="1" kern="1200" dirty="0">
                <a:solidFill>
                  <a:schemeClr val="tx1"/>
                </a:solidFill>
                <a:effectLst/>
                <a:latin typeface="+mn-lt"/>
                <a:ea typeface="+mn-ea"/>
                <a:cs typeface="+mn-cs"/>
              </a:rPr>
              <a:t>California,, Phoenix and Tucson Areas.</a:t>
            </a:r>
            <a:endParaRPr lang="en-US" sz="105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Dorsey Sadongei continues to serve the NAC on Medicare and Survey and Certification tribal issues and co-leads </a:t>
            </a:r>
            <a:r>
              <a:rPr lang="en-US" sz="1200" b="1" kern="1200">
                <a:solidFill>
                  <a:schemeClr val="tx1"/>
                </a:solidFill>
                <a:effectLst/>
                <a:latin typeface="+mn-lt"/>
                <a:ea typeface="+mn-ea"/>
                <a:cs typeface="+mn-cs"/>
              </a:rPr>
              <a:t>the Oklahoma area.</a:t>
            </a:r>
            <a:endParaRPr lang="en-US" sz="1200" b="1"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NACs also cover tribal work in states that do not have tribal health programs or federally recognized tribes, these are shown in the grey shaded states. </a:t>
            </a:r>
            <a:endParaRPr lang="en-US" sz="1100" kern="1200" dirty="0">
              <a:solidFill>
                <a:schemeClr val="tx1"/>
              </a:solidFill>
              <a:effectLst/>
              <a:latin typeface="+mn-lt"/>
              <a:ea typeface="+mn-ea"/>
              <a:cs typeface="+mn-cs"/>
            </a:endParaRPr>
          </a:p>
          <a:p>
            <a:pPr lvl="1"/>
            <a:endParaRPr lang="en-US" sz="1200" b="1" kern="1200" dirty="0">
              <a:solidFill>
                <a:schemeClr val="tx1"/>
              </a:solidFill>
              <a:effectLst/>
              <a:latin typeface="+mn-lt"/>
              <a:ea typeface="+mn-ea"/>
              <a:cs typeface="+mn-cs"/>
            </a:endParaRPr>
          </a:p>
          <a:p>
            <a:pPr lvl="1"/>
            <a:endParaRPr lang="en-US" sz="1100" kern="1200" dirty="0">
              <a:solidFill>
                <a:schemeClr val="tx1"/>
              </a:solidFill>
              <a:effectLst/>
              <a:latin typeface="+mn-lt"/>
              <a:ea typeface="+mn-ea"/>
              <a:cs typeface="+mn-cs"/>
            </a:endParaRPr>
          </a:p>
          <a:p>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11830E-0D52-4473-BF59-F36B215BDC4B}" type="slidenum">
              <a:rPr lang="en-US" smtClean="0"/>
              <a:t>3</a:t>
            </a:fld>
            <a:endParaRPr lang="en-US"/>
          </a:p>
        </p:txBody>
      </p:sp>
    </p:spTree>
    <p:extLst>
      <p:ext uri="{BB962C8B-B14F-4D97-AF65-F5344CB8AC3E}">
        <p14:creationId xmlns:p14="http://schemas.microsoft.com/office/powerpoint/2010/main" val="41898215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following slides have all the links that I’ve referenced throughout this presentation. I won’t spend time going through these now but you will have them if you want to refer to them later.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11830E-0D52-4473-BF59-F36B215BDC4B}" type="slidenum">
              <a:rPr lang="en-US" smtClean="0"/>
              <a:t>30</a:t>
            </a:fld>
            <a:endParaRPr lang="en-US"/>
          </a:p>
        </p:txBody>
      </p:sp>
    </p:spTree>
    <p:extLst>
      <p:ext uri="{BB962C8B-B14F-4D97-AF65-F5344CB8AC3E}">
        <p14:creationId xmlns:p14="http://schemas.microsoft.com/office/powerpoint/2010/main" val="14848912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11830E-0D52-4473-BF59-F36B215BDC4B}" type="slidenum">
              <a:rPr lang="en-US" smtClean="0"/>
              <a:t>31</a:t>
            </a:fld>
            <a:endParaRPr lang="en-US"/>
          </a:p>
        </p:txBody>
      </p:sp>
    </p:spTree>
    <p:extLst>
      <p:ext uri="{BB962C8B-B14F-4D97-AF65-F5344CB8AC3E}">
        <p14:creationId xmlns:p14="http://schemas.microsoft.com/office/powerpoint/2010/main" val="18085283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411830E-0D52-4473-BF59-F36B215BDC4B}" type="slidenum">
              <a:rPr lang="en-US" smtClean="0"/>
              <a:t>32</a:t>
            </a:fld>
            <a:endParaRPr lang="en-US"/>
          </a:p>
        </p:txBody>
      </p:sp>
    </p:spTree>
    <p:extLst>
      <p:ext uri="{BB962C8B-B14F-4D97-AF65-F5344CB8AC3E}">
        <p14:creationId xmlns:p14="http://schemas.microsoft.com/office/powerpoint/2010/main" val="16206633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11830E-0D52-4473-BF59-F36B215BDC4B}" type="slidenum">
              <a:rPr lang="en-US" smtClean="0"/>
              <a:t>33</a:t>
            </a:fld>
            <a:endParaRPr lang="en-US"/>
          </a:p>
        </p:txBody>
      </p:sp>
    </p:spTree>
    <p:extLst>
      <p:ext uri="{BB962C8B-B14F-4D97-AF65-F5344CB8AC3E}">
        <p14:creationId xmlns:p14="http://schemas.microsoft.com/office/powerpoint/2010/main" val="23693388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11830E-0D52-4473-BF59-F36B215BDC4B}" type="slidenum">
              <a:rPr lang="en-US" smtClean="0"/>
              <a:t>34</a:t>
            </a:fld>
            <a:endParaRPr lang="en-US"/>
          </a:p>
        </p:txBody>
      </p:sp>
    </p:spTree>
    <p:extLst>
      <p:ext uri="{BB962C8B-B14F-4D97-AF65-F5344CB8AC3E}">
        <p14:creationId xmlns:p14="http://schemas.microsoft.com/office/powerpoint/2010/main" val="27615046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Thanks for joining us today.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11830E-0D52-4473-BF59-F36B215BDC4B}" type="slidenum">
              <a:rPr lang="en-US" smtClean="0"/>
              <a:t>35</a:t>
            </a:fld>
            <a:endParaRPr lang="en-US"/>
          </a:p>
        </p:txBody>
      </p:sp>
    </p:spTree>
    <p:extLst>
      <p:ext uri="{BB962C8B-B14F-4D97-AF65-F5344CB8AC3E}">
        <p14:creationId xmlns:p14="http://schemas.microsoft.com/office/powerpoint/2010/main" val="3729488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This slide shows some of the history of Indian health and CMS programs. We want to highlight that the ability for ITUs to bill CMS is unique. This was intended to increase funding streams from Medicare and Medicaid for Indian health care programs and </a:t>
            </a:r>
            <a:r>
              <a:rPr lang="en-US" sz="1200" b="1" i="1" u="sng" kern="1200" dirty="0">
                <a:solidFill>
                  <a:schemeClr val="tx1"/>
                </a:solidFill>
                <a:effectLst/>
                <a:latin typeface="+mn-lt"/>
                <a:ea typeface="+mn-ea"/>
                <a:cs typeface="+mn-cs"/>
              </a:rPr>
              <a:t>not</a:t>
            </a:r>
            <a:r>
              <a:rPr lang="en-US" sz="1200" b="1" kern="1200" dirty="0">
                <a:solidFill>
                  <a:schemeClr val="tx1"/>
                </a:solidFill>
                <a:effectLst/>
                <a:latin typeface="+mn-lt"/>
                <a:ea typeface="+mn-ea"/>
                <a:cs typeface="+mn-cs"/>
              </a:rPr>
              <a:t> to offset IHS funding.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ability to bill CMS has increased reimbursements to the Indian health system to over 1 billion dollars a year. Reimbursements increase as more people enroll in Medicaid and Medicare – bringing more funding into the Indian health system to meet accreditation standards, buy necessary equipment like MRI machines, and recruit additional staff.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4</a:t>
            </a:fld>
            <a:endParaRPr lang="en-US"/>
          </a:p>
        </p:txBody>
      </p:sp>
    </p:spTree>
    <p:extLst>
      <p:ext uri="{BB962C8B-B14F-4D97-AF65-F5344CB8AC3E}">
        <p14:creationId xmlns:p14="http://schemas.microsoft.com/office/powerpoint/2010/main" val="4145726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 The Children’s Health Insurance Program, Medicare, and the Marketplace programs are all part of CMS. IHS, Tribes, and urban Indian organizations </a:t>
            </a:r>
            <a:r>
              <a:rPr lang="en-US" sz="1200" b="1" i="1" u="sng" kern="1200" dirty="0">
                <a:solidFill>
                  <a:schemeClr val="tx1"/>
                </a:solidFill>
                <a:effectLst/>
                <a:latin typeface="+mn-lt"/>
                <a:ea typeface="+mn-ea"/>
                <a:cs typeface="+mn-cs"/>
              </a:rPr>
              <a:t>all</a:t>
            </a:r>
            <a:r>
              <a:rPr lang="en-US" sz="1200" b="1" kern="1200" dirty="0">
                <a:solidFill>
                  <a:schemeClr val="tx1"/>
                </a:solidFill>
                <a:effectLst/>
                <a:latin typeface="+mn-lt"/>
                <a:ea typeface="+mn-ea"/>
                <a:cs typeface="+mn-cs"/>
              </a:rPr>
              <a:t> have the ability to bill these programs and increase their revenues.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Medicaid is a joint Federal/State program. For services provided to American Indians and Alaska Natives, the Federal government provides 100% full funding to States, which we call the Federal Medical Assistance Percentage, or FMAP. But remember, this funding goes directly to the States, not IHS and Tribes.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By Congress allowing the Federal government to provide 100 percent FMAP and fully fund care provided to American Indians and Alaska Natives, it helps fulfill the Federal government responsibility to provide health care to Tribes.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11830E-0D52-4473-BF59-F36B215BDC4B}" type="slidenum">
              <a:rPr lang="en-US" smtClean="0"/>
              <a:t>5</a:t>
            </a:fld>
            <a:endParaRPr lang="en-US"/>
          </a:p>
        </p:txBody>
      </p:sp>
    </p:spTree>
    <p:extLst>
      <p:ext uri="{BB962C8B-B14F-4D97-AF65-F5344CB8AC3E}">
        <p14:creationId xmlns:p14="http://schemas.microsoft.com/office/powerpoint/2010/main" val="2471208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Consultation is a critical part of addressing the unique needs of American Indians and Alaska Natives in our Indian health care delivery system and CMS is committed to tribal consultation and working on policy issues impacting tribal communities and Indian health care providers.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We consult through formal face to face meetings, All Tribes Calls, Dear Tribal Leader Letters, and comments we receive through part of the rulemaking process.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CMS is the only Federal agency with Tribal Consultation at the </a:t>
            </a:r>
            <a:r>
              <a:rPr lang="en-US" sz="1200" b="1" i="1" u="sng" kern="1200" dirty="0">
                <a:solidFill>
                  <a:schemeClr val="tx1"/>
                </a:solidFill>
                <a:effectLst/>
                <a:latin typeface="+mn-lt"/>
                <a:ea typeface="+mn-ea"/>
                <a:cs typeface="+mn-cs"/>
              </a:rPr>
              <a:t>state</a:t>
            </a:r>
            <a:r>
              <a:rPr lang="en-US" sz="1200" b="1" kern="1200" dirty="0">
                <a:solidFill>
                  <a:schemeClr val="tx1"/>
                </a:solidFill>
                <a:effectLst/>
                <a:latin typeface="+mn-lt"/>
                <a:ea typeface="+mn-ea"/>
                <a:cs typeface="+mn-cs"/>
              </a:rPr>
              <a:t> level. States with Indian Health Care Providers are required to have Tribal Consultation plans in their Medicaid State Plans.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For more information, visit our State-Tribal relations page.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6</a:t>
            </a:fld>
            <a:endParaRPr lang="en-US"/>
          </a:p>
        </p:txBody>
      </p:sp>
    </p:spTree>
    <p:extLst>
      <p:ext uri="{BB962C8B-B14F-4D97-AF65-F5344CB8AC3E}">
        <p14:creationId xmlns:p14="http://schemas.microsoft.com/office/powerpoint/2010/main" val="2703461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The Tribal Technical Advisory Group, or TTAG, provides advice and expertise on tribal issues facing CMS. We do a lot of our TTAG work through subcommittees, such as Policy, Outreach and Education, Data, Long Term Care, Behavioral Health or Strategic Planning.</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TTAG consists of 12 representatives from each of the 12 IHS Areas and a representative from each of the following tribal organizations: </a:t>
            </a:r>
            <a:endParaRPr lang="en-US" sz="11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The National Indian Health Board (NIHB)</a:t>
            </a:r>
            <a:endParaRPr lang="en-US" sz="11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National Congress of American Indians (NCAI)</a:t>
            </a:r>
            <a:endParaRPr lang="en-US" sz="11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National Council on Urban Indian Health (NCUIH)</a:t>
            </a:r>
            <a:endParaRPr lang="en-US" sz="11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Tribal Self Governance Advisory Committee (TSGAC)</a:t>
            </a:r>
            <a:endParaRPr lang="en-US" sz="11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And the Indian Health Service</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We want to thank all the TTAG members from the various Areas.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11830E-0D52-4473-BF59-F36B215BDC4B}" type="slidenum">
              <a:rPr lang="en-US" smtClean="0"/>
              <a:t>7</a:t>
            </a:fld>
            <a:endParaRPr lang="en-US"/>
          </a:p>
        </p:txBody>
      </p:sp>
    </p:spTree>
    <p:extLst>
      <p:ext uri="{BB962C8B-B14F-4D97-AF65-F5344CB8AC3E}">
        <p14:creationId xmlns:p14="http://schemas.microsoft.com/office/powerpoint/2010/main" val="428840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To help explain CMS’s role in Indian Health, we developed a video that highlights the history of Indian Health Care, CMS Tribal Consultation and the significant impact that CMS programs have in Indian Country.  Since the time that the video was produced, there are now 574 federally recognized tribes.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11830E-0D52-4473-BF59-F36B215BDC4B}" type="slidenum">
              <a:rPr lang="en-US" smtClean="0"/>
              <a:t>8</a:t>
            </a:fld>
            <a:endParaRPr lang="en-US"/>
          </a:p>
        </p:txBody>
      </p:sp>
    </p:spTree>
    <p:extLst>
      <p:ext uri="{BB962C8B-B14F-4D97-AF65-F5344CB8AC3E}">
        <p14:creationId xmlns:p14="http://schemas.microsoft.com/office/powerpoint/2010/main" val="292304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4013" y="525463"/>
            <a:ext cx="3503612" cy="262731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TRANSITION</a:t>
            </a:r>
            <a:r>
              <a:rPr lang="en-US" sz="1200" b="1" kern="1200" dirty="0">
                <a:solidFill>
                  <a:schemeClr val="tx1"/>
                </a:solidFill>
                <a:effectLst/>
                <a:latin typeface="+mn-lt"/>
                <a:ea typeface="+mn-ea"/>
                <a:cs typeface="+mn-cs"/>
              </a:rPr>
              <a:t>: Now, we’re going to review protections for American Indians and Alaska Natives in Medicaid, the Children’s Health Insurance Program, the Marketplace, and Medicare. Let’s start with Medicaid.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These are some of the special protections for American Indians enrolled in Medicaid. These special protections are often referred to as “ARRA Protections” because they are a result of the American Recovery and Reinvestment Act of 2009.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As you can see here, Indians enrolled in Medicaid or CHIP:</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Do not have to pay premiums or enrollment fees.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And, if they have ever received care from an Indian health care provider - or through an ITU referral to a non-Indian provider - they do </a:t>
            </a:r>
            <a:r>
              <a:rPr lang="en-US" sz="1200" b="1" u="sng" kern="1200" dirty="0">
                <a:solidFill>
                  <a:schemeClr val="tx1"/>
                </a:solidFill>
                <a:effectLst/>
                <a:latin typeface="+mn-lt"/>
                <a:ea typeface="+mn-ea"/>
                <a:cs typeface="+mn-cs"/>
              </a:rPr>
              <a:t>not</a:t>
            </a:r>
            <a:r>
              <a:rPr lang="en-US" sz="1200" b="1" kern="1200" dirty="0">
                <a:solidFill>
                  <a:schemeClr val="tx1"/>
                </a:solidFill>
                <a:effectLst/>
                <a:latin typeface="+mn-lt"/>
                <a:ea typeface="+mn-ea"/>
                <a:cs typeface="+mn-cs"/>
              </a:rPr>
              <a:t> have to pay any cost sharing, such as deductibles, co-insurance, or co-pays.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1EB9D2-9047-480F-A758-B1A43D31476E}" type="slidenum">
              <a:rPr lang="en-US" smtClean="0"/>
              <a:t>9</a:t>
            </a:fld>
            <a:endParaRPr lang="en-US"/>
          </a:p>
        </p:txBody>
      </p:sp>
    </p:spTree>
    <p:extLst>
      <p:ext uri="{BB962C8B-B14F-4D97-AF65-F5344CB8AC3E}">
        <p14:creationId xmlns:p14="http://schemas.microsoft.com/office/powerpoint/2010/main" val="41981184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CMS title1">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hasCustomPrompt="1"/>
          </p:nvPr>
        </p:nvSpPr>
        <p:spPr>
          <a:xfrm>
            <a:off x="0" y="1371600"/>
            <a:ext cx="9144000" cy="1066800"/>
          </a:xfrm>
          <a:solidFill>
            <a:srgbClr val="084A9C"/>
          </a:solidFill>
          <a:ln>
            <a:noFill/>
          </a:ln>
          <a:effectLst>
            <a:outerShdw dist="76200" dir="5640000" algn="tl" rotWithShape="0">
              <a:srgbClr val="EECD2C"/>
            </a:outerShdw>
          </a:effectLst>
        </p:spPr>
        <p:txBody>
          <a:bodyPr/>
          <a:lstStyle>
            <a:lvl1pPr>
              <a:defRPr>
                <a:solidFill>
                  <a:schemeClr val="bg1"/>
                </a:solidFill>
                <a:latin typeface="+mj-lt"/>
                <a:cs typeface="Papyrus"/>
              </a:defRPr>
            </a:lvl1pPr>
          </a:lstStyle>
          <a:p>
            <a:r>
              <a:rPr lang="en-US" dirty="0"/>
              <a:t>Tribal Affairs</a:t>
            </a:r>
          </a:p>
        </p:txBody>
      </p:sp>
      <p:sp>
        <p:nvSpPr>
          <p:cNvPr id="8" name="Text Placeholder 2"/>
          <p:cNvSpPr>
            <a:spLocks noGrp="1"/>
          </p:cNvSpPr>
          <p:nvPr>
            <p:ph type="body" sz="quarter" idx="10" hasCustomPrompt="1"/>
          </p:nvPr>
        </p:nvSpPr>
        <p:spPr>
          <a:xfrm>
            <a:off x="4419600" y="2971800"/>
            <a:ext cx="2971800" cy="914400"/>
          </a:xfrm>
        </p:spPr>
        <p:txBody>
          <a:bodyPr>
            <a:normAutofit/>
          </a:bodyPr>
          <a:lstStyle>
            <a:lvl1pPr marL="0" indent="0" algn="l">
              <a:buNone/>
              <a:defRPr sz="3200" b="1" i="0">
                <a:solidFill>
                  <a:srgbClr val="084A9C"/>
                </a:solidFill>
                <a:latin typeface="+mj-lt"/>
                <a:cs typeface="Papyrus"/>
              </a:defRPr>
            </a:lvl1pPr>
          </a:lstStyle>
          <a:p>
            <a:pPr algn="l"/>
            <a:r>
              <a:rPr lang="en-US" dirty="0"/>
              <a:t>Tribal Affairs</a:t>
            </a:r>
            <a:endParaRPr lang="en-US" sz="2800" b="0" i="1" dirty="0">
              <a:solidFill>
                <a:srgbClr val="084A9C"/>
              </a:solidFill>
            </a:endParaRPr>
          </a:p>
        </p:txBody>
      </p:sp>
      <p:sp>
        <p:nvSpPr>
          <p:cNvPr id="9" name="Text Placeholder 2"/>
          <p:cNvSpPr>
            <a:spLocks noGrp="1"/>
          </p:cNvSpPr>
          <p:nvPr>
            <p:ph type="body" sz="quarter" idx="11" hasCustomPrompt="1"/>
          </p:nvPr>
        </p:nvSpPr>
        <p:spPr>
          <a:xfrm>
            <a:off x="4419600" y="4267200"/>
            <a:ext cx="2971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1132456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1_CMS title1">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228600" y="3048000"/>
            <a:ext cx="3352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304800" y="42672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600" y="228600"/>
            <a:ext cx="2652325" cy="914400"/>
          </a:xfrm>
          <a:prstGeom prst="rect">
            <a:avLst/>
          </a:prstGeom>
        </p:spPr>
      </p:pic>
    </p:spTree>
    <p:extLst>
      <p:ext uri="{BB962C8B-B14F-4D97-AF65-F5344CB8AC3E}">
        <p14:creationId xmlns:p14="http://schemas.microsoft.com/office/powerpoint/2010/main" val="1427725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381000" y="17526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6"/>
          <p:cNvSpPr>
            <a:spLocks noGrp="1"/>
          </p:cNvSpPr>
          <p:nvPr>
            <p:ph type="sldNum" sz="quarter" idx="4"/>
          </p:nvPr>
        </p:nvSpPr>
        <p:spPr>
          <a:xfrm>
            <a:off x="8458200" y="6248400"/>
            <a:ext cx="609600" cy="381000"/>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pPr/>
              <a:t>‹#›</a:t>
            </a:fld>
            <a:endParaRPr lang="en-US" dirty="0"/>
          </a:p>
        </p:txBody>
      </p:sp>
    </p:spTree>
    <p:extLst>
      <p:ext uri="{BB962C8B-B14F-4D97-AF65-F5344CB8AC3E}">
        <p14:creationId xmlns:p14="http://schemas.microsoft.com/office/powerpoint/2010/main" val="439438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effectLst>
            <a:outerShdw dist="76200" dir="5640000" algn="tl" rotWithShape="0">
              <a:srgbClr val="EECD2C"/>
            </a:outerShdw>
          </a:effectLst>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7022FF3C-310F-4809-A5BE-BC5BA8AA108D}" type="slidenum">
              <a:rPr lang="en-US" smtClean="0"/>
              <a:pPr/>
              <a:t>‹#›</a:t>
            </a:fld>
            <a:endParaRPr lang="en-US"/>
          </a:p>
        </p:txBody>
      </p:sp>
      <p:sp>
        <p:nvSpPr>
          <p:cNvPr id="10" name="Content Placeholder 9"/>
          <p:cNvSpPr>
            <a:spLocks noGrp="1"/>
          </p:cNvSpPr>
          <p:nvPr>
            <p:ph sz="quarter" idx="11"/>
          </p:nvPr>
        </p:nvSpPr>
        <p:spPr>
          <a:xfrm>
            <a:off x="457200" y="19812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4783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MS title5">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a:p>
            <a:pPr algn="l"/>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2741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7022FF3C-310F-4809-A5BE-BC5BA8AA108D}" type="slidenum">
              <a:rPr lang="en-US" smtClean="0"/>
              <a:pPr/>
              <a:t>‹#›</a:t>
            </a:fld>
            <a:endParaRPr lang="en-US" dirty="0"/>
          </a:p>
        </p:txBody>
      </p:sp>
    </p:spTree>
    <p:extLst>
      <p:ext uri="{BB962C8B-B14F-4D97-AF65-F5344CB8AC3E}">
        <p14:creationId xmlns:p14="http://schemas.microsoft.com/office/powerpoint/2010/main" val="2503394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lIns="96981" tIns="48491" rIns="96981" bIns="48491"/>
          <a:lstStyle/>
          <a:p>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lIns="96981" tIns="48491" rIns="96981" bIns="48491"/>
          <a:lstStyle/>
          <a:p>
            <a:endParaRPr lang="en-US"/>
          </a:p>
        </p:txBody>
      </p:sp>
      <p:sp>
        <p:nvSpPr>
          <p:cNvPr id="6" name="Slide Number Placeholder 5"/>
          <p:cNvSpPr>
            <a:spLocks noGrp="1"/>
          </p:cNvSpPr>
          <p:nvPr>
            <p:ph type="sldNum" sz="quarter" idx="12"/>
          </p:nvPr>
        </p:nvSpPr>
        <p:spPr/>
        <p:txBody>
          <a:bodyPr/>
          <a:lstStyle/>
          <a:p>
            <a:fld id="{B6A2DB4F-3476-4F13-8011-23C7AA43A951}" type="slidenum">
              <a:rPr lang="en-US" smtClean="0"/>
              <a:t>‹#›</a:t>
            </a:fld>
            <a:endParaRPr lang="en-US"/>
          </a:p>
        </p:txBody>
      </p:sp>
    </p:spTree>
    <p:extLst>
      <p:ext uri="{BB962C8B-B14F-4D97-AF65-F5344CB8AC3E}">
        <p14:creationId xmlns:p14="http://schemas.microsoft.com/office/powerpoint/2010/main" val="311602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084A9C"/>
          </a:solidFill>
          <a:effectLst>
            <a:outerShdw dist="76200" dir="5640000" algn="tl" rotWithShape="0">
              <a:srgbClr val="EECD2C"/>
            </a:outerShdw>
          </a:effectLst>
        </p:spPr>
        <p:txBody>
          <a:bodyPr vert="horz" lIns="91440" tIns="45720" rIns="91440" bIns="45720" rtlCol="0" anchor="ctr">
            <a:noAutofit/>
          </a:bodyPr>
          <a:lstStyle/>
          <a:p>
            <a:r>
              <a:rPr lang="en-US"/>
              <a:t>Click to edit Master title style</a:t>
            </a:r>
            <a:endParaRPr lang="en-US" dirty="0"/>
          </a:p>
        </p:txBody>
      </p:sp>
      <p:sp>
        <p:nvSpPr>
          <p:cNvPr id="7" name="Slide Number Placeholder 6"/>
          <p:cNvSpPr>
            <a:spLocks noGrp="1"/>
          </p:cNvSpPr>
          <p:nvPr>
            <p:ph type="sldNum" sz="quarter" idx="4"/>
          </p:nvPr>
        </p:nvSpPr>
        <p:spPr>
          <a:xfrm>
            <a:off x="239058" y="6583085"/>
            <a:ext cx="1957295" cy="357094"/>
          </a:xfrm>
          <a:prstGeom prst="rect">
            <a:avLst/>
          </a:prstGeom>
        </p:spPr>
        <p:txBody>
          <a:bodyPr vert="horz" lIns="91440" tIns="45720" rIns="91440" bIns="45720" rtlCol="0" anchor="ctr"/>
          <a:lstStyle>
            <a:lvl1pPr algn="l">
              <a:defRPr sz="1000">
                <a:solidFill>
                  <a:schemeClr val="tx1">
                    <a:tint val="75000"/>
                  </a:schemeClr>
                </a:solidFill>
              </a:defRPr>
            </a:lvl1pPr>
          </a:lstStyle>
          <a:p>
            <a:fld id="{7022FF3C-310F-4809-A5BE-BC5BA8AA108D}" type="slidenum">
              <a:rPr lang="en-US" smtClean="0"/>
              <a:pPr/>
              <a:t>‹#›</a:t>
            </a:fld>
            <a:endParaRPr lang="en-US" dirty="0"/>
          </a:p>
        </p:txBody>
      </p:sp>
      <p:pic>
        <p:nvPicPr>
          <p:cNvPr id="5" name="Picture 4"/>
          <p:cNvPicPr>
            <a:picLocks noChangeAspect="1"/>
          </p:cNvPicPr>
          <p:nvPr/>
        </p:nvPicPr>
        <p:blipFill rotWithShape="1">
          <a:blip r:embed="rId9"/>
          <a:srcRect t="-7273" r="-122" b="-6062"/>
          <a:stretch/>
        </p:blipFill>
        <p:spPr>
          <a:xfrm>
            <a:off x="-1" y="6282765"/>
            <a:ext cx="8621059" cy="433294"/>
          </a:xfrm>
          <a:prstGeom prst="rect">
            <a:avLst/>
          </a:prstGeom>
        </p:spPr>
      </p:pic>
      <p:sp>
        <p:nvSpPr>
          <p:cNvPr id="4" name="Rectangle 3"/>
          <p:cNvSpPr/>
          <p:nvPr/>
        </p:nvSpPr>
        <p:spPr>
          <a:xfrm>
            <a:off x="7243453" y="6376842"/>
            <a:ext cx="1082954" cy="21999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094480" y="6362775"/>
            <a:ext cx="1364336" cy="246221"/>
          </a:xfrm>
          <a:prstGeom prst="rect">
            <a:avLst/>
          </a:prstGeom>
          <a:noFill/>
        </p:spPr>
        <p:txBody>
          <a:bodyPr wrap="square">
            <a:spAutoFit/>
          </a:bodyPr>
          <a:lstStyle/>
          <a:p>
            <a:pPr algn="ctr"/>
            <a:r>
              <a:rPr lang="en-US" sz="1000" b="1" dirty="0">
                <a:solidFill>
                  <a:srgbClr val="084A9C"/>
                </a:solidFill>
              </a:rPr>
              <a:t>TRIBAL AFFAIRS</a:t>
            </a:r>
          </a:p>
        </p:txBody>
      </p:sp>
      <p:pic>
        <p:nvPicPr>
          <p:cNvPr id="2" name="Picture 1"/>
          <p:cNvPicPr>
            <a:picLocks noChangeAspect="1"/>
          </p:cNvPicPr>
          <p:nvPr/>
        </p:nvPicPr>
        <p:blipFill>
          <a:blip r:embed="rId10"/>
          <a:stretch>
            <a:fillRect/>
          </a:stretch>
        </p:blipFill>
        <p:spPr>
          <a:xfrm>
            <a:off x="8389471" y="6196067"/>
            <a:ext cx="661894" cy="609639"/>
          </a:xfrm>
          <a:prstGeom prst="rect">
            <a:avLst/>
          </a:prstGeom>
        </p:spPr>
      </p:pic>
    </p:spTree>
    <p:extLst>
      <p:ext uri="{BB962C8B-B14F-4D97-AF65-F5344CB8AC3E}">
        <p14:creationId xmlns:p14="http://schemas.microsoft.com/office/powerpoint/2010/main" val="364868527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hf hdr="0" ftr="0" dt="0"/>
  <p:txStyles>
    <p:titleStyle>
      <a:lvl1pPr indent="0" algn="ctr" defTabSz="914400" rtl="0" eaLnBrk="1" latinLnBrk="0" hangingPunct="1">
        <a:spcBef>
          <a:spcPts val="0"/>
        </a:spcBef>
        <a:buNone/>
        <a:defRPr sz="4400" b="1" kern="1200">
          <a:solidFill>
            <a:srgbClr val="FFFFFF"/>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medicaid.gov/unwinding"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nihb.org/docs/phrc-uploads/08152022/medicaid-managed-care-report_final_08102022.pdf"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W8Z1eDSrI9s&amp;feature=youtu.be&amp;list=PLaV7m2-zFKpjsQFh8BTlOc6FH4bFLuqw2"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oleObject" Target="../embeddings/oleObject1.bin"/><Relationship Id="rId7"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13.emf"/><Relationship Id="rId5" Type="http://schemas.openxmlformats.org/officeDocument/2006/relationships/oleObject" Target="../embeddings/oleObject2.bin"/><Relationship Id="rId4" Type="http://schemas.openxmlformats.org/officeDocument/2006/relationships/image" Target="../media/image12.emf"/><Relationship Id="rId9" Type="http://schemas.openxmlformats.org/officeDocument/2006/relationships/hyperlink" Target="mailto:tribalaffairs@cms.hhs.gov"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productordering.cms.hhs.gov/"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microsoft.com/office/2018/10/relationships/comments" Target="../comments/modernComment_17B_A7B16402.xm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www.regionalcmsitutraining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cms.gov/files/document/cms-native-american-contact.pdf"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hyperlink" Target="https://www.youtube.com/watch?v=I2EnR88gIZ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cms.gov/Outreach-and-Education/American-Indian-Alaska-Native/AIAN/Downloads/AIAN-Trust-Income-and-MAGI.pdf"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hyperlink" Target="https://www.cms.gov/Outreach-and-Education/American-Indian-Alaska-Native/AIAN/Downloads/Understanding-Cost-Sharing-brochure.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go.cms.gov/AIAN"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https://www.cms.gov/Outreach-and-Education/American-Indian-Alaska-Native/AIAN/State-Tribal-Relations-on-Health-Care"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go.cms.gov/AIAN-OutreachEducationResources"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https://www.cms.gov/Outreach-and-Education/American-Indian-Alaska-Native/AIAN/LTSS-TA-Center/ltss-newsletter"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productordering.cms.hhs.gov/"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hyperlink" Target="http://go.cms.gov/All-Tribes-Calls" TargetMode="External"/><Relationship Id="rId4" Type="http://schemas.openxmlformats.org/officeDocument/2006/relationships/hyperlink" Target="http://www.regionalcmsitutrainings.com/"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go.cms.gov/AIAN"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I2EnR88gIZ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CMS Division of Tribal Affairs Update</a:t>
            </a:r>
            <a:endParaRPr lang="en-US" dirty="0">
              <a:latin typeface="+mn-lt"/>
            </a:endParaRPr>
          </a:p>
        </p:txBody>
      </p:sp>
      <p:sp>
        <p:nvSpPr>
          <p:cNvPr id="5" name="Rectangle 4"/>
          <p:cNvSpPr/>
          <p:nvPr/>
        </p:nvSpPr>
        <p:spPr>
          <a:xfrm>
            <a:off x="4026408" y="2209800"/>
            <a:ext cx="4812792" cy="3539430"/>
          </a:xfrm>
          <a:prstGeom prst="rect">
            <a:avLst/>
          </a:prstGeom>
        </p:spPr>
        <p:txBody>
          <a:bodyPr wrap="square">
            <a:spAutoFit/>
          </a:bodyPr>
          <a:lstStyle/>
          <a:p>
            <a:pPr algn="ctr"/>
            <a:br>
              <a:rPr lang="en-US" sz="2800"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Centers for Medicare &amp; Medicaid Services </a:t>
            </a:r>
          </a:p>
          <a:p>
            <a:pPr algn="ctr"/>
            <a:endParaRPr lang="en-US" sz="2800" b="1" dirty="0">
              <a:latin typeface="Calibri" panose="020F0502020204030204" pitchFamily="34" charset="0"/>
              <a:cs typeface="Calibri" panose="020F0502020204030204" pitchFamily="34" charset="0"/>
            </a:endParaRPr>
          </a:p>
          <a:p>
            <a:pPr algn="ctr"/>
            <a:r>
              <a:rPr lang="en-US" sz="2800" b="1" dirty="0">
                <a:latin typeface="Calibri" panose="020F0502020204030204" pitchFamily="34" charset="0"/>
                <a:cs typeface="Calibri" panose="020F0502020204030204" pitchFamily="34" charset="0"/>
              </a:rPr>
              <a:t>Training for</a:t>
            </a:r>
          </a:p>
          <a:p>
            <a:pPr algn="ctr"/>
            <a:r>
              <a:rPr lang="en-US" sz="2800" b="1" dirty="0">
                <a:latin typeface="Calibri" panose="020F0502020204030204" pitchFamily="34" charset="0"/>
                <a:cs typeface="Calibri" panose="020F0502020204030204" pitchFamily="34" charset="0"/>
              </a:rPr>
              <a:t>Indian Health Service</a:t>
            </a:r>
          </a:p>
          <a:p>
            <a:pPr algn="ctr"/>
            <a:r>
              <a:rPr lang="en-US" sz="2800" b="1" dirty="0">
                <a:latin typeface="Calibri" panose="020F0502020204030204" pitchFamily="34" charset="0"/>
                <a:cs typeface="Calibri" panose="020F0502020204030204" pitchFamily="34" charset="0"/>
              </a:rPr>
              <a:t>Tribes and Tribal Organizations</a:t>
            </a:r>
          </a:p>
          <a:p>
            <a:pPr algn="ctr"/>
            <a:r>
              <a:rPr lang="en-US" sz="2800" b="1" dirty="0">
                <a:latin typeface="Calibri" panose="020F0502020204030204" pitchFamily="34" charset="0"/>
                <a:cs typeface="Calibri" panose="020F0502020204030204" pitchFamily="34" charset="0"/>
              </a:rPr>
              <a:t>Urban Indian Organizations</a:t>
            </a:r>
          </a:p>
        </p:txBody>
      </p:sp>
      <p:pic>
        <p:nvPicPr>
          <p:cNvPr id="4" name="Content Placeholder 4" descr="Dream Catcher Montage-fla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1981200"/>
            <a:ext cx="3797808" cy="3791712"/>
          </a:xfrm>
          <a:prstGeom prst="rect">
            <a:avLst/>
          </a:prstGeom>
        </p:spPr>
      </p:pic>
    </p:spTree>
    <p:extLst>
      <p:ext uri="{BB962C8B-B14F-4D97-AF65-F5344CB8AC3E}">
        <p14:creationId xmlns:p14="http://schemas.microsoft.com/office/powerpoint/2010/main" val="385744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Medicaid: MAGI and Indian Trust Income and Resource Exemptions</a:t>
            </a:r>
            <a:endParaRPr lang="en-US" dirty="0"/>
          </a:p>
        </p:txBody>
      </p:sp>
      <p:sp>
        <p:nvSpPr>
          <p:cNvPr id="3" name="Content Placeholder 2"/>
          <p:cNvSpPr>
            <a:spLocks noGrp="1"/>
          </p:cNvSpPr>
          <p:nvPr>
            <p:ph idx="1"/>
          </p:nvPr>
        </p:nvSpPr>
        <p:spPr>
          <a:xfrm>
            <a:off x="457200" y="1828800"/>
            <a:ext cx="8229600" cy="4267200"/>
          </a:xfrm>
        </p:spPr>
        <p:txBody>
          <a:bodyPr>
            <a:normAutofit/>
          </a:bodyPr>
          <a:lstStyle/>
          <a:p>
            <a:pPr marL="0" lvl="0" indent="0">
              <a:buNone/>
            </a:pPr>
            <a:r>
              <a:rPr lang="en-US" sz="2400" b="1" dirty="0">
                <a:latin typeface="+mj-lt"/>
              </a:rPr>
              <a:t>Certain types of Indian income and resources are not counted when determining Medicaid or CHIP eligibility: </a:t>
            </a:r>
          </a:p>
          <a:p>
            <a:pPr marL="0" lvl="0" indent="0">
              <a:buNone/>
            </a:pPr>
            <a:endParaRPr lang="en-US" sz="2400" b="1" dirty="0">
              <a:latin typeface="+mj-lt"/>
            </a:endParaRPr>
          </a:p>
          <a:p>
            <a:pPr lvl="1">
              <a:buFont typeface="Arial" panose="020B0604020202020204" pitchFamily="34" charset="0"/>
              <a:buChar char="•"/>
            </a:pPr>
            <a:r>
              <a:rPr lang="en-US" sz="2400" b="1" dirty="0">
                <a:latin typeface="+mj-lt"/>
              </a:rPr>
              <a:t>Per capita payments from a Tribe that come from natural resources, usage rights, leases, or royalties.</a:t>
            </a:r>
          </a:p>
          <a:p>
            <a:pPr lvl="1">
              <a:buFont typeface="Arial" panose="020B0604020202020204" pitchFamily="34" charset="0"/>
              <a:buChar char="•"/>
            </a:pPr>
            <a:r>
              <a:rPr lang="en-US" sz="2400" b="1" dirty="0">
                <a:latin typeface="+mj-lt"/>
              </a:rPr>
              <a:t>Payments from natural resources, farming, ranching, fishing, leases, or profits from Indian trust land (including reservations and former reservations).</a:t>
            </a:r>
          </a:p>
          <a:p>
            <a:pPr lvl="1">
              <a:buFont typeface="Arial" panose="020B0604020202020204" pitchFamily="34" charset="0"/>
              <a:buChar char="•"/>
            </a:pPr>
            <a:r>
              <a:rPr lang="en-US" sz="2400" b="1" dirty="0">
                <a:latin typeface="+mj-lt"/>
              </a:rPr>
              <a:t>Money from selling things that have Tribal cultural significance, such as Indian jewelry or beadwork.</a:t>
            </a:r>
          </a:p>
          <a:p>
            <a:pPr marL="0" indent="0">
              <a:buNone/>
            </a:pPr>
            <a:endParaRPr lang="en-US" sz="2400" dirty="0">
              <a:latin typeface="+mj-lt"/>
            </a:endParaRPr>
          </a:p>
        </p:txBody>
      </p:sp>
      <p:sp>
        <p:nvSpPr>
          <p:cNvPr id="7" name="Slide Number Placeholder 6"/>
          <p:cNvSpPr>
            <a:spLocks noGrp="1"/>
          </p:cNvSpPr>
          <p:nvPr>
            <p:ph type="sldNum" sz="quarter" idx="12"/>
          </p:nvPr>
        </p:nvSpPr>
        <p:spPr/>
        <p:txBody>
          <a:bodyPr/>
          <a:lstStyle/>
          <a:p>
            <a:fld id="{7022FF3C-310F-4809-A5BE-BC5BA8AA108D}" type="slidenum">
              <a:rPr lang="en-US" smtClean="0"/>
              <a:pPr/>
              <a:t>10</a:t>
            </a:fld>
            <a:endParaRPr lang="en-US" dirty="0"/>
          </a:p>
        </p:txBody>
      </p:sp>
    </p:spTree>
    <p:extLst>
      <p:ext uri="{BB962C8B-B14F-4D97-AF65-F5344CB8AC3E}">
        <p14:creationId xmlns:p14="http://schemas.microsoft.com/office/powerpoint/2010/main" val="2006236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Marketplace and Tribal Members</a:t>
            </a:r>
            <a:br>
              <a:rPr lang="en-US" dirty="0"/>
            </a:br>
            <a:endParaRPr lang="en-US" dirty="0"/>
          </a:p>
        </p:txBody>
      </p:sp>
      <p:sp>
        <p:nvSpPr>
          <p:cNvPr id="5" name="Content Placeholder 4"/>
          <p:cNvSpPr>
            <a:spLocks noGrp="1"/>
          </p:cNvSpPr>
          <p:nvPr>
            <p:ph idx="1"/>
          </p:nvPr>
        </p:nvSpPr>
        <p:spPr>
          <a:xfrm>
            <a:off x="457200" y="1430648"/>
            <a:ext cx="8229600" cy="4741552"/>
          </a:xfrm>
        </p:spPr>
        <p:txBody>
          <a:bodyPr>
            <a:noAutofit/>
          </a:bodyPr>
          <a:lstStyle/>
          <a:p>
            <a:r>
              <a:rPr lang="en-US" sz="2400" b="1" dirty="0">
                <a:latin typeface="+mj-lt"/>
              </a:rPr>
              <a:t>Income that is subject to federal income tax is counted for the Marketplace. </a:t>
            </a:r>
          </a:p>
          <a:p>
            <a:r>
              <a:rPr lang="en-US" sz="2400" b="1" dirty="0">
                <a:latin typeface="+mj-lt"/>
              </a:rPr>
              <a:t>Special Enrollment Period (SEP): Tribal members can enroll in the Marketplace at any time during the year in a Zero or Limited Cost Sharing Plan.</a:t>
            </a:r>
          </a:p>
          <a:p>
            <a:r>
              <a:rPr lang="en-US" sz="2400" b="1" dirty="0">
                <a:latin typeface="+mj-lt"/>
              </a:rPr>
              <a:t>If one family member on the application is eligible for the SEP, all family members who apply on the same Marketplace application are eligible. </a:t>
            </a:r>
          </a:p>
          <a:p>
            <a:r>
              <a:rPr lang="en-US" sz="2400" b="1" dirty="0">
                <a:latin typeface="+mj-lt"/>
              </a:rPr>
              <a:t>This is true even if different family members are eligible for different Marketplace plans as long as they use the same application.</a:t>
            </a:r>
            <a:endParaRPr lang="en-US" sz="2400" dirty="0">
              <a:latin typeface="+mj-lt"/>
            </a:endParaRPr>
          </a:p>
          <a:p>
            <a:pPr lvl="1"/>
            <a:endParaRPr lang="en-US" sz="2400" b="1" dirty="0">
              <a:latin typeface="+mj-lt"/>
            </a:endParaRPr>
          </a:p>
        </p:txBody>
      </p:sp>
    </p:spTree>
    <p:extLst>
      <p:ext uri="{BB962C8B-B14F-4D97-AF65-F5344CB8AC3E}">
        <p14:creationId xmlns:p14="http://schemas.microsoft.com/office/powerpoint/2010/main" val="4139151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Marketplace: </a:t>
            </a:r>
            <a:br>
              <a:rPr lang="en-US" dirty="0"/>
            </a:br>
            <a:r>
              <a:rPr lang="en-US" dirty="0"/>
              <a:t>Zero Cost Sharing Plans</a:t>
            </a:r>
          </a:p>
        </p:txBody>
      </p:sp>
      <p:sp>
        <p:nvSpPr>
          <p:cNvPr id="5" name="Content Placeholder 4"/>
          <p:cNvSpPr>
            <a:spLocks noGrp="1"/>
          </p:cNvSpPr>
          <p:nvPr>
            <p:ph idx="1"/>
          </p:nvPr>
        </p:nvSpPr>
        <p:spPr>
          <a:xfrm>
            <a:off x="457200" y="1430648"/>
            <a:ext cx="8229600" cy="4817752"/>
          </a:xfrm>
        </p:spPr>
        <p:txBody>
          <a:bodyPr>
            <a:noAutofit/>
          </a:bodyPr>
          <a:lstStyle/>
          <a:p>
            <a:pPr marL="457200" lvl="1" indent="0">
              <a:buNone/>
            </a:pPr>
            <a:endParaRPr lang="en-US" sz="2400" b="1" dirty="0">
              <a:latin typeface="+mj-lt"/>
            </a:endParaRPr>
          </a:p>
          <a:p>
            <a:pPr marL="457200" lvl="1" indent="0">
              <a:buNone/>
            </a:pPr>
            <a:r>
              <a:rPr lang="en-US" sz="2400" b="1" dirty="0">
                <a:latin typeface="+mj-lt"/>
              </a:rPr>
              <a:t>Zero Cost Sharing Plans: </a:t>
            </a:r>
          </a:p>
          <a:p>
            <a:pPr lvl="2"/>
            <a:endParaRPr lang="en-US" b="1" dirty="0">
              <a:latin typeface="+mj-lt"/>
            </a:endParaRPr>
          </a:p>
          <a:p>
            <a:pPr lvl="2"/>
            <a:r>
              <a:rPr lang="en-US" b="1" dirty="0">
                <a:latin typeface="+mj-lt"/>
              </a:rPr>
              <a:t>For AI/ANs with incomes between 100-300% FPL</a:t>
            </a:r>
          </a:p>
          <a:p>
            <a:pPr marL="914400" lvl="2" indent="0">
              <a:buNone/>
            </a:pPr>
            <a:endParaRPr lang="en-US" b="1" dirty="0">
              <a:latin typeface="+mj-lt"/>
            </a:endParaRPr>
          </a:p>
          <a:p>
            <a:pPr lvl="2"/>
            <a:r>
              <a:rPr lang="en-US" b="1" dirty="0">
                <a:latin typeface="+mj-lt"/>
              </a:rPr>
              <a:t>You do </a:t>
            </a:r>
            <a:r>
              <a:rPr lang="en-US" b="1" u="sng" dirty="0">
                <a:latin typeface="+mj-lt"/>
              </a:rPr>
              <a:t>not</a:t>
            </a:r>
            <a:r>
              <a:rPr lang="en-US" b="1" dirty="0">
                <a:latin typeface="+mj-lt"/>
              </a:rPr>
              <a:t> need a referral for services received outside the Indian health system to avoid cost sharing, co-insurance or deductibles</a:t>
            </a:r>
          </a:p>
        </p:txBody>
      </p:sp>
    </p:spTree>
    <p:extLst>
      <p:ext uri="{BB962C8B-B14F-4D97-AF65-F5344CB8AC3E}">
        <p14:creationId xmlns:p14="http://schemas.microsoft.com/office/powerpoint/2010/main" val="2312970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Marketplace: </a:t>
            </a:r>
            <a:br>
              <a:rPr lang="en-US" dirty="0"/>
            </a:br>
            <a:r>
              <a:rPr lang="en-US" dirty="0"/>
              <a:t>Limited Cost Sharing Plans</a:t>
            </a:r>
          </a:p>
        </p:txBody>
      </p:sp>
      <p:sp>
        <p:nvSpPr>
          <p:cNvPr id="5" name="Content Placeholder 4"/>
          <p:cNvSpPr>
            <a:spLocks noGrp="1"/>
          </p:cNvSpPr>
          <p:nvPr>
            <p:ph idx="1"/>
          </p:nvPr>
        </p:nvSpPr>
        <p:spPr>
          <a:xfrm>
            <a:off x="457200" y="1219200"/>
            <a:ext cx="8229600" cy="4983162"/>
          </a:xfrm>
        </p:spPr>
        <p:txBody>
          <a:bodyPr>
            <a:noAutofit/>
          </a:bodyPr>
          <a:lstStyle/>
          <a:p>
            <a:pPr marL="457200" lvl="1" indent="0">
              <a:buNone/>
            </a:pPr>
            <a:endParaRPr lang="en-US" sz="2400" b="1" dirty="0">
              <a:latin typeface="+mj-lt"/>
            </a:endParaRPr>
          </a:p>
          <a:p>
            <a:pPr marL="457200" lvl="1" indent="0">
              <a:buNone/>
            </a:pPr>
            <a:r>
              <a:rPr lang="en-US" sz="2400" b="1" dirty="0">
                <a:latin typeface="+mj-lt"/>
              </a:rPr>
              <a:t>Limited Cost Sharing Plans:</a:t>
            </a:r>
          </a:p>
          <a:p>
            <a:pPr lvl="2"/>
            <a:endParaRPr lang="en-US" b="1" dirty="0">
              <a:latin typeface="+mj-lt"/>
            </a:endParaRPr>
          </a:p>
          <a:p>
            <a:pPr lvl="2"/>
            <a:r>
              <a:rPr lang="en-US" b="1" dirty="0">
                <a:latin typeface="+mj-lt"/>
              </a:rPr>
              <a:t>For AI/ANs with incomes less than 100% and more than 300% FPL </a:t>
            </a:r>
          </a:p>
          <a:p>
            <a:pPr marL="914400" lvl="2" indent="0">
              <a:buNone/>
            </a:pPr>
            <a:endParaRPr lang="en-US" b="1" dirty="0">
              <a:latin typeface="+mj-lt"/>
            </a:endParaRPr>
          </a:p>
          <a:p>
            <a:pPr lvl="2"/>
            <a:r>
              <a:rPr lang="en-US" b="1" dirty="0">
                <a:latin typeface="+mj-lt"/>
              </a:rPr>
              <a:t>You </a:t>
            </a:r>
            <a:r>
              <a:rPr lang="en-US" b="1" u="sng" dirty="0">
                <a:latin typeface="+mj-lt"/>
              </a:rPr>
              <a:t>do</a:t>
            </a:r>
            <a:r>
              <a:rPr lang="en-US" b="1" dirty="0">
                <a:latin typeface="+mj-lt"/>
              </a:rPr>
              <a:t> need a referral for services received outside the Indian health system to avoid cost sharing, co-insurance or deductibles</a:t>
            </a:r>
          </a:p>
        </p:txBody>
      </p:sp>
    </p:spTree>
    <p:extLst>
      <p:ext uri="{BB962C8B-B14F-4D97-AF65-F5344CB8AC3E}">
        <p14:creationId xmlns:p14="http://schemas.microsoft.com/office/powerpoint/2010/main" val="3609572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E294A-E095-4EE5-95A2-D9BBAC964FA0}"/>
              </a:ext>
            </a:extLst>
          </p:cNvPr>
          <p:cNvSpPr>
            <a:spLocks noGrp="1"/>
          </p:cNvSpPr>
          <p:nvPr>
            <p:ph type="title"/>
          </p:nvPr>
        </p:nvSpPr>
        <p:spPr/>
        <p:txBody>
          <a:bodyPr/>
          <a:lstStyle/>
          <a:p>
            <a:r>
              <a:rPr lang="en-US" dirty="0"/>
              <a:t>Medicare </a:t>
            </a:r>
            <a:br>
              <a:rPr lang="en-US" dirty="0"/>
            </a:br>
            <a:r>
              <a:rPr lang="en-US" dirty="0"/>
              <a:t>Enrollment and Disenrollment</a:t>
            </a:r>
          </a:p>
        </p:txBody>
      </p:sp>
      <p:sp>
        <p:nvSpPr>
          <p:cNvPr id="3" name="Content Placeholder 2">
            <a:extLst>
              <a:ext uri="{FF2B5EF4-FFF2-40B4-BE49-F238E27FC236}">
                <a16:creationId xmlns:a16="http://schemas.microsoft.com/office/drawing/2014/main" id="{6172E936-B5B1-4420-B425-01D40F1EC592}"/>
              </a:ext>
            </a:extLst>
          </p:cNvPr>
          <p:cNvSpPr>
            <a:spLocks noGrp="1"/>
          </p:cNvSpPr>
          <p:nvPr>
            <p:ph idx="1"/>
          </p:nvPr>
        </p:nvSpPr>
        <p:spPr>
          <a:xfrm>
            <a:off x="152400" y="1524000"/>
            <a:ext cx="8763000" cy="4525963"/>
          </a:xfrm>
        </p:spPr>
        <p:txBody>
          <a:bodyPr>
            <a:noAutofit/>
          </a:bodyPr>
          <a:lstStyle/>
          <a:p>
            <a:pPr marL="0" indent="0">
              <a:buNone/>
            </a:pPr>
            <a:r>
              <a:rPr lang="en-US" sz="1800" b="1" dirty="0">
                <a:latin typeface="+mj-lt"/>
              </a:rPr>
              <a:t>Medicare Annual Enrollment Period (AEP) is October 15 through December 7</a:t>
            </a:r>
            <a:r>
              <a:rPr lang="en-US" sz="1800" b="1" baseline="30000" dirty="0">
                <a:latin typeface="+mj-lt"/>
              </a:rPr>
              <a:t>th </a:t>
            </a:r>
            <a:r>
              <a:rPr lang="en-US" sz="1800" b="1" dirty="0">
                <a:latin typeface="+mj-lt"/>
              </a:rPr>
              <a:t>- often referred to as Medicare Open Enrollment.</a:t>
            </a:r>
            <a:endParaRPr lang="en-US" sz="1800" dirty="0">
              <a:latin typeface="+mj-lt"/>
            </a:endParaRPr>
          </a:p>
          <a:p>
            <a:r>
              <a:rPr lang="en-US" sz="1800" dirty="0">
                <a:latin typeface="+mj-lt"/>
              </a:rPr>
              <a:t>During the AEP, Medicare beneficiaries may enroll or disenroll from a Medicare Part C (Medicare managed care plan or otherwise known as Medicare Advantage (MA).</a:t>
            </a:r>
          </a:p>
          <a:p>
            <a:r>
              <a:rPr lang="en-US" sz="1800" dirty="0">
                <a:latin typeface="+mj-lt"/>
              </a:rPr>
              <a:t>MA plan enrollees may enroll in another MA plan, or disenroll and return to Original Medicare.</a:t>
            </a:r>
          </a:p>
          <a:p>
            <a:pPr marL="0" indent="0">
              <a:buNone/>
            </a:pPr>
            <a:r>
              <a:rPr lang="en-US" sz="1800" b="1" dirty="0">
                <a:latin typeface="+mj-lt"/>
              </a:rPr>
              <a:t>Medicare Advantage Open Enrollment Period (MA OEP) is January 1 – March 31.</a:t>
            </a:r>
            <a:endParaRPr lang="en-US" sz="1800" dirty="0">
              <a:latin typeface="+mj-lt"/>
            </a:endParaRPr>
          </a:p>
          <a:p>
            <a:r>
              <a:rPr lang="en-US" sz="1800" dirty="0">
                <a:latin typeface="+mj-lt"/>
              </a:rPr>
              <a:t>During the MA OEP, individuals already enrolled in a MA plan, can add or drop Part D (prescription drug) coverage and individuals enrolled in a MA-Part D plan or MA-only plan, can switch to a: MA Part D plan, an MA-only plan or to Original Medicare (with or without a Part D plan).</a:t>
            </a:r>
          </a:p>
          <a:p>
            <a:r>
              <a:rPr lang="en-US" sz="1800" dirty="0">
                <a:latin typeface="+mj-lt"/>
              </a:rPr>
              <a:t>The effective date for an MA -OEP election is the first of the month following receipt of the enrollment request.  For instance, if an individual who enrolled in a MA-only plan during AEP, and now wants to enroll in Original Medicare, they can use the MA-OEP to do this.  If they make this request on January 10</a:t>
            </a:r>
            <a:r>
              <a:rPr lang="en-US" sz="1800" baseline="30000" dirty="0">
                <a:latin typeface="+mj-lt"/>
              </a:rPr>
              <a:t>th</a:t>
            </a:r>
            <a:r>
              <a:rPr lang="en-US" sz="1800" dirty="0">
                <a:latin typeface="+mj-lt"/>
              </a:rPr>
              <a:t>, it will be effective February 1</a:t>
            </a:r>
            <a:r>
              <a:rPr lang="en-US" sz="1800" baseline="30000" dirty="0">
                <a:latin typeface="+mj-lt"/>
              </a:rPr>
              <a:t>st</a:t>
            </a:r>
            <a:r>
              <a:rPr lang="en-US" sz="1800" dirty="0">
                <a:latin typeface="+mj-lt"/>
              </a:rPr>
              <a:t>.</a:t>
            </a:r>
          </a:p>
        </p:txBody>
      </p:sp>
      <p:sp>
        <p:nvSpPr>
          <p:cNvPr id="4" name="Slide Number Placeholder 3">
            <a:extLst>
              <a:ext uri="{FF2B5EF4-FFF2-40B4-BE49-F238E27FC236}">
                <a16:creationId xmlns:a16="http://schemas.microsoft.com/office/drawing/2014/main" id="{C64ADC37-80B8-4514-8BE9-EFEF685D8164}"/>
              </a:ext>
            </a:extLst>
          </p:cNvPr>
          <p:cNvSpPr>
            <a:spLocks noGrp="1"/>
          </p:cNvSpPr>
          <p:nvPr>
            <p:ph type="sldNum" sz="quarter" idx="4"/>
          </p:nvPr>
        </p:nvSpPr>
        <p:spPr/>
        <p:txBody>
          <a:bodyPr/>
          <a:lstStyle/>
          <a:p>
            <a:fld id="{7022FF3C-310F-4809-A5BE-BC5BA8AA108D}" type="slidenum">
              <a:rPr lang="en-US" smtClean="0"/>
              <a:pPr/>
              <a:t>14</a:t>
            </a:fld>
            <a:endParaRPr lang="en-US" dirty="0"/>
          </a:p>
        </p:txBody>
      </p:sp>
    </p:spTree>
    <p:extLst>
      <p:ext uri="{BB962C8B-B14F-4D97-AF65-F5344CB8AC3E}">
        <p14:creationId xmlns:p14="http://schemas.microsoft.com/office/powerpoint/2010/main" val="3000873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E294A-E095-4EE5-95A2-D9BBAC964FA0}"/>
              </a:ext>
            </a:extLst>
          </p:cNvPr>
          <p:cNvSpPr>
            <a:spLocks noGrp="1"/>
          </p:cNvSpPr>
          <p:nvPr>
            <p:ph type="title"/>
          </p:nvPr>
        </p:nvSpPr>
        <p:spPr/>
        <p:txBody>
          <a:bodyPr/>
          <a:lstStyle/>
          <a:p>
            <a:r>
              <a:rPr lang="en-US" dirty="0"/>
              <a:t>Medicare Part C </a:t>
            </a:r>
            <a:br>
              <a:rPr lang="en-US" dirty="0"/>
            </a:br>
            <a:r>
              <a:rPr lang="en-US" dirty="0"/>
              <a:t>Enrollment and Disenrollment</a:t>
            </a:r>
          </a:p>
        </p:txBody>
      </p:sp>
      <p:sp>
        <p:nvSpPr>
          <p:cNvPr id="3" name="Content Placeholder 2">
            <a:extLst>
              <a:ext uri="{FF2B5EF4-FFF2-40B4-BE49-F238E27FC236}">
                <a16:creationId xmlns:a16="http://schemas.microsoft.com/office/drawing/2014/main" id="{6172E936-B5B1-4420-B425-01D40F1EC592}"/>
              </a:ext>
            </a:extLst>
          </p:cNvPr>
          <p:cNvSpPr>
            <a:spLocks noGrp="1"/>
          </p:cNvSpPr>
          <p:nvPr>
            <p:ph idx="1"/>
          </p:nvPr>
        </p:nvSpPr>
        <p:spPr/>
        <p:txBody>
          <a:bodyPr>
            <a:normAutofit fontScale="92500" lnSpcReduction="20000"/>
          </a:bodyPr>
          <a:lstStyle/>
          <a:p>
            <a:pPr marL="0" indent="0">
              <a:buNone/>
            </a:pPr>
            <a:r>
              <a:rPr lang="en-US" b="1" dirty="0">
                <a:latin typeface="+mj-lt"/>
              </a:rPr>
              <a:t>Special Enrollment Period for Exceptional Circumstances:</a:t>
            </a:r>
            <a:endParaRPr lang="en-US" dirty="0">
              <a:latin typeface="+mj-lt"/>
            </a:endParaRPr>
          </a:p>
          <a:p>
            <a:r>
              <a:rPr lang="en-US" dirty="0">
                <a:latin typeface="+mj-lt"/>
              </a:rPr>
              <a:t>For those who think they were misled in enrolling in a MA plan or don’t know how they became enrolled into a MA plan, there is a Special Enrollment Period (SEP), on a case by case basis, for individuals whom CMS determines has experienced exceptional circumstances. </a:t>
            </a:r>
          </a:p>
          <a:p>
            <a:r>
              <a:rPr lang="en-US" dirty="0">
                <a:latin typeface="+mj-lt"/>
              </a:rPr>
              <a:t>Individuals should contact 1-800-Medicare and file a complaint or request a SEP. </a:t>
            </a:r>
          </a:p>
        </p:txBody>
      </p:sp>
      <p:sp>
        <p:nvSpPr>
          <p:cNvPr id="4" name="Slide Number Placeholder 3">
            <a:extLst>
              <a:ext uri="{FF2B5EF4-FFF2-40B4-BE49-F238E27FC236}">
                <a16:creationId xmlns:a16="http://schemas.microsoft.com/office/drawing/2014/main" id="{C64ADC37-80B8-4514-8BE9-EFEF685D8164}"/>
              </a:ext>
            </a:extLst>
          </p:cNvPr>
          <p:cNvSpPr>
            <a:spLocks noGrp="1"/>
          </p:cNvSpPr>
          <p:nvPr>
            <p:ph type="sldNum" sz="quarter" idx="4"/>
          </p:nvPr>
        </p:nvSpPr>
        <p:spPr/>
        <p:txBody>
          <a:bodyPr/>
          <a:lstStyle/>
          <a:p>
            <a:fld id="{7022FF3C-310F-4809-A5BE-BC5BA8AA108D}" type="slidenum">
              <a:rPr lang="en-US" smtClean="0"/>
              <a:pPr/>
              <a:t>15</a:t>
            </a:fld>
            <a:endParaRPr lang="en-US" dirty="0"/>
          </a:p>
        </p:txBody>
      </p:sp>
    </p:spTree>
    <p:extLst>
      <p:ext uri="{BB962C8B-B14F-4D97-AF65-F5344CB8AC3E}">
        <p14:creationId xmlns:p14="http://schemas.microsoft.com/office/powerpoint/2010/main" val="1520676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DBC4E-1A9B-48F5-787B-FA0A079A2173}"/>
              </a:ext>
            </a:extLst>
          </p:cNvPr>
          <p:cNvSpPr>
            <a:spLocks noGrp="1"/>
          </p:cNvSpPr>
          <p:nvPr>
            <p:ph type="title"/>
          </p:nvPr>
        </p:nvSpPr>
        <p:spPr/>
        <p:txBody>
          <a:bodyPr/>
          <a:lstStyle/>
          <a:p>
            <a:r>
              <a:rPr lang="en-US" dirty="0"/>
              <a:t>Additional Updates </a:t>
            </a:r>
          </a:p>
        </p:txBody>
      </p:sp>
      <p:sp>
        <p:nvSpPr>
          <p:cNvPr id="3" name="Content Placeholder 2">
            <a:extLst>
              <a:ext uri="{FF2B5EF4-FFF2-40B4-BE49-F238E27FC236}">
                <a16:creationId xmlns:a16="http://schemas.microsoft.com/office/drawing/2014/main" id="{D7BD5A2C-79BC-90A0-340D-27C2D019970D}"/>
              </a:ext>
            </a:extLst>
          </p:cNvPr>
          <p:cNvSpPr>
            <a:spLocks noGrp="1"/>
          </p:cNvSpPr>
          <p:nvPr>
            <p:ph idx="1"/>
          </p:nvPr>
        </p:nvSpPr>
        <p:spPr/>
        <p:txBody>
          <a:bodyPr>
            <a:normAutofit/>
          </a:bodyPr>
          <a:lstStyle/>
          <a:p>
            <a:r>
              <a:rPr lang="en-US" sz="4000" b="1" dirty="0">
                <a:latin typeface="+mj-lt"/>
              </a:rPr>
              <a:t>Medicaid Redeterminations Reminders</a:t>
            </a:r>
          </a:p>
          <a:p>
            <a:r>
              <a:rPr lang="en-US" sz="4000" b="1" dirty="0">
                <a:latin typeface="+mj-lt"/>
              </a:rPr>
              <a:t>1115 demonstration proposals for Medicaid coverage of Traditional health care practices</a:t>
            </a:r>
          </a:p>
          <a:p>
            <a:r>
              <a:rPr lang="en-US" sz="4000" b="1" dirty="0">
                <a:latin typeface="+mj-lt"/>
              </a:rPr>
              <a:t>Medicaid managed care toolkit</a:t>
            </a:r>
          </a:p>
        </p:txBody>
      </p:sp>
      <p:sp>
        <p:nvSpPr>
          <p:cNvPr id="4" name="Slide Number Placeholder 3">
            <a:extLst>
              <a:ext uri="{FF2B5EF4-FFF2-40B4-BE49-F238E27FC236}">
                <a16:creationId xmlns:a16="http://schemas.microsoft.com/office/drawing/2014/main" id="{2F94703E-38EF-390F-9432-85923AD8E223}"/>
              </a:ext>
            </a:extLst>
          </p:cNvPr>
          <p:cNvSpPr>
            <a:spLocks noGrp="1"/>
          </p:cNvSpPr>
          <p:nvPr>
            <p:ph type="sldNum" sz="quarter" idx="4"/>
          </p:nvPr>
        </p:nvSpPr>
        <p:spPr/>
        <p:txBody>
          <a:bodyPr/>
          <a:lstStyle/>
          <a:p>
            <a:fld id="{7022FF3C-310F-4809-A5BE-BC5BA8AA108D}" type="slidenum">
              <a:rPr lang="en-US" smtClean="0"/>
              <a:pPr/>
              <a:t>16</a:t>
            </a:fld>
            <a:endParaRPr lang="en-US" dirty="0"/>
          </a:p>
        </p:txBody>
      </p:sp>
    </p:spTree>
    <p:extLst>
      <p:ext uri="{BB962C8B-B14F-4D97-AF65-F5344CB8AC3E}">
        <p14:creationId xmlns:p14="http://schemas.microsoft.com/office/powerpoint/2010/main" val="3797593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3253B-C903-72DA-107F-F71B248F7484}"/>
              </a:ext>
            </a:extLst>
          </p:cNvPr>
          <p:cNvSpPr>
            <a:spLocks noGrp="1"/>
          </p:cNvSpPr>
          <p:nvPr>
            <p:ph type="title"/>
          </p:nvPr>
        </p:nvSpPr>
        <p:spPr/>
        <p:txBody>
          <a:bodyPr/>
          <a:lstStyle/>
          <a:p>
            <a:r>
              <a:rPr lang="en-US" dirty="0"/>
              <a:t>Medicaid Redeterminations</a:t>
            </a:r>
          </a:p>
        </p:txBody>
      </p:sp>
      <p:sp>
        <p:nvSpPr>
          <p:cNvPr id="3" name="Content Placeholder 2">
            <a:extLst>
              <a:ext uri="{FF2B5EF4-FFF2-40B4-BE49-F238E27FC236}">
                <a16:creationId xmlns:a16="http://schemas.microsoft.com/office/drawing/2014/main" id="{88821DC6-09C1-9E0D-0E3B-B5A4AAC3C2DB}"/>
              </a:ext>
            </a:extLst>
          </p:cNvPr>
          <p:cNvSpPr>
            <a:spLocks noGrp="1"/>
          </p:cNvSpPr>
          <p:nvPr>
            <p:ph idx="1"/>
          </p:nvPr>
        </p:nvSpPr>
        <p:spPr>
          <a:xfrm>
            <a:off x="381000" y="1219200"/>
            <a:ext cx="8229600" cy="4830763"/>
          </a:xfrm>
        </p:spPr>
        <p:txBody>
          <a:bodyPr>
            <a:normAutofit fontScale="77500" lnSpcReduction="20000"/>
          </a:bodyPr>
          <a:lstStyle/>
          <a:p>
            <a:pPr marL="742950" marR="0" lvl="1" indent="-285750">
              <a:lnSpc>
                <a:spcPct val="107000"/>
              </a:lnSpc>
              <a:spcBef>
                <a:spcPts val="0"/>
              </a:spcBef>
              <a:spcAft>
                <a:spcPts val="0"/>
              </a:spcAft>
              <a:buFont typeface="Courier New" panose="02070309020205020404" pitchFamily="49" charset="0"/>
              <a:buChar char="o"/>
            </a:pPr>
            <a:endParaRPr lang="en-US" sz="3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UPDATE</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your contact information with your state Medicaid or CHIP Agency. </a:t>
            </a:r>
          </a:p>
          <a:p>
            <a:pPr marL="742950" marR="0" lvl="1" indent="-285750">
              <a:lnSpc>
                <a:spcPct val="107000"/>
              </a:lnSpc>
              <a:spcBef>
                <a:spcPts val="0"/>
              </a:spcBef>
              <a:spcAft>
                <a:spcPts val="0"/>
              </a:spcAft>
              <a:buFont typeface="Courier New" panose="02070309020205020404" pitchFamily="49" charset="0"/>
              <a:buChar char="o"/>
            </a:pP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RESPOND</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to the Medicaid/CHIP renewal form when it arrives to keep your coverage.</a:t>
            </a:r>
          </a:p>
          <a:p>
            <a:pPr marL="742950" marR="0" lvl="1" indent="-285750">
              <a:lnSpc>
                <a:spcPct val="107000"/>
              </a:lnSpc>
              <a:spcBef>
                <a:spcPts val="0"/>
              </a:spcBef>
              <a:spcAft>
                <a:spcPts val="0"/>
              </a:spcAft>
              <a:buFont typeface="Courier New" panose="02070309020205020404" pitchFamily="49" charset="0"/>
              <a:buChar char="o"/>
            </a:pP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PARENTS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should respond even if you don't think you're eligible – your kids could still be eligible. </a:t>
            </a:r>
          </a:p>
          <a:p>
            <a:pPr marL="742950" marR="0" lvl="1" indent="-285750">
              <a:lnSpc>
                <a:spcPct val="107000"/>
              </a:lnSpc>
              <a:spcBef>
                <a:spcPts val="0"/>
              </a:spcBef>
              <a:spcAft>
                <a:spcPts val="800"/>
              </a:spcAft>
              <a:buFont typeface="Courier New" panose="02070309020205020404" pitchFamily="49" charset="0"/>
              <a:buChar char="o"/>
            </a:pP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CONSIDER OTHER COVERAGE OPTIONS:</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If you are no longer eligible for Medicaid or CHIP, check if you can get coverage through your employer, through the Affordable Care Act Marketplace at HealthCare.gov, or through Medicare. </a:t>
            </a:r>
          </a:p>
          <a:p>
            <a:pPr marL="457200" marR="0" lvl="1" indent="0">
              <a:lnSpc>
                <a:spcPct val="107000"/>
              </a:lnSpc>
              <a:spcBef>
                <a:spcPts val="0"/>
              </a:spcBef>
              <a:spcAft>
                <a:spcPts val="800"/>
              </a:spcAft>
              <a:buNone/>
            </a:pPr>
            <a:r>
              <a:rPr lang="en-US" sz="3200" kern="100" dirty="0">
                <a:latin typeface="Calibri" panose="020F0502020204030204" pitchFamily="34" charset="0"/>
                <a:ea typeface="Calibri" panose="020F0502020204030204" pitchFamily="34" charset="0"/>
                <a:cs typeface="Times New Roman" panose="02020603050405020304" pitchFamily="18" charset="0"/>
                <a:hlinkClick r:id="rId3"/>
              </a:rPr>
              <a:t>www.Medicaid.gov/unwinding</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6E5E569B-A353-2FAD-D44D-83FA72AD6728}"/>
              </a:ext>
            </a:extLst>
          </p:cNvPr>
          <p:cNvSpPr>
            <a:spLocks noGrp="1"/>
          </p:cNvSpPr>
          <p:nvPr>
            <p:ph type="sldNum" sz="quarter" idx="4"/>
          </p:nvPr>
        </p:nvSpPr>
        <p:spPr/>
        <p:txBody>
          <a:bodyPr/>
          <a:lstStyle/>
          <a:p>
            <a:fld id="{7022FF3C-310F-4809-A5BE-BC5BA8AA108D}" type="slidenum">
              <a:rPr lang="en-US" smtClean="0"/>
              <a:pPr/>
              <a:t>17</a:t>
            </a:fld>
            <a:endParaRPr lang="en-US" dirty="0"/>
          </a:p>
        </p:txBody>
      </p:sp>
    </p:spTree>
    <p:extLst>
      <p:ext uri="{BB962C8B-B14F-4D97-AF65-F5344CB8AC3E}">
        <p14:creationId xmlns:p14="http://schemas.microsoft.com/office/powerpoint/2010/main" val="2556819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3E4A3-0B21-0445-D33C-CEC1B413F16B}"/>
              </a:ext>
            </a:extLst>
          </p:cNvPr>
          <p:cNvSpPr>
            <a:spLocks noGrp="1"/>
          </p:cNvSpPr>
          <p:nvPr>
            <p:ph type="title"/>
          </p:nvPr>
        </p:nvSpPr>
        <p:spPr/>
        <p:txBody>
          <a:bodyPr/>
          <a:lstStyle/>
          <a:p>
            <a:r>
              <a:rPr lang="en-US" dirty="0"/>
              <a:t>Traditional Healthcare Practices </a:t>
            </a:r>
          </a:p>
        </p:txBody>
      </p:sp>
      <p:sp>
        <p:nvSpPr>
          <p:cNvPr id="3" name="Content Placeholder 2">
            <a:extLst>
              <a:ext uri="{FF2B5EF4-FFF2-40B4-BE49-F238E27FC236}">
                <a16:creationId xmlns:a16="http://schemas.microsoft.com/office/drawing/2014/main" id="{4F116824-3690-6A65-203A-6C598520CE6A}"/>
              </a:ext>
            </a:extLst>
          </p:cNvPr>
          <p:cNvSpPr>
            <a:spLocks noGrp="1"/>
          </p:cNvSpPr>
          <p:nvPr>
            <p:ph idx="1"/>
          </p:nvPr>
        </p:nvSpPr>
        <p:spPr>
          <a:xfrm>
            <a:off x="247650" y="1676400"/>
            <a:ext cx="8229600" cy="4297363"/>
          </a:xfrm>
        </p:spPr>
        <p:txBody>
          <a:bodyPr>
            <a:normAutofit fontScale="92500" lnSpcReduction="20000"/>
          </a:bodyPr>
          <a:lstStyle/>
          <a:p>
            <a:r>
              <a:rPr lang="en-US" b="1" dirty="0">
                <a:latin typeface="+mj-lt"/>
              </a:rPr>
              <a:t>There are four approved 1115 demonstrations for Medicaid coverage of traditional healthcare practices: AZ, CA, OR and NM.</a:t>
            </a:r>
          </a:p>
          <a:p>
            <a:r>
              <a:rPr lang="en-US" b="1" u="sng" dirty="0">
                <a:latin typeface="+mj-lt"/>
              </a:rPr>
              <a:t>Eligible Beneficiaries</a:t>
            </a:r>
            <a:r>
              <a:rPr lang="en-US" b="1" dirty="0">
                <a:latin typeface="+mj-lt"/>
              </a:rPr>
              <a:t>: Any Medicaid beneficiary eligible to receive services at an IHS or Tribal facility.</a:t>
            </a:r>
          </a:p>
          <a:p>
            <a:r>
              <a:rPr lang="en-US" b="1" u="sng" dirty="0">
                <a:latin typeface="+mj-lt"/>
              </a:rPr>
              <a:t>Traditional health care practices</a:t>
            </a:r>
            <a:r>
              <a:rPr lang="en-US" b="1" dirty="0">
                <a:latin typeface="+mj-lt"/>
              </a:rPr>
              <a:t>:  Practices that are delivered by IHS or Tribal facilities.</a:t>
            </a:r>
          </a:p>
          <a:p>
            <a:r>
              <a:rPr lang="en-US" b="1" u="sng" dirty="0">
                <a:latin typeface="+mj-lt"/>
              </a:rPr>
              <a:t>Providers/Practitioners</a:t>
            </a:r>
            <a:r>
              <a:rPr lang="en-US" b="1" dirty="0">
                <a:latin typeface="+mj-lt"/>
              </a:rPr>
              <a:t>: Employed or contracted by IHS or Tribal facilities.</a:t>
            </a:r>
          </a:p>
          <a:p>
            <a:endParaRPr lang="en-US" b="1" dirty="0">
              <a:latin typeface="+mj-lt"/>
            </a:endParaRPr>
          </a:p>
        </p:txBody>
      </p:sp>
      <p:sp>
        <p:nvSpPr>
          <p:cNvPr id="4" name="Slide Number Placeholder 3">
            <a:extLst>
              <a:ext uri="{FF2B5EF4-FFF2-40B4-BE49-F238E27FC236}">
                <a16:creationId xmlns:a16="http://schemas.microsoft.com/office/drawing/2014/main" id="{1132B6BB-B371-B1DF-36DF-3B0E2234866B}"/>
              </a:ext>
            </a:extLst>
          </p:cNvPr>
          <p:cNvSpPr>
            <a:spLocks noGrp="1"/>
          </p:cNvSpPr>
          <p:nvPr>
            <p:ph type="sldNum" sz="quarter" idx="4"/>
          </p:nvPr>
        </p:nvSpPr>
        <p:spPr/>
        <p:txBody>
          <a:bodyPr/>
          <a:lstStyle/>
          <a:p>
            <a:fld id="{7022FF3C-310F-4809-A5BE-BC5BA8AA108D}" type="slidenum">
              <a:rPr lang="en-US" smtClean="0"/>
              <a:pPr/>
              <a:t>18</a:t>
            </a:fld>
            <a:endParaRPr lang="en-US" dirty="0"/>
          </a:p>
        </p:txBody>
      </p:sp>
    </p:spTree>
    <p:extLst>
      <p:ext uri="{BB962C8B-B14F-4D97-AF65-F5344CB8AC3E}">
        <p14:creationId xmlns:p14="http://schemas.microsoft.com/office/powerpoint/2010/main" val="3944699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E271C-16F3-A5D2-2D90-10EA65F31173}"/>
              </a:ext>
            </a:extLst>
          </p:cNvPr>
          <p:cNvSpPr>
            <a:spLocks noGrp="1"/>
          </p:cNvSpPr>
          <p:nvPr>
            <p:ph type="title"/>
          </p:nvPr>
        </p:nvSpPr>
        <p:spPr>
          <a:xfrm>
            <a:off x="0" y="0"/>
            <a:ext cx="9144000" cy="1524000"/>
          </a:xfrm>
        </p:spPr>
        <p:txBody>
          <a:bodyPr>
            <a:noAutofit/>
          </a:bodyPr>
          <a:lstStyle/>
          <a:p>
            <a:r>
              <a:rPr lang="en-US" sz="3200" dirty="0"/>
              <a:t>Medicaid and CHIP Managed Care Oversight Toolkits</a:t>
            </a:r>
          </a:p>
        </p:txBody>
      </p:sp>
      <p:sp>
        <p:nvSpPr>
          <p:cNvPr id="3" name="Content Placeholder 2">
            <a:extLst>
              <a:ext uri="{FF2B5EF4-FFF2-40B4-BE49-F238E27FC236}">
                <a16:creationId xmlns:a16="http://schemas.microsoft.com/office/drawing/2014/main" id="{FBD86872-54DF-FC4C-E3AE-4729AE34E3E5}"/>
              </a:ext>
            </a:extLst>
          </p:cNvPr>
          <p:cNvSpPr>
            <a:spLocks noGrp="1"/>
          </p:cNvSpPr>
          <p:nvPr>
            <p:ph idx="1"/>
          </p:nvPr>
        </p:nvSpPr>
        <p:spPr>
          <a:xfrm>
            <a:off x="457200" y="1676400"/>
            <a:ext cx="8229600" cy="3901281"/>
          </a:xfrm>
        </p:spPr>
        <p:txBody>
          <a:bodyPr>
            <a:noAutofit/>
          </a:bodyPr>
          <a:lstStyle/>
          <a:p>
            <a:pPr>
              <a:spcBef>
                <a:spcPts val="0"/>
              </a:spcBef>
            </a:pPr>
            <a:r>
              <a:rPr lang="en-US" sz="2400" b="1" dirty="0">
                <a:latin typeface="+mj-lt"/>
              </a:rPr>
              <a:t>On October 30, 2023, CMS released the Tribal Protections in Medicaid and CHIP Managed Care Oversight Toolkit.  </a:t>
            </a:r>
          </a:p>
          <a:p>
            <a:pPr>
              <a:spcBef>
                <a:spcPts val="0"/>
              </a:spcBef>
            </a:pPr>
            <a:endParaRPr lang="en-US" sz="2400" b="1" dirty="0">
              <a:latin typeface="+mj-lt"/>
            </a:endParaRPr>
          </a:p>
          <a:p>
            <a:pPr>
              <a:spcBef>
                <a:spcPts val="0"/>
              </a:spcBef>
            </a:pPr>
            <a:r>
              <a:rPr lang="en-US" sz="2400" b="1" dirty="0">
                <a:latin typeface="+mj-lt"/>
              </a:rPr>
              <a:t>The Toolkit builds on recommendations from a National Indian Health Board Managed Care Roundtable Report released in August 2022. </a:t>
            </a:r>
            <a:r>
              <a:rPr lang="en-US" sz="2400" b="1" dirty="0">
                <a:latin typeface="+mj-lt"/>
                <a:hlinkClick r:id="rId3"/>
              </a:rPr>
              <a:t>https://www.nihb.org/docs/phrc-uploads/08152022/medicaid-managed-care-report_final_08102022.pdf</a:t>
            </a:r>
            <a:endParaRPr lang="en-US" sz="2400" b="1" dirty="0">
              <a:latin typeface="+mj-lt"/>
            </a:endParaRPr>
          </a:p>
          <a:p>
            <a:pPr>
              <a:spcBef>
                <a:spcPts val="0"/>
              </a:spcBef>
            </a:pPr>
            <a:endParaRPr lang="en-US" sz="2400" b="1" dirty="0">
              <a:latin typeface="+mj-lt"/>
            </a:endParaRPr>
          </a:p>
          <a:p>
            <a:pPr>
              <a:spcBef>
                <a:spcPts val="0"/>
              </a:spcBef>
            </a:pPr>
            <a:r>
              <a:rPr lang="en-US" sz="2400" b="1" dirty="0">
                <a:latin typeface="+mj-lt"/>
              </a:rPr>
              <a:t>The Toolkit provides resources for states, managed care plans, and IHCPs to use to maximize the benefits of Medicaid and CHIP managed care for AI/AN enrollees and the IHCPs. </a:t>
            </a:r>
          </a:p>
          <a:p>
            <a:pPr marL="0" indent="0">
              <a:spcBef>
                <a:spcPts val="0"/>
              </a:spcBef>
              <a:buNone/>
            </a:pPr>
            <a:endParaRPr lang="en-US" sz="2400" b="1" dirty="0">
              <a:latin typeface="+mj-lt"/>
            </a:endParaRPr>
          </a:p>
          <a:p>
            <a:pPr>
              <a:spcBef>
                <a:spcPts val="0"/>
              </a:spcBef>
            </a:pPr>
            <a:endParaRPr lang="en-US" sz="2400" b="1" dirty="0"/>
          </a:p>
          <a:p>
            <a:pPr marL="0" indent="0">
              <a:spcBef>
                <a:spcPts val="0"/>
              </a:spcBef>
              <a:buNone/>
            </a:pPr>
            <a:endParaRPr lang="en-US" sz="2200" b="1" dirty="0"/>
          </a:p>
          <a:p>
            <a:pPr marL="0" indent="0">
              <a:spcBef>
                <a:spcPts val="0"/>
              </a:spcBef>
              <a:buNone/>
            </a:pPr>
            <a:endParaRPr lang="en-US" sz="2000" b="1" dirty="0"/>
          </a:p>
          <a:p>
            <a:pPr marL="0" indent="0">
              <a:spcBef>
                <a:spcPts val="0"/>
              </a:spcBef>
              <a:buNone/>
            </a:pPr>
            <a:endParaRPr lang="en-US" sz="2200" b="1" dirty="0"/>
          </a:p>
        </p:txBody>
      </p:sp>
    </p:spTree>
    <p:extLst>
      <p:ext uri="{BB962C8B-B14F-4D97-AF65-F5344CB8AC3E}">
        <p14:creationId xmlns:p14="http://schemas.microsoft.com/office/powerpoint/2010/main" val="2703253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CMS Tribal Affairs</a:t>
            </a:r>
          </a:p>
        </p:txBody>
      </p:sp>
      <p:sp>
        <p:nvSpPr>
          <p:cNvPr id="3" name="Content Placeholder 2"/>
          <p:cNvSpPr>
            <a:spLocks noGrp="1"/>
          </p:cNvSpPr>
          <p:nvPr>
            <p:ph idx="1"/>
          </p:nvPr>
        </p:nvSpPr>
        <p:spPr>
          <a:xfrm>
            <a:off x="814388" y="1932989"/>
            <a:ext cx="7515224" cy="3733800"/>
          </a:xfrm>
        </p:spPr>
        <p:txBody>
          <a:bodyPr>
            <a:normAutofit/>
          </a:bodyPr>
          <a:lstStyle/>
          <a:p>
            <a:pPr marL="457200" indent="-457200"/>
            <a:r>
              <a:rPr lang="en-US" sz="2400" b="1" dirty="0">
                <a:latin typeface="+mj-lt"/>
                <a:cs typeface="Arial" panose="020B0604020202020204" pitchFamily="34" charset="0"/>
              </a:rPr>
              <a:t>CMS Division of Tribal Affairs (DTA)  is located in Baltimore within the Children &amp; Adults Health Programs Group (CAHPG), under the Center for Medicaid &amp; CHIP Services (CMCS).</a:t>
            </a:r>
          </a:p>
          <a:p>
            <a:pPr marL="457200" indent="-457200"/>
            <a:endParaRPr lang="en-US" sz="2400" b="1" dirty="0">
              <a:latin typeface="+mj-lt"/>
              <a:cs typeface="Arial" panose="020B0604020202020204" pitchFamily="34" charset="0"/>
            </a:endParaRPr>
          </a:p>
          <a:p>
            <a:pPr marL="457200" indent="-457200"/>
            <a:r>
              <a:rPr lang="en-US" sz="2400" b="1" dirty="0">
                <a:latin typeface="+mj-lt"/>
                <a:cs typeface="Arial" panose="020B0604020202020204" pitchFamily="34" charset="0"/>
              </a:rPr>
              <a:t>DTA serves as the point of contact on Indian health issues for the agency and works in collaboration with Native American Contacts (NACs) to provide technical assistance</a:t>
            </a:r>
            <a:r>
              <a:rPr lang="en-US" sz="2400" b="1" dirty="0">
                <a:cs typeface="Arial" panose="020B0604020202020204" pitchFamily="34" charset="0"/>
              </a:rPr>
              <a:t> </a:t>
            </a:r>
            <a:r>
              <a:rPr lang="en-US" sz="2400" b="1" dirty="0">
                <a:latin typeface="+mj-lt"/>
                <a:cs typeface="Arial" panose="020B0604020202020204" pitchFamily="34" charset="0"/>
              </a:rPr>
              <a:t>to</a:t>
            </a:r>
            <a:r>
              <a:rPr lang="en-US" sz="2400" b="1" dirty="0">
                <a:cs typeface="Arial" panose="020B0604020202020204" pitchFamily="34" charset="0"/>
              </a:rPr>
              <a:t> </a:t>
            </a:r>
            <a:r>
              <a:rPr lang="en-US" sz="2400" b="1" dirty="0">
                <a:latin typeface="+mj-lt"/>
                <a:cs typeface="Arial" panose="020B0604020202020204" pitchFamily="34" charset="0"/>
              </a:rPr>
              <a:t>our Tribal and Federal partners.</a:t>
            </a:r>
          </a:p>
        </p:txBody>
      </p:sp>
      <p:sp>
        <p:nvSpPr>
          <p:cNvPr id="4" name="Slide Number Placeholder 3"/>
          <p:cNvSpPr>
            <a:spLocks noGrp="1"/>
          </p:cNvSpPr>
          <p:nvPr>
            <p:ph type="sldNum" sz="quarter" idx="4"/>
          </p:nvPr>
        </p:nvSpPr>
        <p:spPr/>
        <p:txBody>
          <a:bodyPr/>
          <a:lstStyle/>
          <a:p>
            <a:fld id="{7022FF3C-310F-4809-A5BE-BC5BA8AA108D}" type="slidenum">
              <a:rPr lang="en-US" smtClean="0"/>
              <a:pPr/>
              <a:t>2</a:t>
            </a:fld>
            <a:endParaRPr lang="en-US" dirty="0"/>
          </a:p>
        </p:txBody>
      </p:sp>
    </p:spTree>
    <p:extLst>
      <p:ext uri="{BB962C8B-B14F-4D97-AF65-F5344CB8AC3E}">
        <p14:creationId xmlns:p14="http://schemas.microsoft.com/office/powerpoint/2010/main" val="1596476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 Sheets and Brochures</a:t>
            </a:r>
          </a:p>
        </p:txBody>
      </p:sp>
      <p:sp>
        <p:nvSpPr>
          <p:cNvPr id="3" name="Slide Number Placeholder 2"/>
          <p:cNvSpPr>
            <a:spLocks noGrp="1"/>
          </p:cNvSpPr>
          <p:nvPr>
            <p:ph type="sldNum" sz="quarter" idx="10"/>
          </p:nvPr>
        </p:nvSpPr>
        <p:spPr/>
        <p:txBody>
          <a:bodyPr/>
          <a:lstStyle/>
          <a:p>
            <a:fld id="{7022FF3C-310F-4809-A5BE-BC5BA8AA108D}" type="slidenum">
              <a:rPr lang="en-US" smtClean="0"/>
              <a:pPr/>
              <a:t>20</a:t>
            </a:fld>
            <a:endParaRPr lang="en-US" dirty="0"/>
          </a:p>
        </p:txBody>
      </p:sp>
      <p:pic>
        <p:nvPicPr>
          <p:cNvPr id="5" name="Picture 4"/>
          <p:cNvPicPr>
            <a:picLocks noChangeAspect="1"/>
          </p:cNvPicPr>
          <p:nvPr/>
        </p:nvPicPr>
        <p:blipFill rotWithShape="1">
          <a:blip r:embed="rId3"/>
          <a:srcRect l="19166" t="15910" r="20833" b="5534"/>
          <a:stretch/>
        </p:blipFill>
        <p:spPr>
          <a:xfrm>
            <a:off x="457200" y="1828800"/>
            <a:ext cx="5486400" cy="4038601"/>
          </a:xfrm>
          <a:prstGeom prst="rect">
            <a:avLst/>
          </a:prstGeom>
        </p:spPr>
      </p:pic>
      <p:sp>
        <p:nvSpPr>
          <p:cNvPr id="6" name="TextBox 5"/>
          <p:cNvSpPr txBox="1"/>
          <p:nvPr/>
        </p:nvSpPr>
        <p:spPr>
          <a:xfrm>
            <a:off x="6324600" y="2286000"/>
            <a:ext cx="2362200" cy="2308324"/>
          </a:xfrm>
          <a:prstGeom prst="rect">
            <a:avLst/>
          </a:prstGeom>
          <a:noFill/>
        </p:spPr>
        <p:txBody>
          <a:bodyPr wrap="square" rtlCol="0">
            <a:spAutoFit/>
          </a:bodyPr>
          <a:lstStyle/>
          <a:p>
            <a:r>
              <a:rPr lang="en-US" sz="2400" b="1" dirty="0">
                <a:latin typeface="+mj-lt"/>
              </a:rPr>
              <a:t>Brochures with information about coverage and Indian health facilities in your State.</a:t>
            </a:r>
            <a:endParaRPr lang="en-US" sz="2400" dirty="0">
              <a:latin typeface="+mj-lt"/>
            </a:endParaRPr>
          </a:p>
        </p:txBody>
      </p:sp>
    </p:spTree>
    <p:extLst>
      <p:ext uri="{BB962C8B-B14F-4D97-AF65-F5344CB8AC3E}">
        <p14:creationId xmlns:p14="http://schemas.microsoft.com/office/powerpoint/2010/main" val="1353735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bg1"/>
                </a:solidFill>
              </a:rPr>
              <a:t>AI/AN </a:t>
            </a:r>
            <a:r>
              <a:rPr lang="en-US" dirty="0">
                <a:solidFill>
                  <a:schemeClr val="bg1"/>
                </a:solidFill>
              </a:rPr>
              <a:t>Specific Training Materials</a:t>
            </a:r>
            <a:endParaRPr lang="en-US" dirty="0"/>
          </a:p>
        </p:txBody>
      </p:sp>
      <p:sp>
        <p:nvSpPr>
          <p:cNvPr id="3" name="Slide Number Placeholder 2"/>
          <p:cNvSpPr>
            <a:spLocks noGrp="1"/>
          </p:cNvSpPr>
          <p:nvPr>
            <p:ph type="sldNum" sz="quarter" idx="10"/>
          </p:nvPr>
        </p:nvSpPr>
        <p:spPr/>
        <p:txBody>
          <a:bodyPr/>
          <a:lstStyle/>
          <a:p>
            <a:fld id="{7022FF3C-310F-4809-A5BE-BC5BA8AA108D}" type="slidenum">
              <a:rPr lang="en-US" smtClean="0"/>
              <a:pPr/>
              <a:t>21</a:t>
            </a:fld>
            <a:endParaRPr lang="en-US" dirty="0"/>
          </a:p>
        </p:txBody>
      </p:sp>
      <p:pic>
        <p:nvPicPr>
          <p:cNvPr id="8" name="Picture 7"/>
          <p:cNvPicPr/>
          <p:nvPr/>
        </p:nvPicPr>
        <p:blipFill rotWithShape="1">
          <a:blip r:embed="rId3"/>
          <a:srcRect l="34614" t="20237" r="36058" b="15279"/>
          <a:stretch/>
        </p:blipFill>
        <p:spPr bwMode="auto">
          <a:xfrm>
            <a:off x="4572000" y="1805642"/>
            <a:ext cx="3286125" cy="4061758"/>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4"/>
          <a:srcRect l="34615" t="19954" r="36218" b="11916"/>
          <a:stretch/>
        </p:blipFill>
        <p:spPr bwMode="auto">
          <a:xfrm>
            <a:off x="1066800" y="1805642"/>
            <a:ext cx="3133725" cy="41478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76544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Tribal Calendar</a:t>
            </a:r>
          </a:p>
        </p:txBody>
      </p:sp>
      <p:sp>
        <p:nvSpPr>
          <p:cNvPr id="3" name="Slide Number Placeholder 2"/>
          <p:cNvSpPr>
            <a:spLocks noGrp="1"/>
          </p:cNvSpPr>
          <p:nvPr>
            <p:ph type="sldNum" sz="quarter" idx="10"/>
          </p:nvPr>
        </p:nvSpPr>
        <p:spPr/>
        <p:txBody>
          <a:bodyPr/>
          <a:lstStyle/>
          <a:p>
            <a:fld id="{7022FF3C-310F-4809-A5BE-BC5BA8AA108D}" type="slidenum">
              <a:rPr lang="en-US" smtClean="0"/>
              <a:pPr/>
              <a:t>22</a:t>
            </a:fld>
            <a:endParaRPr lang="en-US" dirty="0"/>
          </a:p>
        </p:txBody>
      </p:sp>
      <p:sp>
        <p:nvSpPr>
          <p:cNvPr id="5" name="TextBox 4">
            <a:extLst>
              <a:ext uri="{FF2B5EF4-FFF2-40B4-BE49-F238E27FC236}">
                <a16:creationId xmlns:a16="http://schemas.microsoft.com/office/drawing/2014/main" id="{3C179129-7140-DC1C-9A58-D0BE77D5615D}"/>
              </a:ext>
            </a:extLst>
          </p:cNvPr>
          <p:cNvSpPr txBox="1"/>
          <p:nvPr/>
        </p:nvSpPr>
        <p:spPr>
          <a:xfrm>
            <a:off x="1219200" y="1989772"/>
            <a:ext cx="7086600" cy="553998"/>
          </a:xfrm>
          <a:prstGeom prst="rect">
            <a:avLst/>
          </a:prstGeom>
          <a:noFill/>
        </p:spPr>
        <p:txBody>
          <a:bodyPr wrap="square">
            <a:spAutoFit/>
          </a:bodyPr>
          <a:lstStyle/>
          <a:p>
            <a:endParaRPr lang="en-US" sz="1000" b="0" i="0" u="none" strike="noStrike" baseline="0">
              <a:latin typeface="Times New Roman" panose="02020603050405020304" pitchFamily="18" charset="0"/>
            </a:endParaRPr>
          </a:p>
          <a:p>
            <a:endParaRPr lang="en-US" sz="1000" b="0" i="0" u="none" strike="noStrike" baseline="0">
              <a:latin typeface="Times New Roman" panose="02020603050405020304" pitchFamily="18" charset="0"/>
            </a:endParaRPr>
          </a:p>
          <a:p>
            <a:endParaRPr lang="en-US" sz="1000" b="0" i="0" u="none" strike="noStrike" baseline="0" dirty="0">
              <a:latin typeface="Times New Roman" panose="02020603050405020304" pitchFamily="18" charset="0"/>
            </a:endParaRPr>
          </a:p>
        </p:txBody>
      </p:sp>
      <p:pic>
        <p:nvPicPr>
          <p:cNvPr id="8" name="Picture 7" descr="Inline image">
            <a:extLst>
              <a:ext uri="{FF2B5EF4-FFF2-40B4-BE49-F238E27FC236}">
                <a16:creationId xmlns:a16="http://schemas.microsoft.com/office/drawing/2014/main" id="{ABD12F81-A86E-5C28-5C7E-6917768484F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6353" y="2133363"/>
            <a:ext cx="4117306" cy="3324583"/>
          </a:xfrm>
          <a:prstGeom prst="rect">
            <a:avLst/>
          </a:prstGeom>
          <a:noFill/>
          <a:ln>
            <a:noFill/>
          </a:ln>
        </p:spPr>
      </p:pic>
    </p:spTree>
    <p:extLst>
      <p:ext uri="{BB962C8B-B14F-4D97-AF65-F5344CB8AC3E}">
        <p14:creationId xmlns:p14="http://schemas.microsoft.com/office/powerpoint/2010/main" val="2876626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Monthly drop-in “news ads” and Radio Clips</a:t>
            </a:r>
            <a:endParaRPr lang="en-US" dirty="0"/>
          </a:p>
        </p:txBody>
      </p:sp>
      <p:sp>
        <p:nvSpPr>
          <p:cNvPr id="3" name="Slide Number Placeholder 2"/>
          <p:cNvSpPr>
            <a:spLocks noGrp="1"/>
          </p:cNvSpPr>
          <p:nvPr>
            <p:ph type="sldNum" sz="quarter" idx="10"/>
          </p:nvPr>
        </p:nvSpPr>
        <p:spPr/>
        <p:txBody>
          <a:bodyPr/>
          <a:lstStyle/>
          <a:p>
            <a:fld id="{7022FF3C-310F-4809-A5BE-BC5BA8AA108D}" type="slidenum">
              <a:rPr lang="en-US" smtClean="0"/>
              <a:pPr/>
              <a:t>23</a:t>
            </a:fld>
            <a:endParaRPr lang="en-US" dirty="0"/>
          </a:p>
        </p:txBody>
      </p:sp>
      <p:sp>
        <p:nvSpPr>
          <p:cNvPr id="6" name="Rectangle 5"/>
          <p:cNvSpPr/>
          <p:nvPr/>
        </p:nvSpPr>
        <p:spPr>
          <a:xfrm>
            <a:off x="966494" y="5167878"/>
            <a:ext cx="2911696" cy="1200329"/>
          </a:xfrm>
          <a:prstGeom prst="rect">
            <a:avLst/>
          </a:prstGeom>
        </p:spPr>
        <p:txBody>
          <a:bodyPr wrap="none">
            <a:spAutoFit/>
          </a:bodyPr>
          <a:lstStyle/>
          <a:p>
            <a:pPr algn="ctr"/>
            <a:r>
              <a:rPr lang="en-US" sz="2400" b="1" dirty="0">
                <a:latin typeface="+mj-lt"/>
              </a:rPr>
              <a:t>August 2023</a:t>
            </a:r>
          </a:p>
          <a:p>
            <a:pPr algn="ctr"/>
            <a:r>
              <a:rPr lang="en-US" sz="2400" b="1" dirty="0">
                <a:latin typeface="+mj-lt"/>
              </a:rPr>
              <a:t>Available on </a:t>
            </a:r>
            <a:r>
              <a:rPr lang="en-US" sz="2400" b="1" dirty="0">
                <a:latin typeface="+mj-lt"/>
                <a:hlinkClick r:id="rId3"/>
              </a:rPr>
              <a:t>YouTube</a:t>
            </a:r>
            <a:endParaRPr lang="en-US" sz="2400" b="1" dirty="0">
              <a:latin typeface="+mj-lt"/>
            </a:endParaRPr>
          </a:p>
          <a:p>
            <a:pPr algn="ctr"/>
            <a:endParaRPr lang="en-US" sz="2400" b="1" i="1" dirty="0">
              <a:solidFill>
                <a:srgbClr val="003399"/>
              </a:solidFill>
              <a:latin typeface="+mj-lt"/>
            </a:endParaRPr>
          </a:p>
        </p:txBody>
      </p:sp>
      <p:sp>
        <p:nvSpPr>
          <p:cNvPr id="7" name="Rectangle 6"/>
          <p:cNvSpPr/>
          <p:nvPr/>
        </p:nvSpPr>
        <p:spPr>
          <a:xfrm>
            <a:off x="4800600" y="1905506"/>
            <a:ext cx="4191000" cy="3785652"/>
          </a:xfrm>
          <a:prstGeom prst="rect">
            <a:avLst/>
          </a:prstGeom>
        </p:spPr>
        <p:txBody>
          <a:bodyPr wrap="square">
            <a:spAutoFit/>
          </a:bodyPr>
          <a:lstStyle/>
          <a:p>
            <a:r>
              <a:rPr lang="en-US" sz="2400" b="1" dirty="0">
                <a:latin typeface="Calibri" panose="020F0502020204030204" pitchFamily="34" charset="0"/>
                <a:cs typeface="Calibri" panose="020F0502020204030204" pitchFamily="34" charset="0"/>
              </a:rPr>
              <a:t>30 second radio clips using the same topic selected for drop-in “news shorts.” </a:t>
            </a:r>
          </a:p>
          <a:p>
            <a:endParaRPr lang="en-US" sz="2400" b="1" dirty="0">
              <a:latin typeface="Calibri" panose="020F0502020204030204" pitchFamily="34" charset="0"/>
              <a:cs typeface="Calibri" panose="020F0502020204030204" pitchFamily="34" charset="0"/>
            </a:endParaRPr>
          </a:p>
          <a:p>
            <a:r>
              <a:rPr lang="en-US" sz="2400" b="1" u="sng" dirty="0">
                <a:latin typeface="Calibri" panose="020F0502020204030204" pitchFamily="34" charset="0"/>
                <a:cs typeface="Calibri" panose="020F0502020204030204" pitchFamily="34" charset="0"/>
              </a:rPr>
              <a:t>Recorded in ten Native languages:</a:t>
            </a:r>
            <a:endParaRPr lang="en-US" sz="2400" b="1" dirty="0">
              <a:latin typeface="Calibri" panose="020F0502020204030204" pitchFamily="34" charset="0"/>
              <a:cs typeface="Calibri" panose="020F0502020204030204" pitchFamily="34" charset="0"/>
            </a:endParaRPr>
          </a:p>
          <a:p>
            <a:pPr marL="285750" lvl="2"/>
            <a:r>
              <a:rPr lang="en-US" sz="2400" b="1" dirty="0">
                <a:latin typeface="Calibri" panose="020F0502020204030204" pitchFamily="34" charset="0"/>
                <a:cs typeface="Calibri" panose="020F0502020204030204" pitchFamily="34" charset="0"/>
              </a:rPr>
              <a:t>Dine, Lakota, </a:t>
            </a:r>
            <a:r>
              <a:rPr lang="en-US" sz="2400" b="1" dirty="0" err="1">
                <a:latin typeface="Calibri" panose="020F0502020204030204" pitchFamily="34" charset="0"/>
                <a:cs typeface="Calibri" panose="020F0502020204030204" pitchFamily="34" charset="0"/>
              </a:rPr>
              <a:t>Ojibwe</a:t>
            </a:r>
            <a:r>
              <a:rPr lang="en-US" sz="2400" b="1" dirty="0">
                <a:latin typeface="Calibri" panose="020F0502020204030204" pitchFamily="34" charset="0"/>
                <a:cs typeface="Calibri" panose="020F0502020204030204" pitchFamily="34" charset="0"/>
              </a:rPr>
              <a:t>              </a:t>
            </a:r>
          </a:p>
          <a:p>
            <a:pPr marL="285750" lvl="2"/>
            <a:r>
              <a:rPr lang="en-US" sz="2400" b="1" dirty="0">
                <a:latin typeface="Calibri" panose="020F0502020204030204" pitchFamily="34" charset="0"/>
                <a:cs typeface="Calibri" panose="020F0502020204030204" pitchFamily="34" charset="0"/>
              </a:rPr>
              <a:t>Yupik, Zuni, Cherokee, Salish, Tohono O’odham, Tlingit, and Inupiaq</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533400" y="1905610"/>
            <a:ext cx="3777885" cy="3047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466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Customizable Flyers</a:t>
            </a:r>
          </a:p>
        </p:txBody>
      </p:sp>
      <p:graphicFrame>
        <p:nvGraphicFramePr>
          <p:cNvPr id="2" name="Object 1"/>
          <p:cNvGraphicFramePr>
            <a:graphicFrameLocks noChangeAspect="1"/>
          </p:cNvGraphicFramePr>
          <p:nvPr>
            <p:extLst>
              <p:ext uri="{D42A27DB-BD31-4B8C-83A1-F6EECF244321}">
                <p14:modId xmlns:p14="http://schemas.microsoft.com/office/powerpoint/2010/main" val="2237107689"/>
              </p:ext>
            </p:extLst>
          </p:nvPr>
        </p:nvGraphicFramePr>
        <p:xfrm>
          <a:off x="2436223" y="2342492"/>
          <a:ext cx="2103120" cy="3106074"/>
        </p:xfrm>
        <a:graphic>
          <a:graphicData uri="http://schemas.openxmlformats.org/presentationml/2006/ole">
            <mc:AlternateContent xmlns:mc="http://schemas.openxmlformats.org/markup-compatibility/2006">
              <mc:Choice xmlns:v="urn:schemas-microsoft-com:vml" Requires="v">
                <p:oleObj name="Acrobat Document" r:id="rId3" imgW="4663405" imgH="6035040" progId="Acrobat.Document.2015">
                  <p:embed/>
                </p:oleObj>
              </mc:Choice>
              <mc:Fallback>
                <p:oleObj name="Acrobat Document" r:id="rId3" imgW="4663405" imgH="6035040" progId="Acrobat.Document.2015">
                  <p:embed/>
                  <p:pic>
                    <p:nvPicPr>
                      <p:cNvPr id="2" name="Object 1"/>
                      <p:cNvPicPr/>
                      <p:nvPr/>
                    </p:nvPicPr>
                    <p:blipFill>
                      <a:blip r:embed="rId4"/>
                      <a:stretch>
                        <a:fillRect/>
                      </a:stretch>
                    </p:blipFill>
                    <p:spPr>
                      <a:xfrm>
                        <a:off x="2436223" y="2342492"/>
                        <a:ext cx="2103120" cy="3106074"/>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626438095"/>
              </p:ext>
            </p:extLst>
          </p:nvPr>
        </p:nvGraphicFramePr>
        <p:xfrm>
          <a:off x="4642613" y="2306208"/>
          <a:ext cx="2103120" cy="3127843"/>
        </p:xfrm>
        <a:graphic>
          <a:graphicData uri="http://schemas.openxmlformats.org/presentationml/2006/ole">
            <mc:AlternateContent xmlns:mc="http://schemas.openxmlformats.org/markup-compatibility/2006">
              <mc:Choice xmlns:v="urn:schemas-microsoft-com:vml" Requires="v">
                <p:oleObj name="Acrobat Document" r:id="rId5" imgW="4663405" imgH="6035040" progId="Acrobat.Document.2015">
                  <p:embed/>
                </p:oleObj>
              </mc:Choice>
              <mc:Fallback>
                <p:oleObj name="Acrobat Document" r:id="rId5" imgW="4663405" imgH="6035040" progId="Acrobat.Document.2015">
                  <p:embed/>
                  <p:pic>
                    <p:nvPicPr>
                      <p:cNvPr id="4" name="Object 3"/>
                      <p:cNvPicPr/>
                      <p:nvPr/>
                    </p:nvPicPr>
                    <p:blipFill>
                      <a:blip r:embed="rId6"/>
                      <a:stretch>
                        <a:fillRect/>
                      </a:stretch>
                    </p:blipFill>
                    <p:spPr>
                      <a:xfrm>
                        <a:off x="4642613" y="2306208"/>
                        <a:ext cx="2103120" cy="3127843"/>
                      </a:xfrm>
                      <a:prstGeom prst="rect">
                        <a:avLst/>
                      </a:prstGeom>
                    </p:spPr>
                  </p:pic>
                </p:oleObj>
              </mc:Fallback>
            </mc:AlternateContent>
          </a:graphicData>
        </a:graphic>
      </p:graphicFrame>
      <p:pic>
        <p:nvPicPr>
          <p:cNvPr id="5" name="Picture 4"/>
          <p:cNvPicPr>
            <a:picLocks noChangeAspect="1"/>
          </p:cNvPicPr>
          <p:nvPr/>
        </p:nvPicPr>
        <p:blipFill rotWithShape="1">
          <a:blip r:embed="rId7"/>
          <a:srcRect l="35359" t="20833" r="35359" b="12500"/>
          <a:stretch/>
        </p:blipFill>
        <p:spPr>
          <a:xfrm>
            <a:off x="6849004" y="2306206"/>
            <a:ext cx="2103120" cy="3127844"/>
          </a:xfrm>
          <a:prstGeom prst="rect">
            <a:avLst/>
          </a:prstGeom>
        </p:spPr>
      </p:pic>
      <p:pic>
        <p:nvPicPr>
          <p:cNvPr id="6" name="Picture 5"/>
          <p:cNvPicPr>
            <a:picLocks noChangeAspect="1"/>
          </p:cNvPicPr>
          <p:nvPr/>
        </p:nvPicPr>
        <p:blipFill rotWithShape="1">
          <a:blip r:embed="rId8"/>
          <a:srcRect l="35359" t="20833" r="35944" b="12500"/>
          <a:stretch/>
        </p:blipFill>
        <p:spPr>
          <a:xfrm>
            <a:off x="228598" y="2342491"/>
            <a:ext cx="2104354" cy="3091559"/>
          </a:xfrm>
          <a:prstGeom prst="rect">
            <a:avLst/>
          </a:prstGeom>
        </p:spPr>
      </p:pic>
      <p:sp>
        <p:nvSpPr>
          <p:cNvPr id="7" name="TextBox 6"/>
          <p:cNvSpPr txBox="1"/>
          <p:nvPr/>
        </p:nvSpPr>
        <p:spPr>
          <a:xfrm>
            <a:off x="345034" y="1817014"/>
            <a:ext cx="18288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latin typeface="+mj-lt"/>
              </a:rPr>
              <a:t>Mom Kissing Girl</a:t>
            </a:r>
          </a:p>
        </p:txBody>
      </p:sp>
      <p:sp>
        <p:nvSpPr>
          <p:cNvPr id="8" name="TextBox 7"/>
          <p:cNvSpPr txBox="1"/>
          <p:nvPr/>
        </p:nvSpPr>
        <p:spPr>
          <a:xfrm>
            <a:off x="3146887" y="1797530"/>
            <a:ext cx="64008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latin typeface="+mj-lt"/>
              </a:rPr>
              <a:t>Man</a:t>
            </a:r>
          </a:p>
        </p:txBody>
      </p:sp>
      <p:sp>
        <p:nvSpPr>
          <p:cNvPr id="9" name="TextBox 8"/>
          <p:cNvSpPr txBox="1"/>
          <p:nvPr/>
        </p:nvSpPr>
        <p:spPr>
          <a:xfrm>
            <a:off x="4642613" y="1797530"/>
            <a:ext cx="210312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latin typeface="+mj-lt"/>
              </a:rPr>
              <a:t>Mom and Baby</a:t>
            </a:r>
          </a:p>
        </p:txBody>
      </p:sp>
      <p:sp>
        <p:nvSpPr>
          <p:cNvPr id="10" name="TextBox 9"/>
          <p:cNvSpPr txBox="1"/>
          <p:nvPr/>
        </p:nvSpPr>
        <p:spPr>
          <a:xfrm>
            <a:off x="7214764" y="1797530"/>
            <a:ext cx="13716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latin typeface="+mj-lt"/>
              </a:rPr>
              <a:t>Boy on Bike</a:t>
            </a:r>
          </a:p>
        </p:txBody>
      </p:sp>
      <p:sp>
        <p:nvSpPr>
          <p:cNvPr id="11" name="TextBox 10"/>
          <p:cNvSpPr txBox="1"/>
          <p:nvPr/>
        </p:nvSpPr>
        <p:spPr>
          <a:xfrm>
            <a:off x="228599" y="5760857"/>
            <a:ext cx="411480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latin typeface="+mj-lt"/>
              </a:rPr>
              <a:t>Email </a:t>
            </a:r>
            <a:r>
              <a:rPr lang="en-US" b="1" dirty="0">
                <a:latin typeface="+mj-lt"/>
                <a:hlinkClick r:id="rId9"/>
              </a:rPr>
              <a:t>tribalaffairs@cms.hhs.gov</a:t>
            </a:r>
            <a:r>
              <a:rPr lang="en-US" b="1" dirty="0">
                <a:latin typeface="+mj-lt"/>
              </a:rPr>
              <a:t> to order</a:t>
            </a:r>
          </a:p>
        </p:txBody>
      </p:sp>
      <p:sp>
        <p:nvSpPr>
          <p:cNvPr id="12" name="TextBox 11"/>
          <p:cNvSpPr txBox="1"/>
          <p:nvPr/>
        </p:nvSpPr>
        <p:spPr>
          <a:xfrm>
            <a:off x="4632983" y="5562938"/>
            <a:ext cx="426379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latin typeface="+mj-lt"/>
              </a:rPr>
              <a:t>Subject: Medicaid Enrollment Fact Sheet Customization Request </a:t>
            </a:r>
          </a:p>
        </p:txBody>
      </p:sp>
    </p:spTree>
    <p:extLst>
      <p:ext uri="{BB962C8B-B14F-4D97-AF65-F5344CB8AC3E}">
        <p14:creationId xmlns:p14="http://schemas.microsoft.com/office/powerpoint/2010/main" val="3323696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br>
              <a:rPr lang="en-US" dirty="0"/>
            </a:br>
            <a:r>
              <a:rPr lang="en-US" dirty="0"/>
              <a:t>CMS AI/AN Website</a:t>
            </a:r>
            <a:br>
              <a:rPr lang="en-US" dirty="0"/>
            </a:br>
            <a:r>
              <a:rPr lang="en-US" dirty="0"/>
              <a:t>go.cms.gov/AIAN </a:t>
            </a:r>
            <a:br>
              <a:rPr lang="en-US" dirty="0"/>
            </a:br>
            <a:br>
              <a:rPr lang="en-US" dirty="0"/>
            </a:br>
            <a:endParaRPr lang="en-US" dirty="0"/>
          </a:p>
        </p:txBody>
      </p:sp>
      <p:sp>
        <p:nvSpPr>
          <p:cNvPr id="3" name="Slide Number Placeholder 2"/>
          <p:cNvSpPr>
            <a:spLocks noGrp="1"/>
          </p:cNvSpPr>
          <p:nvPr>
            <p:ph type="sldNum" sz="quarter" idx="10"/>
          </p:nvPr>
        </p:nvSpPr>
        <p:spPr/>
        <p:txBody>
          <a:bodyPr/>
          <a:lstStyle/>
          <a:p>
            <a:fld id="{7022FF3C-310F-4809-A5BE-BC5BA8AA108D}" type="slidenum">
              <a:rPr lang="en-US" smtClean="0"/>
              <a:pPr/>
              <a:t>25</a:t>
            </a:fld>
            <a:endParaRPr lang="en-US" dirty="0"/>
          </a:p>
        </p:txBody>
      </p:sp>
      <p:pic>
        <p:nvPicPr>
          <p:cNvPr id="13" name="Picture 12"/>
          <p:cNvPicPr/>
          <p:nvPr/>
        </p:nvPicPr>
        <p:blipFill rotWithShape="1">
          <a:blip r:embed="rId3"/>
          <a:srcRect l="18248" t="10169" r="21243" b="4771"/>
          <a:stretch/>
        </p:blipFill>
        <p:spPr bwMode="auto">
          <a:xfrm>
            <a:off x="151050" y="1600200"/>
            <a:ext cx="4389120" cy="4495800"/>
          </a:xfrm>
          <a:prstGeom prst="rect">
            <a:avLst/>
          </a:prstGeom>
          <a:ln>
            <a:noFill/>
          </a:ln>
          <a:extLst>
            <a:ext uri="{53640926-AAD7-44D8-BBD7-CCE9431645EC}">
              <a14:shadowObscured xmlns:a14="http://schemas.microsoft.com/office/drawing/2010/main"/>
            </a:ext>
          </a:extLst>
        </p:spPr>
      </p:pic>
      <p:pic>
        <p:nvPicPr>
          <p:cNvPr id="4" name="Picture 3"/>
          <p:cNvPicPr>
            <a:picLocks noChangeAspect="1"/>
          </p:cNvPicPr>
          <p:nvPr/>
        </p:nvPicPr>
        <p:blipFill rotWithShape="1">
          <a:blip r:embed="rId4"/>
          <a:srcRect l="36666" t="26285" r="30000" b="5534"/>
          <a:stretch/>
        </p:blipFill>
        <p:spPr>
          <a:xfrm>
            <a:off x="4572000" y="1600201"/>
            <a:ext cx="4419600" cy="4495800"/>
          </a:xfrm>
          <a:prstGeom prst="rect">
            <a:avLst/>
          </a:prstGeom>
        </p:spPr>
      </p:pic>
    </p:spTree>
    <p:extLst>
      <p:ext uri="{BB962C8B-B14F-4D97-AF65-F5344CB8AC3E}">
        <p14:creationId xmlns:p14="http://schemas.microsoft.com/office/powerpoint/2010/main" val="12256423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 Term Services &amp; Supports Newsletter</a:t>
            </a:r>
          </a:p>
        </p:txBody>
      </p:sp>
      <p:sp>
        <p:nvSpPr>
          <p:cNvPr id="3" name="Slide Number Placeholder 2"/>
          <p:cNvSpPr>
            <a:spLocks noGrp="1"/>
          </p:cNvSpPr>
          <p:nvPr>
            <p:ph type="sldNum" sz="quarter" idx="10"/>
          </p:nvPr>
        </p:nvSpPr>
        <p:spPr/>
        <p:txBody>
          <a:bodyPr/>
          <a:lstStyle/>
          <a:p>
            <a:fld id="{7022FF3C-310F-4809-A5BE-BC5BA8AA108D}" type="slidenum">
              <a:rPr lang="en-US" smtClean="0"/>
              <a:pPr/>
              <a:t>26</a:t>
            </a:fld>
            <a:endParaRPr lang="en-US" dirty="0"/>
          </a:p>
        </p:txBody>
      </p:sp>
      <p:pic>
        <p:nvPicPr>
          <p:cNvPr id="4" name="Picture 3"/>
          <p:cNvPicPr/>
          <p:nvPr/>
        </p:nvPicPr>
        <p:blipFill rotWithShape="1">
          <a:blip r:embed="rId3"/>
          <a:srcRect l="22724" t="11862" r="24133" b="51104"/>
          <a:stretch/>
        </p:blipFill>
        <p:spPr bwMode="auto">
          <a:xfrm>
            <a:off x="457200" y="1676401"/>
            <a:ext cx="8229600" cy="4510742"/>
          </a:xfrm>
          <a:prstGeom prst="rect">
            <a:avLst/>
          </a:prstGeom>
          <a:ln>
            <a:noFill/>
          </a:ln>
          <a:extLst>
            <a:ext uri="{53640926-AAD7-44D8-BBD7-CCE9431645EC}">
              <a14:shadowObscured xmlns:a14="http://schemas.microsoft.com/office/drawing/2010/main"/>
            </a:ext>
          </a:extLst>
        </p:spPr>
      </p:pic>
      <p:sp>
        <p:nvSpPr>
          <p:cNvPr id="6" name="Right Arrow 5"/>
          <p:cNvSpPr/>
          <p:nvPr/>
        </p:nvSpPr>
        <p:spPr>
          <a:xfrm>
            <a:off x="1066800" y="4953000"/>
            <a:ext cx="2667000" cy="838200"/>
          </a:xfrm>
          <a:prstGeom prst="rightArrow">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en-US" b="1" dirty="0">
                <a:solidFill>
                  <a:srgbClr val="FF0000"/>
                </a:solidFill>
              </a:rPr>
              <a:t>      CLICK HERE</a:t>
            </a:r>
            <a:endParaRPr lang="en-US" sz="1400" b="1" dirty="0">
              <a:solidFill>
                <a:srgbClr val="FF0000"/>
              </a:solidFill>
            </a:endParaRPr>
          </a:p>
        </p:txBody>
      </p:sp>
    </p:spTree>
    <p:extLst>
      <p:ext uri="{BB962C8B-B14F-4D97-AF65-F5344CB8AC3E}">
        <p14:creationId xmlns:p14="http://schemas.microsoft.com/office/powerpoint/2010/main" val="383032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Outreach and Education Newsletter</a:t>
            </a:r>
          </a:p>
        </p:txBody>
      </p:sp>
      <p:sp>
        <p:nvSpPr>
          <p:cNvPr id="3" name="Slide Number Placeholder 2"/>
          <p:cNvSpPr>
            <a:spLocks noGrp="1"/>
          </p:cNvSpPr>
          <p:nvPr>
            <p:ph type="sldNum" sz="quarter" idx="10"/>
          </p:nvPr>
        </p:nvSpPr>
        <p:spPr/>
        <p:txBody>
          <a:bodyPr/>
          <a:lstStyle/>
          <a:p>
            <a:fld id="{7022FF3C-310F-4809-A5BE-BC5BA8AA108D}" type="slidenum">
              <a:rPr lang="en-US" smtClean="0"/>
              <a:pPr/>
              <a:t>27</a:t>
            </a:fld>
            <a:endParaRPr lang="en-US"/>
          </a:p>
        </p:txBody>
      </p:sp>
      <p:pic>
        <p:nvPicPr>
          <p:cNvPr id="5" name="Content Placeholder 4"/>
          <p:cNvPicPr>
            <a:picLocks noGrp="1" noChangeAspect="1"/>
          </p:cNvPicPr>
          <p:nvPr>
            <p:ph sz="quarter" idx="11"/>
          </p:nvPr>
        </p:nvPicPr>
        <p:blipFill rotWithShape="1">
          <a:blip r:embed="rId3"/>
          <a:srcRect l="30577" t="12727" r="19333" b="5455"/>
          <a:stretch/>
        </p:blipFill>
        <p:spPr>
          <a:xfrm>
            <a:off x="609600" y="1752600"/>
            <a:ext cx="7848600" cy="4267200"/>
          </a:xfrm>
          <a:prstGeom prst="rect">
            <a:avLst/>
          </a:prstGeom>
        </p:spPr>
      </p:pic>
      <p:sp>
        <p:nvSpPr>
          <p:cNvPr id="8" name="Right Arrow 7"/>
          <p:cNvSpPr/>
          <p:nvPr/>
        </p:nvSpPr>
        <p:spPr>
          <a:xfrm>
            <a:off x="3124200" y="2286000"/>
            <a:ext cx="2667000" cy="838200"/>
          </a:xfrm>
          <a:prstGeom prst="rightArrow">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3581400" y="2474267"/>
            <a:ext cx="1752600" cy="461665"/>
          </a:xfrm>
          <a:prstGeom prst="rect">
            <a:avLst/>
          </a:prstGeom>
          <a:noFill/>
        </p:spPr>
        <p:txBody>
          <a:bodyPr wrap="square" rtlCol="0">
            <a:spAutoFit/>
          </a:bodyPr>
          <a:lstStyle/>
          <a:p>
            <a:r>
              <a:rPr lang="en-US" sz="2400" b="1" dirty="0">
                <a:solidFill>
                  <a:srgbClr val="FF0000"/>
                </a:solidFill>
                <a:latin typeface="+mj-lt"/>
              </a:rPr>
              <a:t>CLICK HERE</a:t>
            </a:r>
            <a:endParaRPr lang="en-US" b="1" dirty="0">
              <a:solidFill>
                <a:srgbClr val="FF0000"/>
              </a:solidFill>
              <a:latin typeface="+mj-lt"/>
            </a:endParaRPr>
          </a:p>
        </p:txBody>
      </p:sp>
    </p:spTree>
    <p:extLst>
      <p:ext uri="{BB962C8B-B14F-4D97-AF65-F5344CB8AC3E}">
        <p14:creationId xmlns:p14="http://schemas.microsoft.com/office/powerpoint/2010/main" val="8853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bg1"/>
                </a:solidFill>
              </a:rPr>
              <a:t>How to Order Tribal Products</a:t>
            </a:r>
            <a:endParaRPr lang="en-US" dirty="0">
              <a:solidFill>
                <a:schemeClr val="bg1"/>
              </a:solidFill>
            </a:endParaRPr>
          </a:p>
        </p:txBody>
      </p:sp>
      <p:sp>
        <p:nvSpPr>
          <p:cNvPr id="7" name="Content Placeholder 6"/>
          <p:cNvSpPr>
            <a:spLocks noGrp="1"/>
          </p:cNvSpPr>
          <p:nvPr>
            <p:ph idx="4294967295"/>
          </p:nvPr>
        </p:nvSpPr>
        <p:spPr>
          <a:xfrm>
            <a:off x="1371600" y="5257800"/>
            <a:ext cx="6324600" cy="838200"/>
          </a:xfrm>
        </p:spPr>
        <p:txBody>
          <a:bodyPr>
            <a:normAutofit/>
          </a:bodyPr>
          <a:lstStyle/>
          <a:p>
            <a:pPr marL="0" indent="0" algn="ctr">
              <a:buNone/>
            </a:pPr>
            <a:r>
              <a:rPr lang="en-US" sz="2400" dirty="0">
                <a:latin typeface="Calibri" panose="020F0502020204030204" pitchFamily="34" charset="0"/>
                <a:cs typeface="Calibri" panose="020F0502020204030204" pitchFamily="34" charset="0"/>
              </a:rPr>
              <a:t>If this is your </a:t>
            </a:r>
            <a:r>
              <a:rPr lang="en-US" sz="2400" b="1" dirty="0">
                <a:latin typeface="Calibri" panose="020F0502020204030204" pitchFamily="34" charset="0"/>
                <a:cs typeface="Calibri" panose="020F0502020204030204" pitchFamily="34" charset="0"/>
              </a:rPr>
              <a:t>first time ordering</a:t>
            </a:r>
            <a:r>
              <a:rPr lang="en-US" sz="2400" dirty="0">
                <a:latin typeface="Calibri" panose="020F0502020204030204" pitchFamily="34" charset="0"/>
                <a:cs typeface="Calibri" panose="020F0502020204030204" pitchFamily="34" charset="0"/>
              </a:rPr>
              <a:t>, visit:</a:t>
            </a:r>
            <a:r>
              <a:rPr lang="en-US" sz="2400" dirty="0"/>
              <a:t> </a:t>
            </a:r>
            <a:r>
              <a:rPr lang="en-US" sz="2000" dirty="0">
                <a:latin typeface="Calibri" panose="020F0502020204030204" pitchFamily="34" charset="0"/>
                <a:cs typeface="Calibri" panose="020F0502020204030204" pitchFamily="34" charset="0"/>
                <a:hlinkClick r:id="rId3"/>
              </a:rPr>
              <a:t>http://productordering.cms.hhs.gov</a:t>
            </a:r>
            <a:endParaRPr lang="en-US" sz="2000" dirty="0">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300" y="1787525"/>
            <a:ext cx="7899400" cy="328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7525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CMS ITU Trainings and Webinars</a:t>
            </a:r>
          </a:p>
        </p:txBody>
      </p:sp>
      <p:sp>
        <p:nvSpPr>
          <p:cNvPr id="3" name="Content Placeholder 2"/>
          <p:cNvSpPr>
            <a:spLocks noGrp="1"/>
          </p:cNvSpPr>
          <p:nvPr>
            <p:ph idx="1"/>
          </p:nvPr>
        </p:nvSpPr>
        <p:spPr>
          <a:xfrm>
            <a:off x="584752" y="1684337"/>
            <a:ext cx="7886700" cy="4297363"/>
          </a:xfrm>
        </p:spPr>
        <p:txBody>
          <a:bodyPr>
            <a:normAutofit/>
          </a:bodyPr>
          <a:lstStyle/>
          <a:p>
            <a:r>
              <a:rPr lang="en-US" sz="2400" b="1" dirty="0">
                <a:latin typeface="+mj-lt"/>
              </a:rPr>
              <a:t>CMS provides face-to-face trainings</a:t>
            </a:r>
          </a:p>
          <a:p>
            <a:pPr lvl="1"/>
            <a:r>
              <a:rPr lang="en-US" sz="2400" b="1" dirty="0">
                <a:latin typeface="+mj-lt"/>
              </a:rPr>
              <a:t>CMS is now holding some trainings in-person and some  virtually. </a:t>
            </a:r>
          </a:p>
          <a:p>
            <a:pPr lvl="1"/>
            <a:r>
              <a:rPr lang="en-US" sz="2400" b="1" dirty="0">
                <a:latin typeface="+mj-lt"/>
              </a:rPr>
              <a:t>To register or see a complete list of trainings visit </a:t>
            </a:r>
            <a:r>
              <a:rPr lang="en-US" sz="2400" b="1" dirty="0">
                <a:latin typeface="+mj-lt"/>
                <a:hlinkClick r:id="rId4"/>
              </a:rPr>
              <a:t>www.regionalcmsitutrainings.com</a:t>
            </a:r>
            <a:r>
              <a:rPr lang="en-US" sz="2400" b="1" dirty="0">
                <a:latin typeface="+mj-lt"/>
              </a:rPr>
              <a:t> </a:t>
            </a:r>
          </a:p>
          <a:p>
            <a:endParaRPr lang="en-US" sz="2400" b="1" dirty="0">
              <a:latin typeface="+mj-lt"/>
            </a:endParaRPr>
          </a:p>
          <a:p>
            <a:r>
              <a:rPr lang="en-US" sz="2400" b="1" dirty="0">
                <a:latin typeface="+mj-lt"/>
              </a:rPr>
              <a:t>CMS provides two (2) week medical coding boot camps. </a:t>
            </a:r>
          </a:p>
          <a:p>
            <a:endParaRPr lang="en-US" sz="2400" b="1" dirty="0">
              <a:latin typeface="+mj-lt"/>
            </a:endParaRPr>
          </a:p>
          <a:p>
            <a:r>
              <a:rPr lang="en-US" sz="2400" b="1" dirty="0">
                <a:latin typeface="+mj-lt"/>
              </a:rPr>
              <a:t>CMS holds webinars throughout the year</a:t>
            </a:r>
          </a:p>
        </p:txBody>
      </p:sp>
      <p:sp>
        <p:nvSpPr>
          <p:cNvPr id="4" name="Slide Number Placeholder 3"/>
          <p:cNvSpPr>
            <a:spLocks noGrp="1"/>
          </p:cNvSpPr>
          <p:nvPr>
            <p:ph type="sldNum" sz="quarter" idx="4"/>
          </p:nvPr>
        </p:nvSpPr>
        <p:spPr/>
        <p:txBody>
          <a:bodyPr/>
          <a:lstStyle/>
          <a:p>
            <a:fld id="{7022FF3C-310F-4809-A5BE-BC5BA8AA108D}" type="slidenum">
              <a:rPr lang="en-US" smtClean="0"/>
              <a:pPr/>
              <a:t>29</a:t>
            </a:fld>
            <a:endParaRPr lang="en-US" dirty="0"/>
          </a:p>
        </p:txBody>
      </p:sp>
    </p:spTree>
    <p:extLst>
      <p:ext uri="{BB962C8B-B14F-4D97-AF65-F5344CB8AC3E}">
        <p14:creationId xmlns:p14="http://schemas.microsoft.com/office/powerpoint/2010/main" val="2813420546"/>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en-US" dirty="0"/>
              <a:t>Native American Contacts (NACs)</a:t>
            </a:r>
          </a:p>
        </p:txBody>
      </p:sp>
      <p:sp>
        <p:nvSpPr>
          <p:cNvPr id="4" name="Slide Number Placeholder 3"/>
          <p:cNvSpPr>
            <a:spLocks noGrp="1"/>
          </p:cNvSpPr>
          <p:nvPr>
            <p:ph type="sldNum" sz="quarter" idx="4"/>
          </p:nvPr>
        </p:nvSpPr>
        <p:spPr/>
        <p:txBody>
          <a:bodyPr/>
          <a:lstStyle/>
          <a:p>
            <a:fld id="{7022FF3C-310F-4809-A5BE-BC5BA8AA108D}" type="slidenum">
              <a:rPr lang="en-US" smtClean="0"/>
              <a:pPr/>
              <a:t>3</a:t>
            </a:fld>
            <a:endParaRPr lang="en-US" dirty="0"/>
          </a:p>
        </p:txBody>
      </p:sp>
      <p:pic>
        <p:nvPicPr>
          <p:cNvPr id="5" name="Content Placeholder 4"/>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914400" y="1752600"/>
            <a:ext cx="7239000" cy="4495800"/>
          </a:xfrm>
          <a:prstGeom prst="rect">
            <a:avLst/>
          </a:prstGeom>
        </p:spPr>
      </p:pic>
    </p:spTree>
    <p:extLst>
      <p:ext uri="{BB962C8B-B14F-4D97-AF65-F5344CB8AC3E}">
        <p14:creationId xmlns:p14="http://schemas.microsoft.com/office/powerpoint/2010/main" val="1026636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Links:</a:t>
            </a:r>
            <a:br>
              <a:rPr lang="en-US" dirty="0"/>
            </a:br>
            <a:r>
              <a:rPr lang="en-US" dirty="0"/>
              <a:t>Resources</a:t>
            </a:r>
          </a:p>
        </p:txBody>
      </p:sp>
      <p:sp>
        <p:nvSpPr>
          <p:cNvPr id="3" name="Content Placeholder 2"/>
          <p:cNvSpPr>
            <a:spLocks noGrp="1"/>
          </p:cNvSpPr>
          <p:nvPr>
            <p:ph idx="1"/>
          </p:nvPr>
        </p:nvSpPr>
        <p:spPr/>
        <p:txBody>
          <a:bodyPr>
            <a:normAutofit/>
          </a:bodyPr>
          <a:lstStyle/>
          <a:p>
            <a:pPr lvl="0"/>
            <a:r>
              <a:rPr lang="en-US" sz="2400" b="1" dirty="0">
                <a:latin typeface="+mj-lt"/>
              </a:rPr>
              <a:t>Link to DTA-NAC sheet: </a:t>
            </a:r>
            <a:r>
              <a:rPr lang="en-US" sz="2400" u="sng" dirty="0">
                <a:latin typeface="+mj-lt"/>
                <a:hlinkClick r:id="rId3"/>
              </a:rPr>
              <a:t>https://www.cms.gov/files/document/cms-native-american-contact.pdf</a:t>
            </a:r>
            <a:r>
              <a:rPr lang="en-US" sz="2400" dirty="0">
                <a:latin typeface="+mj-lt"/>
              </a:rPr>
              <a:t> </a:t>
            </a:r>
            <a:endParaRPr lang="en-US" sz="2400" b="1" dirty="0">
              <a:latin typeface="+mj-lt"/>
            </a:endParaRPr>
          </a:p>
          <a:p>
            <a:endParaRPr lang="en-US" sz="2400" b="1" dirty="0">
              <a:latin typeface="+mj-lt"/>
            </a:endParaRPr>
          </a:p>
          <a:p>
            <a:r>
              <a:rPr lang="en-US" sz="2400" b="1" dirty="0">
                <a:latin typeface="+mj-lt"/>
              </a:rPr>
              <a:t>Link to Indian Health 101 Video: </a:t>
            </a:r>
            <a:r>
              <a:rPr lang="en-US" sz="2400" u="sng" dirty="0">
                <a:latin typeface="+mj-lt"/>
                <a:hlinkClick r:id="rId4"/>
              </a:rPr>
              <a:t>https://www.youtube.com/watch?v=I2EnR88gIZM</a:t>
            </a:r>
            <a:endParaRPr lang="en-US" sz="2400" dirty="0">
              <a:latin typeface="+mj-lt"/>
            </a:endParaRPr>
          </a:p>
          <a:p>
            <a:pPr marL="0" lvl="0" indent="0">
              <a:buNone/>
            </a:pPr>
            <a:endParaRPr lang="en-US" sz="2400" b="1" dirty="0">
              <a:latin typeface="+mj-lt"/>
            </a:endParaRPr>
          </a:p>
        </p:txBody>
      </p:sp>
      <p:sp>
        <p:nvSpPr>
          <p:cNvPr id="4" name="Slide Number Placeholder 3"/>
          <p:cNvSpPr>
            <a:spLocks noGrp="1"/>
          </p:cNvSpPr>
          <p:nvPr>
            <p:ph type="sldNum" sz="quarter" idx="4"/>
          </p:nvPr>
        </p:nvSpPr>
        <p:spPr/>
        <p:txBody>
          <a:bodyPr/>
          <a:lstStyle/>
          <a:p>
            <a:fld id="{7022FF3C-310F-4809-A5BE-BC5BA8AA108D}" type="slidenum">
              <a:rPr lang="en-US" smtClean="0"/>
              <a:pPr/>
              <a:t>30</a:t>
            </a:fld>
            <a:endParaRPr lang="en-US" dirty="0"/>
          </a:p>
        </p:txBody>
      </p:sp>
    </p:spTree>
    <p:extLst>
      <p:ext uri="{BB962C8B-B14F-4D97-AF65-F5344CB8AC3E}">
        <p14:creationId xmlns:p14="http://schemas.microsoft.com/office/powerpoint/2010/main" val="50466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4971"/>
            <a:ext cx="9144000" cy="1417638"/>
          </a:xfrm>
        </p:spPr>
        <p:txBody>
          <a:bodyPr/>
          <a:lstStyle/>
          <a:p>
            <a:r>
              <a:rPr lang="en-US" dirty="0"/>
              <a:t>Links:</a:t>
            </a:r>
            <a:br>
              <a:rPr lang="en-US" dirty="0"/>
            </a:br>
            <a:r>
              <a:rPr lang="en-US" dirty="0"/>
              <a:t>Fact Sheets and Brochures</a:t>
            </a:r>
          </a:p>
        </p:txBody>
      </p:sp>
      <p:sp>
        <p:nvSpPr>
          <p:cNvPr id="3" name="Content Placeholder 2"/>
          <p:cNvSpPr>
            <a:spLocks noGrp="1"/>
          </p:cNvSpPr>
          <p:nvPr>
            <p:ph idx="1"/>
          </p:nvPr>
        </p:nvSpPr>
        <p:spPr/>
        <p:txBody>
          <a:bodyPr>
            <a:noAutofit/>
          </a:bodyPr>
          <a:lstStyle/>
          <a:p>
            <a:pPr lvl="0"/>
            <a:r>
              <a:rPr lang="en-US" sz="2400" b="1" dirty="0">
                <a:latin typeface="+mj-lt"/>
              </a:rPr>
              <a:t>Link to AI/AN Trust Income and MAGI Fact Sheet: </a:t>
            </a:r>
            <a:r>
              <a:rPr lang="en-US" sz="2400" u="sng" dirty="0">
                <a:latin typeface="+mj-lt"/>
                <a:hlinkClick r:id="rId3"/>
              </a:rPr>
              <a:t>https://www.cms.gov/Outreach-and-Education/American-Indian-Alaska-Native/AIAN/Downloads/AIAN-Trust-Income-and-MAGI.pdf</a:t>
            </a:r>
            <a:r>
              <a:rPr lang="en-US" sz="2400" dirty="0">
                <a:latin typeface="+mj-lt"/>
              </a:rPr>
              <a:t> </a:t>
            </a:r>
          </a:p>
          <a:p>
            <a:endParaRPr lang="en-US" sz="2400" b="1" dirty="0">
              <a:latin typeface="+mj-lt"/>
            </a:endParaRPr>
          </a:p>
          <a:p>
            <a:r>
              <a:rPr lang="en-US" sz="2400" b="1" dirty="0">
                <a:latin typeface="+mj-lt"/>
              </a:rPr>
              <a:t>Cost Sharing Protections Brochure: </a:t>
            </a:r>
            <a:r>
              <a:rPr lang="en-US" sz="2400" dirty="0">
                <a:latin typeface="+mj-lt"/>
                <a:hlinkClick r:id="rId4"/>
              </a:rPr>
              <a:t>https://www.cms.gov/Outreach-and-Education/American-Indian-Alaska-Native/AIAN/Downloads/Understanding-Cost-Sharing-brochure.pdf</a:t>
            </a:r>
            <a:r>
              <a:rPr lang="en-US" sz="2400" dirty="0">
                <a:latin typeface="+mj-lt"/>
              </a:rPr>
              <a:t> </a:t>
            </a:r>
          </a:p>
        </p:txBody>
      </p:sp>
      <p:sp>
        <p:nvSpPr>
          <p:cNvPr id="4" name="Slide Number Placeholder 3"/>
          <p:cNvSpPr>
            <a:spLocks noGrp="1"/>
          </p:cNvSpPr>
          <p:nvPr>
            <p:ph type="sldNum" sz="quarter" idx="4"/>
          </p:nvPr>
        </p:nvSpPr>
        <p:spPr/>
        <p:txBody>
          <a:bodyPr/>
          <a:lstStyle/>
          <a:p>
            <a:fld id="{7022FF3C-310F-4809-A5BE-BC5BA8AA108D}" type="slidenum">
              <a:rPr lang="en-US" smtClean="0"/>
              <a:pPr/>
              <a:t>31</a:t>
            </a:fld>
            <a:endParaRPr lang="en-US" dirty="0"/>
          </a:p>
        </p:txBody>
      </p:sp>
    </p:spTree>
    <p:extLst>
      <p:ext uri="{BB962C8B-B14F-4D97-AF65-F5344CB8AC3E}">
        <p14:creationId xmlns:p14="http://schemas.microsoft.com/office/powerpoint/2010/main" val="1411961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Links:</a:t>
            </a:r>
            <a:br>
              <a:rPr lang="en-US" dirty="0"/>
            </a:br>
            <a:r>
              <a:rPr lang="en-US" dirty="0"/>
              <a:t>Websites and Webpages</a:t>
            </a:r>
          </a:p>
        </p:txBody>
      </p:sp>
      <p:sp>
        <p:nvSpPr>
          <p:cNvPr id="3" name="Content Placeholder 2"/>
          <p:cNvSpPr>
            <a:spLocks noGrp="1"/>
          </p:cNvSpPr>
          <p:nvPr>
            <p:ph idx="1"/>
          </p:nvPr>
        </p:nvSpPr>
        <p:spPr>
          <a:xfrm>
            <a:off x="457200" y="1655456"/>
            <a:ext cx="8229600" cy="4592943"/>
          </a:xfrm>
        </p:spPr>
        <p:txBody>
          <a:bodyPr>
            <a:noAutofit/>
          </a:bodyPr>
          <a:lstStyle/>
          <a:p>
            <a:endParaRPr lang="en-US" sz="2400" b="1" dirty="0">
              <a:latin typeface="+mj-lt"/>
            </a:endParaRPr>
          </a:p>
          <a:p>
            <a:endParaRPr lang="en-US" sz="2400" b="1" dirty="0">
              <a:latin typeface="+mj-lt"/>
            </a:endParaRPr>
          </a:p>
          <a:p>
            <a:r>
              <a:rPr lang="en-US" sz="2400" b="1" dirty="0">
                <a:latin typeface="+mj-lt"/>
              </a:rPr>
              <a:t>CMS Tribal Affairs page: </a:t>
            </a:r>
            <a:r>
              <a:rPr lang="en-US" sz="2400" dirty="0">
                <a:latin typeface="+mj-lt"/>
                <a:hlinkClick r:id="rId3"/>
              </a:rPr>
              <a:t>go.cms.gov/AIAN</a:t>
            </a:r>
            <a:r>
              <a:rPr lang="en-US" sz="2400" dirty="0">
                <a:latin typeface="+mj-lt"/>
              </a:rPr>
              <a:t> </a:t>
            </a:r>
            <a:endParaRPr lang="en-US" sz="2400" b="1" dirty="0">
              <a:latin typeface="+mj-lt"/>
            </a:endParaRPr>
          </a:p>
          <a:p>
            <a:endParaRPr lang="en-US" sz="2400" b="1" dirty="0">
              <a:latin typeface="+mj-lt"/>
            </a:endParaRPr>
          </a:p>
          <a:p>
            <a:r>
              <a:rPr lang="en-US" sz="2400" b="1" dirty="0">
                <a:latin typeface="+mj-lt"/>
              </a:rPr>
              <a:t>State Tribal Relations page: </a:t>
            </a:r>
            <a:r>
              <a:rPr lang="en-US" sz="2400" dirty="0">
                <a:latin typeface="+mj-lt"/>
                <a:hlinkClick r:id="rId4"/>
              </a:rPr>
              <a:t>https://www.cms.gov/Outreach-and-Education/American-Indian-Alaska-Native/AIAN/State-Tribal-Relations-on-Health-Care</a:t>
            </a:r>
            <a:r>
              <a:rPr lang="en-US" sz="2400" dirty="0">
                <a:latin typeface="+mj-lt"/>
              </a:rPr>
              <a:t> </a:t>
            </a:r>
          </a:p>
          <a:p>
            <a:endParaRPr lang="en-US" sz="2400" b="1" dirty="0">
              <a:latin typeface="+mj-lt"/>
            </a:endParaRPr>
          </a:p>
          <a:p>
            <a:endParaRPr lang="en-US" sz="2400" b="1" dirty="0">
              <a:latin typeface="+mj-lt"/>
            </a:endParaRPr>
          </a:p>
        </p:txBody>
      </p:sp>
      <p:sp>
        <p:nvSpPr>
          <p:cNvPr id="4" name="Slide Number Placeholder 3"/>
          <p:cNvSpPr>
            <a:spLocks noGrp="1"/>
          </p:cNvSpPr>
          <p:nvPr>
            <p:ph type="sldNum" sz="quarter" idx="4"/>
          </p:nvPr>
        </p:nvSpPr>
        <p:spPr/>
        <p:txBody>
          <a:bodyPr/>
          <a:lstStyle/>
          <a:p>
            <a:fld id="{7022FF3C-310F-4809-A5BE-BC5BA8AA108D}" type="slidenum">
              <a:rPr lang="en-US" smtClean="0"/>
              <a:pPr/>
              <a:t>32</a:t>
            </a:fld>
            <a:endParaRPr lang="en-US" dirty="0"/>
          </a:p>
        </p:txBody>
      </p:sp>
    </p:spTree>
    <p:extLst>
      <p:ext uri="{BB962C8B-B14F-4D97-AF65-F5344CB8AC3E}">
        <p14:creationId xmlns:p14="http://schemas.microsoft.com/office/powerpoint/2010/main" val="3158577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Links:</a:t>
            </a:r>
            <a:br>
              <a:rPr lang="en-US" dirty="0"/>
            </a:br>
            <a:r>
              <a:rPr lang="en-US" dirty="0"/>
              <a:t>Websites and Webpages</a:t>
            </a:r>
          </a:p>
        </p:txBody>
      </p:sp>
      <p:sp>
        <p:nvSpPr>
          <p:cNvPr id="3" name="Content Placeholder 2"/>
          <p:cNvSpPr>
            <a:spLocks noGrp="1"/>
          </p:cNvSpPr>
          <p:nvPr>
            <p:ph idx="1"/>
          </p:nvPr>
        </p:nvSpPr>
        <p:spPr/>
        <p:txBody>
          <a:bodyPr>
            <a:normAutofit/>
          </a:bodyPr>
          <a:lstStyle/>
          <a:p>
            <a:endParaRPr lang="en-US" sz="2400" b="1" dirty="0">
              <a:latin typeface="+mj-lt"/>
            </a:endParaRPr>
          </a:p>
          <a:p>
            <a:r>
              <a:rPr lang="en-US" sz="2400" b="1" dirty="0">
                <a:latin typeface="+mj-lt"/>
              </a:rPr>
              <a:t>Link to DTA Outreach and Education page, Newsletter, and PSAs: </a:t>
            </a:r>
            <a:r>
              <a:rPr lang="en-US" sz="2400" u="sng" dirty="0">
                <a:latin typeface="+mj-lt"/>
                <a:hlinkClick r:id="rId3"/>
              </a:rPr>
              <a:t>http://go.cms.gov/AIAN-OutreachEducationResources</a:t>
            </a:r>
            <a:r>
              <a:rPr lang="en-US" sz="2400" u="sng" dirty="0">
                <a:latin typeface="+mj-lt"/>
              </a:rPr>
              <a:t> </a:t>
            </a:r>
            <a:endParaRPr lang="en-US" sz="2400" b="1" dirty="0">
              <a:latin typeface="+mj-lt"/>
            </a:endParaRPr>
          </a:p>
          <a:p>
            <a:endParaRPr lang="en-US" sz="2400" dirty="0">
              <a:latin typeface="+mj-lt"/>
            </a:endParaRPr>
          </a:p>
          <a:p>
            <a:r>
              <a:rPr lang="en-US" sz="2400" b="1" dirty="0">
                <a:latin typeface="+mj-lt"/>
              </a:rPr>
              <a:t>Link to LTSS Newsletter: </a:t>
            </a:r>
            <a:r>
              <a:rPr lang="en-US" sz="2400" dirty="0">
                <a:latin typeface="+mj-lt"/>
                <a:hlinkClick r:id="rId4"/>
              </a:rPr>
              <a:t>https://www.cms.gov/Outreach-and-Education/American-Indian-Alaska-Native/AIAN/LTSS-TA-Center/ltss-newsletter</a:t>
            </a:r>
            <a:r>
              <a:rPr lang="en-US" sz="2400" dirty="0">
                <a:latin typeface="+mj-lt"/>
              </a:rPr>
              <a:t> </a:t>
            </a:r>
          </a:p>
          <a:p>
            <a:endParaRPr lang="en-US" sz="2400" b="1" dirty="0">
              <a:latin typeface="+mj-lt"/>
            </a:endParaRPr>
          </a:p>
        </p:txBody>
      </p:sp>
      <p:sp>
        <p:nvSpPr>
          <p:cNvPr id="4" name="Slide Number Placeholder 3"/>
          <p:cNvSpPr>
            <a:spLocks noGrp="1"/>
          </p:cNvSpPr>
          <p:nvPr>
            <p:ph type="sldNum" sz="quarter" idx="4"/>
          </p:nvPr>
        </p:nvSpPr>
        <p:spPr/>
        <p:txBody>
          <a:bodyPr/>
          <a:lstStyle/>
          <a:p>
            <a:fld id="{7022FF3C-310F-4809-A5BE-BC5BA8AA108D}" type="slidenum">
              <a:rPr lang="en-US" smtClean="0"/>
              <a:pPr/>
              <a:t>33</a:t>
            </a:fld>
            <a:endParaRPr lang="en-US" dirty="0"/>
          </a:p>
        </p:txBody>
      </p:sp>
    </p:spTree>
    <p:extLst>
      <p:ext uri="{BB962C8B-B14F-4D97-AF65-F5344CB8AC3E}">
        <p14:creationId xmlns:p14="http://schemas.microsoft.com/office/powerpoint/2010/main" val="4153206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Links:</a:t>
            </a:r>
            <a:br>
              <a:rPr lang="en-US" dirty="0"/>
            </a:br>
            <a:r>
              <a:rPr lang="en-US" dirty="0"/>
              <a:t>Websites and Webpages</a:t>
            </a:r>
          </a:p>
        </p:txBody>
      </p:sp>
      <p:sp>
        <p:nvSpPr>
          <p:cNvPr id="3" name="Content Placeholder 2"/>
          <p:cNvSpPr>
            <a:spLocks noGrp="1"/>
          </p:cNvSpPr>
          <p:nvPr>
            <p:ph idx="1"/>
          </p:nvPr>
        </p:nvSpPr>
        <p:spPr/>
        <p:txBody>
          <a:bodyPr>
            <a:normAutofit/>
          </a:bodyPr>
          <a:lstStyle/>
          <a:p>
            <a:endParaRPr lang="en-US" sz="2400" b="1" dirty="0">
              <a:latin typeface="+mj-lt"/>
            </a:endParaRPr>
          </a:p>
          <a:p>
            <a:r>
              <a:rPr lang="en-US" sz="2400" b="1" dirty="0">
                <a:latin typeface="+mj-lt"/>
              </a:rPr>
              <a:t>Link to Products Ordering page: </a:t>
            </a:r>
            <a:r>
              <a:rPr lang="en-US" sz="2400" u="sng" dirty="0">
                <a:latin typeface="+mj-lt"/>
                <a:hlinkClick r:id="rId3"/>
              </a:rPr>
              <a:t>http://productordering.cms.hhs.gov</a:t>
            </a:r>
            <a:r>
              <a:rPr lang="en-US" sz="2400" u="sng" dirty="0">
                <a:latin typeface="+mj-lt"/>
              </a:rPr>
              <a:t> </a:t>
            </a:r>
          </a:p>
          <a:p>
            <a:endParaRPr lang="en-US" sz="2400" b="1" dirty="0">
              <a:latin typeface="+mj-lt"/>
            </a:endParaRPr>
          </a:p>
          <a:p>
            <a:r>
              <a:rPr lang="en-US" sz="2400" b="1" dirty="0">
                <a:latin typeface="+mj-lt"/>
              </a:rPr>
              <a:t>Link to Training website: </a:t>
            </a:r>
            <a:r>
              <a:rPr lang="en-US" sz="2400" dirty="0">
                <a:latin typeface="+mj-lt"/>
                <a:hlinkClick r:id="rId4"/>
              </a:rPr>
              <a:t>www.regionalcmsitutrainings.com</a:t>
            </a:r>
            <a:r>
              <a:rPr lang="en-US" sz="2400" dirty="0">
                <a:latin typeface="+mj-lt"/>
              </a:rPr>
              <a:t> </a:t>
            </a:r>
          </a:p>
          <a:p>
            <a:endParaRPr lang="en-US" sz="2400" dirty="0">
              <a:latin typeface="+mj-lt"/>
            </a:endParaRPr>
          </a:p>
          <a:p>
            <a:r>
              <a:rPr lang="en-US" sz="2400" b="1" dirty="0">
                <a:latin typeface="+mj-lt"/>
              </a:rPr>
              <a:t>Link to Archived Outreach and Education Webinars: </a:t>
            </a:r>
            <a:r>
              <a:rPr lang="en-US" sz="2400" u="sng" dirty="0">
                <a:latin typeface="+mj-lt"/>
                <a:hlinkClick r:id="rId5"/>
              </a:rPr>
              <a:t>http://go.cms.gov/All-Tribes-Calls</a:t>
            </a:r>
            <a:r>
              <a:rPr lang="en-US" sz="2400" u="sng" dirty="0">
                <a:latin typeface="+mj-lt"/>
              </a:rPr>
              <a:t> </a:t>
            </a:r>
            <a:endParaRPr lang="en-US" sz="2400" dirty="0">
              <a:latin typeface="+mj-lt"/>
            </a:endParaRPr>
          </a:p>
        </p:txBody>
      </p:sp>
      <p:sp>
        <p:nvSpPr>
          <p:cNvPr id="4" name="Slide Number Placeholder 3"/>
          <p:cNvSpPr>
            <a:spLocks noGrp="1"/>
          </p:cNvSpPr>
          <p:nvPr>
            <p:ph type="sldNum" sz="quarter" idx="4"/>
          </p:nvPr>
        </p:nvSpPr>
        <p:spPr/>
        <p:txBody>
          <a:bodyPr/>
          <a:lstStyle/>
          <a:p>
            <a:fld id="{7022FF3C-310F-4809-A5BE-BC5BA8AA108D}" type="slidenum">
              <a:rPr lang="en-US" smtClean="0"/>
              <a:pPr/>
              <a:t>34</a:t>
            </a:fld>
            <a:endParaRPr lang="en-US" dirty="0"/>
          </a:p>
        </p:txBody>
      </p:sp>
    </p:spTree>
    <p:extLst>
      <p:ext uri="{BB962C8B-B14F-4D97-AF65-F5344CB8AC3E}">
        <p14:creationId xmlns:p14="http://schemas.microsoft.com/office/powerpoint/2010/main" val="2312526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bg1"/>
                </a:solidFill>
              </a:rPr>
              <a:t>CMS Division of Tribal Affairs</a:t>
            </a:r>
          </a:p>
        </p:txBody>
      </p:sp>
      <p:sp>
        <p:nvSpPr>
          <p:cNvPr id="4" name="AutoShape 2" descr="data:image/jpeg;base64,/9j/4AAQSkZJRgABAQAAAQABAAD/2wCEAAkGBxMSEhUUEhQVFRUWGRwZGRYWFiAdGRshIh0cICIbFiIZHiggHx0mHBsfIzQkJjUsLjE6HR8zODMsOCguLisBCgoKDgwOGxAQGCwlHCQsLCwvNCwsLCwsLywsLCwsLCwtLCwsLCwsLCwsLCwsLDQsLCw0LCwsLCwsLCwsLCwsLP/AABEIADcAyAMBIgACEQEDEQH/xAAbAAABBQEBAAAAAAAAAAAAAAAAAQIDBAUGB//EAEMQAAIBAwICBgYFCAoDAAAAAAECAwAEERIhBTEGEyJBUWEHFHGBkaEjMkKy0TRScnOCk7HBFRYkVGKDkuHw8SVEU//EABgBAQEBAQEAAAAAAAAAAAAAAAABAgME/8QAHREBAQEBAAIDAQAAAAAAAAAAAAECERIhAzFBMv/aAAwDAQACEQMRAD8A9xoqOKdW1BWVip0tgg4PPBxyOCNqpXXHbWNiklxCjDmrSKCPaCc0GjRWUvSSzJAF1bkk4AEq5JPcN61aBnWDOnO/PFE0gVSx5Csibjtk5XF1b6gcD6Zc58OdWeKSxooaeRI0zjLsFGfae+p7Xh3DZZJMu3ZU7Kn8yav1kL0lshsLq3/fJ+NL/Way/vdv++T8aT0crWoqvZX0Uy6opEkXONSMGGfDIqxVQUVFHcIzMqsCyEBgDuMjIz4bU2a7jRlRnUM+dKk7tjngd+KCeiiigKKKKAoqtecQih09bIiajhdTAZPgM86lnmVFLOwVQMlmOAPaTQSUVFa3KSKHjYOrcmU5B9mKloCiiigKKKKAooooOF9GUg63ii94vpCfeB+FePdPpdXErssN+tI5eAAHyFetejA/2riw7/WyfvfhUVt0Yjspbvit6GkkEjvGiDVoXJCnA5uVxudl+dR3mvHVUvRn0BFti9vNIbSGjRtuq55Z87asY9m9YvTv0lvcaoLIlIdw0vJ5P0PzV+Z8u/mek/TK54ix6xtEJORAp7Ixy1Hmx8z8BWA7YFR1z8fb5adZ6Keja3d6GYAx22mRh4nJ0D4gn9mvaOkdlHxC0uLcHJ3X2OMEfPFYnRLhf9GcNGRieXtN46m5A/oj+Bp/Rm5MMoUnKynf9LuPv7/dWbvlkefeu67HgMSbbjB7x4Va4csImjM6s0IYdYq/WK+ArpfSfwL1S/cgYjnzKnhnPbHuY5/arlG8gSTsAOZ8h51p65ZrPXY9KPSRI8fq9gnqluqlRpxrI92yD2b+de48B/JoP1Uf3RXnFv6PLWz4fNPdoJZxC7HUToQ6ThVA22PfXo3APyWD9VH90VXl3c89OVl44ba4vxHG00xZGWJR3CMZZvBR8TyFbnRizjKi56wTyzKCZu7H5kY+yo8PjvUnCbJo7i7kcACVkKtkbgJj+Oahh4dJbXGqBdVvMcyR5A6t/wD6R5+y32h7xRxXeLzTgokAUas6pXGVjAHeAQSSTtuBsao8I4tJ6y1tJLFMer6wSRDSR2sFXXU2+4IOfGm9JLF3mhdoTcQqrhogRsxK6X0sQrYAI35ZqCwspReRzC2EURjaPSpUMu6tqcLtvjGBnGPOg1v6Qb1zqMDR1HWZ7869OPZilHEG9cMGBpEIkz351lcezAqnxKGWO7W4SMyqYjEyqQGXtagw1EAjmD7qZw6Cdr155I+rjMARQWBYYcntY2yc52zRVW7inPFI8PFgQuQDGSQutNQzr+sfHl5GpOnqSmGPQyBTNCGDISSTKmnkwGM8x3+VaMlm5vklx2BAyE57y6kD4A0nSezeaJVjGSJoXO+NlkVifgDRCcd4hJa2by9h5I1BOFIUnI5DORz8aocUv723CSt1Mgd1j6kKVKlzhcPqOrDEZ7I78VodLLJ5rSWOMZdgMDOO8Hvp3SK0eVIwgyVnic79yuCT8BRVQ3lzBNCs7xSpOxTsRlCjaSwxl21LhSN8HlV/i8040LAq5ckNI+6RgDOogEEk8gMioeN2byS2jIMiOYu+/IdXIufiwqr0nsHkkgfqjPCmvrIQQMk6dL4YgNpwdj45oE4bxaQXQtpZYZ9UbOHiXSV0kAq66mG+dj5GpuNcTnS5t4IFQ9cspLPnC6NG+x3HaO3ftuKoWtlL63DMtssMKpJHpBUMNWk63C7Y7OMDJ+Nad7ZO17bSgdiOOZWOeRbqsfdNEQ2d7PFcrb3DRyCVGdJEQoQUKhlYFmH2hgg+NLUt7ZO17bSgdhI5lY55FjHj7poqq5n0YKPWOKnG/rjDPx2+Z+JpvR30io11PaXhSN0mdI5M4RwHICt3BwMDwPtq36NUw3Ejjnfzb+OAteK9LLULfXanf6eQ/wCpi386jvnM3qx33pE9GxTNzYISu5kgXcj/ABRD+K/Dwrn/AEU9HfXLvrHXMNvhmyNi/wBlflkjyHjWj0C9JL2xS3uzqt/qrJvrj/S/OX5jzr2e0WPQWg6vD9sMmNLE/ayvPPjQ1rWJ41ynSW7M1wsSlQI9sscAsfE/L40ybgN0w2VQeYOv5iqUtq0bFJh2jk5PJvMGnqCBhXcAcgGIFeW3tvXFb9I3RSXiFrFoCi5iOQCcKcgB1z4bA/sivHeNdHLzh+iadFTS6lPpFJZlIPZAOTjAzttXuXRe/cyNHIxbKgqSeWOY+Y+FeO+lS1nS+6u5lkliPahL9yMRqVceB28dhXol8p12+LV/l7N6QD/4y7zt9C38K1OA/k0H6qP7oqj02TPD7oYz9C+37Jq7wH8mg/VR/dFbcvwXMo15IygGlvBSd8+zHP3VagcbqBsuB8u6ouoBZij4z9YbEZ9/I4pLWFU2V+znGkkHB8B3+6szvWXLdJr5XmfE0aNaKGjVpAuuU9oggncaBp/zD4V0c/FP7KbiFTLmPWqjm22QNsmk4dw1IUw5V2LMzOwALMxJJ8vZ5UyDhGiGSJJWVWZmRlwDHk6sDuIDZ921UQ8F4q8r4128y6cloTgoduy6sxO++DtyORVWfj0oldB1KlH0iCQlZZBt2o2Yhd+7APtHdcs+Gu0yzyyRu0aso6qPTnVjOslmJ5DA2A86gv8Ag7zCSHr0MUhbIZNUqZ5iNtWBjOxIOPPagu8SvpBIkMIXrHVnLPnSiqVGSBgkksABkd+9QR8ZMYnFwFDW6CRmTOlkIbBUHcHKEYye7fepuJ2eXjkjkWOVAyguNSsrYyrjIJ3VTkHIPtpsPCBiY3DCRp1COQNKhQCAqjJIA1E5JJyaBLae7yjOkRVyNSJnXGD3licPjvwB5ZqWxlBuLkBcFeryQTlsp57DHLaoLXh830Ye4DxxkEaU0u+OQlYMQfPAGce6rEVipec689cACFO64XTsR30GTF0icPHra3PWOEMMbapI88tTBipIPMYHkas8UknF7bKjIEZZMg6t8aM5wcZ3299RJwCXq4ojOgWEoYwkONRTl1nb32H2dO+/lWjxKzJlhlEioY9QwwyGDacj6wweyMHf2GiKnGOOdXMIVkgiOjWzzttgkgKo1LqJwSd9sDnmi346XtpZVRZHi1DTE2pXIAOUIBJBBB7zzFWL6wYydfDIiNo0NrXUjKCSM4ZSCpJwc95z5OhsGMLJ17F3JPWrgaTzGgbgKNtt/POaKr8F4q8r41wTLpzqhOCh27LqzE79x25HIopbPh7NOs0ssTuisoESac6sZL5Zifq7DYDfnRVgm4BwcWwmAbV1s0kxOMfXOce7lXC9KvRY91dy3CXCoJSDpKEkHAHMHyooo1NWXsZLehiY/wDtJ+7P412fQbozeWA6t7lJrfGyFCGQ/wCA55eIOfLFFFOLfk1ft1F/YpMulxnwPePMHurB/qqw5Tbd2U39+9LRWbia+2C23Rl0kWQTDKnONHPxH1vCk6b9DouIpHqYpJE2pHA9mVbxU4HwFLRSZmfpZbPca/G7aSWCSOIorSKU1OCVGRgnAxnY1PYW3VRRx5zoRVz44AGflRRWkOhi0lt/rHPyA/lUYte1qzg53xyPhnzHjRRU4HzQksrA4K55jI3/AOqWeHUhXOMjGRRRTgSGHBZjzbGccthUaWmJC+eZO2PEAfHakopwPuLYOyk8gCCPHOPwp9xFqA3wQQR7vGiinAQQ6c+ZJP8AtUVtaaGLZznPd5k7fGiinA64tyxBzgrgj+efaNqddRa1K5xnvpaKcDpEypHiCKbaxaFC5zj/AJ30UVRFDaYYEnlqxgfnHO9FFFSTg//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066800" y="1905000"/>
            <a:ext cx="6946900" cy="3046988"/>
          </a:xfrm>
          <a:prstGeom prst="rect">
            <a:avLst/>
          </a:prstGeom>
          <a:noFill/>
        </p:spPr>
        <p:txBody>
          <a:bodyPr wrap="square" rtlCol="0">
            <a:spAutoFit/>
          </a:bodyPr>
          <a:lstStyle/>
          <a:p>
            <a:pPr algn="ctr"/>
            <a:r>
              <a:rPr lang="en-US" sz="3200" b="1" dirty="0">
                <a:latin typeface="Calibri" panose="020F0502020204030204" pitchFamily="34" charset="0"/>
                <a:cs typeface="Calibri" panose="020F0502020204030204" pitchFamily="34" charset="0"/>
              </a:rPr>
              <a:t>For additional information:</a:t>
            </a:r>
          </a:p>
          <a:p>
            <a:pPr algn="ctr"/>
            <a:endParaRPr lang="en-US" sz="3200" b="1" dirty="0">
              <a:latin typeface="Calibri" panose="020F0502020204030204" pitchFamily="34" charset="0"/>
              <a:cs typeface="Calibri" panose="020F0502020204030204" pitchFamily="34" charset="0"/>
            </a:endParaRPr>
          </a:p>
          <a:p>
            <a:r>
              <a:rPr lang="en-US" sz="3200" b="1" dirty="0">
                <a:solidFill>
                  <a:srgbClr val="0070C0"/>
                </a:solidFill>
                <a:latin typeface="Calibri" panose="020F0502020204030204" pitchFamily="34" charset="0"/>
                <a:cs typeface="Calibri" panose="020F0502020204030204" pitchFamily="34" charset="0"/>
              </a:rPr>
              <a:t>DTA Website: </a:t>
            </a:r>
            <a:r>
              <a:rPr lang="en-US" sz="3200" b="1" dirty="0">
                <a:latin typeface="Calibri" panose="020F0502020204030204" pitchFamily="34" charset="0"/>
                <a:cs typeface="Calibri" panose="020F0502020204030204" pitchFamily="34" charset="0"/>
                <a:hlinkClick r:id="rId3"/>
              </a:rPr>
              <a:t>go.cms.gov/AIAN</a:t>
            </a:r>
            <a:endParaRPr lang="en-US" sz="3200" b="1" dirty="0">
              <a:latin typeface="Calibri" panose="020F0502020204030204" pitchFamily="34" charset="0"/>
              <a:cs typeface="Calibri" panose="020F0502020204030204" pitchFamily="34" charset="0"/>
            </a:endParaRPr>
          </a:p>
          <a:p>
            <a:endParaRPr lang="en-US" sz="3200" b="1" dirty="0">
              <a:solidFill>
                <a:srgbClr val="0070C0"/>
              </a:solidFill>
              <a:latin typeface="Calibri" panose="020F0502020204030204" pitchFamily="34" charset="0"/>
              <a:cs typeface="Calibri" panose="020F0502020204030204" pitchFamily="34" charset="0"/>
            </a:endParaRPr>
          </a:p>
          <a:p>
            <a:endParaRPr lang="en-US" sz="3200" b="1" dirty="0">
              <a:solidFill>
                <a:srgbClr val="0070C0"/>
              </a:solidFill>
              <a:latin typeface="Calibri" panose="020F0502020204030204" pitchFamily="34" charset="0"/>
              <a:cs typeface="Calibri" panose="020F0502020204030204" pitchFamily="34" charset="0"/>
            </a:endParaRPr>
          </a:p>
          <a:p>
            <a:r>
              <a:rPr lang="en-US" sz="3200" b="1" dirty="0">
                <a:solidFill>
                  <a:srgbClr val="0070C0"/>
                </a:solidFill>
                <a:latin typeface="Calibri" panose="020F0502020204030204" pitchFamily="34" charset="0"/>
                <a:cs typeface="Calibri" panose="020F0502020204030204" pitchFamily="34" charset="0"/>
              </a:rPr>
              <a:t>Questions</a:t>
            </a:r>
            <a:r>
              <a:rPr lang="en-US" sz="3200" b="1" dirty="0">
                <a:latin typeface="Calibri" panose="020F0502020204030204" pitchFamily="34" charset="0"/>
                <a:cs typeface="Calibri" panose="020F0502020204030204" pitchFamily="34" charset="0"/>
              </a:rPr>
              <a:t>: tribalaffairs@cms.hhs.gov</a:t>
            </a:r>
          </a:p>
        </p:txBody>
      </p:sp>
    </p:spTree>
    <p:extLst>
      <p:ext uri="{BB962C8B-B14F-4D97-AF65-F5344CB8AC3E}">
        <p14:creationId xmlns:p14="http://schemas.microsoft.com/office/powerpoint/2010/main" val="3953126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457200" y="1752600"/>
            <a:ext cx="8229600" cy="3962400"/>
          </a:xfrm>
        </p:spPr>
        <p:txBody>
          <a:bodyPr>
            <a:noAutofit/>
          </a:bodyPr>
          <a:lstStyle/>
          <a:p>
            <a:pPr>
              <a:lnSpc>
                <a:spcPct val="90000"/>
              </a:lnSpc>
            </a:pPr>
            <a:r>
              <a:rPr lang="en-US" sz="2400" b="1" dirty="0">
                <a:latin typeface="+mj-lt"/>
                <a:cs typeface="Arial" pitchFamily="34" charset="0"/>
              </a:rPr>
              <a:t>In 1976, Congress authorized IHS and Tribal hospitals and clinics to receive reimbursement for services provided to Medicare and Medicaid patients.</a:t>
            </a:r>
          </a:p>
          <a:p>
            <a:pPr>
              <a:lnSpc>
                <a:spcPct val="90000"/>
              </a:lnSpc>
            </a:pPr>
            <a:endParaRPr lang="en-US" sz="2400" b="1" dirty="0">
              <a:latin typeface="+mj-lt"/>
              <a:cs typeface="Arial" pitchFamily="34" charset="0"/>
            </a:endParaRPr>
          </a:p>
          <a:p>
            <a:pPr>
              <a:lnSpc>
                <a:spcPct val="90000"/>
              </a:lnSpc>
            </a:pPr>
            <a:r>
              <a:rPr lang="en-US" sz="2400" b="1" dirty="0">
                <a:latin typeface="+mj-lt"/>
                <a:cs typeface="Arial" pitchFamily="34" charset="0"/>
              </a:rPr>
              <a:t>The authority to bill Medicare and Medicaid is unique to any other federal health program.</a:t>
            </a:r>
          </a:p>
          <a:p>
            <a:pPr lvl="1">
              <a:lnSpc>
                <a:spcPct val="90000"/>
              </a:lnSpc>
            </a:pPr>
            <a:r>
              <a:rPr lang="en-US" sz="2400" b="1" dirty="0">
                <a:latin typeface="+mj-lt"/>
                <a:cs typeface="Arial" pitchFamily="34" charset="0"/>
              </a:rPr>
              <a:t>VA and DOD do not have this authority.</a:t>
            </a:r>
          </a:p>
          <a:p>
            <a:pPr>
              <a:lnSpc>
                <a:spcPct val="90000"/>
              </a:lnSpc>
            </a:pPr>
            <a:endParaRPr lang="en-US" sz="2400" b="1" dirty="0">
              <a:latin typeface="+mj-lt"/>
              <a:cs typeface="Arial" pitchFamily="34" charset="0"/>
            </a:endParaRPr>
          </a:p>
          <a:p>
            <a:pPr>
              <a:lnSpc>
                <a:spcPct val="90000"/>
              </a:lnSpc>
            </a:pPr>
            <a:r>
              <a:rPr lang="en-US" sz="2400" b="1" dirty="0">
                <a:latin typeface="+mj-lt"/>
                <a:cs typeface="Arial" pitchFamily="34" charset="0"/>
              </a:rPr>
              <a:t>IHS publishes its reimbursement rates in the Federal Register on an annual basis, often called the All Inclusive Rate (AIR). </a:t>
            </a:r>
          </a:p>
        </p:txBody>
      </p:sp>
      <p:sp>
        <p:nvSpPr>
          <p:cNvPr id="2" name="Title 1"/>
          <p:cNvSpPr>
            <a:spLocks noGrp="1"/>
          </p:cNvSpPr>
          <p:nvPr>
            <p:ph type="title"/>
          </p:nvPr>
        </p:nvSpPr>
        <p:spPr/>
        <p:txBody>
          <a:bodyPr/>
          <a:lstStyle/>
          <a:p>
            <a:r>
              <a:rPr lang="en-US" dirty="0">
                <a:solidFill>
                  <a:schemeClr val="bg1"/>
                </a:solidFill>
              </a:rPr>
              <a:t>Background and History</a:t>
            </a:r>
          </a:p>
        </p:txBody>
      </p:sp>
    </p:spTree>
    <p:extLst>
      <p:ext uri="{BB962C8B-B14F-4D97-AF65-F5344CB8AC3E}">
        <p14:creationId xmlns:p14="http://schemas.microsoft.com/office/powerpoint/2010/main" val="1539366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and History</a:t>
            </a:r>
          </a:p>
        </p:txBody>
      </p:sp>
      <p:sp>
        <p:nvSpPr>
          <p:cNvPr id="3" name="Slide Number Placeholder 2"/>
          <p:cNvSpPr>
            <a:spLocks noGrp="1"/>
          </p:cNvSpPr>
          <p:nvPr>
            <p:ph type="sldNum" sz="quarter" idx="10"/>
          </p:nvPr>
        </p:nvSpPr>
        <p:spPr/>
        <p:txBody>
          <a:bodyPr/>
          <a:lstStyle/>
          <a:p>
            <a:fld id="{7022FF3C-310F-4809-A5BE-BC5BA8AA108D}" type="slidenum">
              <a:rPr lang="en-US" smtClean="0"/>
              <a:pPr/>
              <a:t>5</a:t>
            </a:fld>
            <a:endParaRPr lang="en-US"/>
          </a:p>
        </p:txBody>
      </p:sp>
      <p:sp>
        <p:nvSpPr>
          <p:cNvPr id="4" name="Content Placeholder 3"/>
          <p:cNvSpPr>
            <a:spLocks noGrp="1"/>
          </p:cNvSpPr>
          <p:nvPr>
            <p:ph sz="quarter" idx="11"/>
          </p:nvPr>
        </p:nvSpPr>
        <p:spPr>
          <a:xfrm>
            <a:off x="457200" y="2133600"/>
            <a:ext cx="8229600" cy="3505200"/>
          </a:xfrm>
        </p:spPr>
        <p:txBody>
          <a:bodyPr>
            <a:normAutofit/>
          </a:bodyPr>
          <a:lstStyle/>
          <a:p>
            <a:pPr>
              <a:lnSpc>
                <a:spcPct val="90000"/>
              </a:lnSpc>
            </a:pPr>
            <a:r>
              <a:rPr lang="en-US" sz="2400" b="1" dirty="0">
                <a:latin typeface="+mj-lt"/>
                <a:cs typeface="Arial" pitchFamily="34" charset="0"/>
              </a:rPr>
              <a:t>In addition to Medicaid and Medicare, ITUs also bill the Children’s Health Insurance Program (CHIP) and private insurance, including those purchased on the Health Insurance Marketplace.</a:t>
            </a:r>
          </a:p>
          <a:p>
            <a:pPr>
              <a:lnSpc>
                <a:spcPct val="90000"/>
              </a:lnSpc>
            </a:pPr>
            <a:endParaRPr lang="en-US" sz="2400" b="1" dirty="0">
              <a:latin typeface="+mj-lt"/>
              <a:cs typeface="Arial" pitchFamily="34" charset="0"/>
            </a:endParaRPr>
          </a:p>
          <a:p>
            <a:pPr>
              <a:lnSpc>
                <a:spcPct val="90000"/>
              </a:lnSpc>
            </a:pPr>
            <a:r>
              <a:rPr lang="en-US" sz="2400" b="1" dirty="0">
                <a:latin typeface="+mj-lt"/>
                <a:cs typeface="Arial" pitchFamily="34" charset="0"/>
              </a:rPr>
              <a:t>CMS reimburses States 100% for services provided to AI/ANs in IHS and Tribally operated facilities, this is commonly referred to as the 100% Federal Medical Assistance Percentage (FMAP). </a:t>
            </a:r>
          </a:p>
        </p:txBody>
      </p:sp>
    </p:spTree>
    <p:extLst>
      <p:ext uri="{BB962C8B-B14F-4D97-AF65-F5344CB8AC3E}">
        <p14:creationId xmlns:p14="http://schemas.microsoft.com/office/powerpoint/2010/main" val="763897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CMS Tribal Consultation</a:t>
            </a:r>
          </a:p>
        </p:txBody>
      </p:sp>
      <p:sp>
        <p:nvSpPr>
          <p:cNvPr id="3" name="Content Placeholder 2"/>
          <p:cNvSpPr>
            <a:spLocks noGrp="1"/>
          </p:cNvSpPr>
          <p:nvPr>
            <p:ph idx="1"/>
          </p:nvPr>
        </p:nvSpPr>
        <p:spPr>
          <a:xfrm>
            <a:off x="457200" y="1650863"/>
            <a:ext cx="8229600" cy="4597538"/>
          </a:xfrm>
        </p:spPr>
        <p:txBody>
          <a:bodyPr>
            <a:noAutofit/>
          </a:bodyPr>
          <a:lstStyle/>
          <a:p>
            <a:r>
              <a:rPr lang="en-US" sz="2400" b="1" dirty="0">
                <a:latin typeface="+mj-lt"/>
                <a:cs typeface="Arial" pitchFamily="34" charset="0"/>
              </a:rPr>
              <a:t>CMS has an agency specific Tribal Consultation Policy that was updated on December 10, 2015. </a:t>
            </a:r>
          </a:p>
          <a:p>
            <a:endParaRPr lang="en-US" sz="2400" b="1" dirty="0">
              <a:latin typeface="+mj-lt"/>
              <a:cs typeface="Arial" pitchFamily="34" charset="0"/>
            </a:endParaRPr>
          </a:p>
          <a:p>
            <a:r>
              <a:rPr lang="en-US" sz="2400" b="1" dirty="0">
                <a:latin typeface="+mj-lt"/>
                <a:cs typeface="Arial" pitchFamily="34" charset="0"/>
              </a:rPr>
              <a:t>Many CMS policies and regulations can have a direct impact on Tribes. Tribal consultation is important in addressing the unique needs of AI/ANs and the Indian health system. </a:t>
            </a:r>
          </a:p>
          <a:p>
            <a:endParaRPr lang="en-US" sz="2400" b="1" dirty="0">
              <a:latin typeface="+mj-lt"/>
              <a:cs typeface="Arial" pitchFamily="34" charset="0"/>
            </a:endParaRPr>
          </a:p>
          <a:p>
            <a:r>
              <a:rPr lang="en-US" sz="2400" b="1" dirty="0">
                <a:latin typeface="+mj-lt"/>
                <a:cs typeface="Arial" pitchFamily="34" charset="0"/>
              </a:rPr>
              <a:t>CMS holds Tribal consultation sessions through formal face to face meetings, All Tribes Calls, Dear Tribal Leader letters, and comments received through the rulemaking process. </a:t>
            </a:r>
          </a:p>
        </p:txBody>
      </p:sp>
      <p:sp>
        <p:nvSpPr>
          <p:cNvPr id="4" name="Slide Number Placeholder 3"/>
          <p:cNvSpPr>
            <a:spLocks noGrp="1"/>
          </p:cNvSpPr>
          <p:nvPr>
            <p:ph type="sldNum" sz="quarter" idx="4"/>
          </p:nvPr>
        </p:nvSpPr>
        <p:spPr/>
        <p:txBody>
          <a:bodyPr/>
          <a:lstStyle/>
          <a:p>
            <a:fld id="{7022FF3C-310F-4809-A5BE-BC5BA8AA108D}" type="slidenum">
              <a:rPr lang="en-US" smtClean="0"/>
              <a:pPr/>
              <a:t>6</a:t>
            </a:fld>
            <a:endParaRPr lang="en-US" dirty="0"/>
          </a:p>
        </p:txBody>
      </p:sp>
    </p:spTree>
    <p:extLst>
      <p:ext uri="{BB962C8B-B14F-4D97-AF65-F5344CB8AC3E}">
        <p14:creationId xmlns:p14="http://schemas.microsoft.com/office/powerpoint/2010/main" val="2905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CMS Tribal Technical Advisory Group</a:t>
            </a:r>
          </a:p>
        </p:txBody>
      </p:sp>
      <p:sp>
        <p:nvSpPr>
          <p:cNvPr id="3" name="Content Placeholder 2"/>
          <p:cNvSpPr>
            <a:spLocks noGrp="1"/>
          </p:cNvSpPr>
          <p:nvPr>
            <p:ph idx="1"/>
          </p:nvPr>
        </p:nvSpPr>
        <p:spPr>
          <a:xfrm>
            <a:off x="457200" y="2286000"/>
            <a:ext cx="8229600" cy="3047999"/>
          </a:xfrm>
        </p:spPr>
        <p:txBody>
          <a:bodyPr>
            <a:normAutofit/>
          </a:bodyPr>
          <a:lstStyle/>
          <a:p>
            <a:r>
              <a:rPr lang="en-US" sz="2400" b="1" dirty="0">
                <a:latin typeface="+mj-lt"/>
                <a:cs typeface="Arial" pitchFamily="34" charset="0"/>
              </a:rPr>
              <a:t>CMS supports a Tribal Technical Advisory Group (TTAG), which provides advice and technical expertise on CMS policies, guidelines and programmatic issues.</a:t>
            </a:r>
          </a:p>
          <a:p>
            <a:endParaRPr lang="en-US" sz="2400" b="1" dirty="0">
              <a:latin typeface="+mj-lt"/>
              <a:cs typeface="Arial" pitchFamily="34" charset="0"/>
            </a:endParaRPr>
          </a:p>
          <a:p>
            <a:r>
              <a:rPr lang="en-US" sz="2400" b="1" dirty="0">
                <a:latin typeface="+mj-lt"/>
                <a:cs typeface="Arial" pitchFamily="34" charset="0"/>
              </a:rPr>
              <a:t>The CMS TTAG is comprised of representatives from each of the 12 IHS geographic areas and includes representation of national Indian organizations and IHS.  </a:t>
            </a:r>
            <a:endParaRPr lang="en-US" sz="2400" dirty="0">
              <a:latin typeface="+mj-lt"/>
            </a:endParaRPr>
          </a:p>
        </p:txBody>
      </p:sp>
      <p:sp>
        <p:nvSpPr>
          <p:cNvPr id="4" name="Slide Number Placeholder 3"/>
          <p:cNvSpPr>
            <a:spLocks noGrp="1"/>
          </p:cNvSpPr>
          <p:nvPr>
            <p:ph type="sldNum" sz="quarter" idx="4"/>
          </p:nvPr>
        </p:nvSpPr>
        <p:spPr/>
        <p:txBody>
          <a:bodyPr/>
          <a:lstStyle/>
          <a:p>
            <a:fld id="{7022FF3C-310F-4809-A5BE-BC5BA8AA108D}" type="slidenum">
              <a:rPr lang="en-US" smtClean="0"/>
              <a:pPr/>
              <a:t>7</a:t>
            </a:fld>
            <a:endParaRPr lang="en-US" dirty="0"/>
          </a:p>
        </p:txBody>
      </p:sp>
    </p:spTree>
    <p:extLst>
      <p:ext uri="{BB962C8B-B14F-4D97-AF65-F5344CB8AC3E}">
        <p14:creationId xmlns:p14="http://schemas.microsoft.com/office/powerpoint/2010/main" val="2007680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Role of CMS in Indian Health Care</a:t>
            </a:r>
          </a:p>
        </p:txBody>
      </p:sp>
      <p:sp>
        <p:nvSpPr>
          <p:cNvPr id="3" name="Content Placeholder 2"/>
          <p:cNvSpPr>
            <a:spLocks noGrp="1"/>
          </p:cNvSpPr>
          <p:nvPr>
            <p:ph idx="1"/>
          </p:nvPr>
        </p:nvSpPr>
        <p:spPr>
          <a:xfrm>
            <a:off x="376894" y="2389711"/>
            <a:ext cx="4191000" cy="2743200"/>
          </a:xfrm>
        </p:spPr>
        <p:txBody>
          <a:bodyPr>
            <a:normAutofit/>
          </a:bodyPr>
          <a:lstStyle/>
          <a:p>
            <a:pPr marL="0" indent="0">
              <a:buNone/>
            </a:pPr>
            <a:r>
              <a:rPr lang="en-US" sz="2400" b="1" dirty="0">
                <a:latin typeface="+mj-lt"/>
              </a:rPr>
              <a:t>CMS developed a video that highlights the history of Indian Health Care, CMS Tribal Consultation and the significant impact that CMS programs have in Indian Country. </a:t>
            </a:r>
            <a:endParaRPr lang="en-US" sz="2400" b="1" dirty="0">
              <a:latin typeface="+mj-lt"/>
              <a:hlinkClick r:id="rId3"/>
            </a:endParaRPr>
          </a:p>
          <a:p>
            <a:endParaRPr lang="en-US" sz="2400" dirty="0">
              <a:latin typeface="+mj-lt"/>
            </a:endParaRPr>
          </a:p>
        </p:txBody>
      </p:sp>
      <p:sp>
        <p:nvSpPr>
          <p:cNvPr id="4" name="Slide Number Placeholder 3"/>
          <p:cNvSpPr>
            <a:spLocks noGrp="1"/>
          </p:cNvSpPr>
          <p:nvPr>
            <p:ph type="sldNum" sz="quarter" idx="4"/>
          </p:nvPr>
        </p:nvSpPr>
        <p:spPr/>
        <p:txBody>
          <a:bodyPr/>
          <a:lstStyle/>
          <a:p>
            <a:fld id="{7022FF3C-310F-4809-A5BE-BC5BA8AA108D}" type="slidenum">
              <a:rPr lang="en-US" smtClean="0"/>
              <a:pPr/>
              <a:t>8</a:t>
            </a:fld>
            <a:endParaRPr lang="en-US" dirty="0"/>
          </a:p>
        </p:txBody>
      </p:sp>
      <p:pic>
        <p:nvPicPr>
          <p:cNvPr id="5" name="Picture 4"/>
          <p:cNvPicPr>
            <a:picLocks noChangeAspect="1"/>
          </p:cNvPicPr>
          <p:nvPr/>
        </p:nvPicPr>
        <p:blipFill rotWithShape="1">
          <a:blip r:embed="rId4"/>
          <a:srcRect l="5000" t="18875" r="35833" b="15909"/>
          <a:stretch/>
        </p:blipFill>
        <p:spPr>
          <a:xfrm>
            <a:off x="4567894" y="2533126"/>
            <a:ext cx="4195106" cy="2599785"/>
          </a:xfrm>
          <a:prstGeom prst="rect">
            <a:avLst/>
          </a:prstGeom>
        </p:spPr>
      </p:pic>
    </p:spTree>
    <p:extLst>
      <p:ext uri="{BB962C8B-B14F-4D97-AF65-F5344CB8AC3E}">
        <p14:creationId xmlns:p14="http://schemas.microsoft.com/office/powerpoint/2010/main" val="3064589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Medicaid and </a:t>
            </a:r>
            <a:r>
              <a:rPr lang="en-US" dirty="0"/>
              <a:t>CHIP: AI/AN Cost Sharing Protections  </a:t>
            </a:r>
          </a:p>
        </p:txBody>
      </p:sp>
      <p:sp>
        <p:nvSpPr>
          <p:cNvPr id="3" name="Content Placeholder 2"/>
          <p:cNvSpPr>
            <a:spLocks noGrp="1"/>
          </p:cNvSpPr>
          <p:nvPr>
            <p:ph idx="1"/>
          </p:nvPr>
        </p:nvSpPr>
        <p:spPr>
          <a:xfrm>
            <a:off x="457200" y="1981200"/>
            <a:ext cx="8229600" cy="3352800"/>
          </a:xfrm>
        </p:spPr>
        <p:txBody>
          <a:bodyPr>
            <a:normAutofit/>
          </a:bodyPr>
          <a:lstStyle/>
          <a:p>
            <a:pPr marL="0" indent="0">
              <a:buNone/>
            </a:pPr>
            <a:r>
              <a:rPr lang="en-US" sz="2400" b="1" dirty="0">
                <a:latin typeface="+mj-lt"/>
              </a:rPr>
              <a:t>AI/ANs have the following Medicaid and CHIP protections: </a:t>
            </a:r>
          </a:p>
          <a:p>
            <a:pPr lvl="0">
              <a:buFont typeface="Wingdings" panose="05000000000000000000" pitchFamily="2" charset="2"/>
              <a:buChar char="§"/>
            </a:pPr>
            <a:endParaRPr lang="en-US" sz="2400" b="1" dirty="0">
              <a:latin typeface="+mj-lt"/>
            </a:endParaRPr>
          </a:p>
          <a:p>
            <a:pPr lvl="0">
              <a:buFont typeface="Wingdings" panose="05000000000000000000" pitchFamily="2" charset="2"/>
              <a:buChar char="§"/>
            </a:pPr>
            <a:r>
              <a:rPr lang="en-US" sz="2400" b="1" dirty="0">
                <a:latin typeface="+mj-lt"/>
              </a:rPr>
              <a:t>Do not have to pay premiums or enrollment fees and can enroll at any time.</a:t>
            </a:r>
          </a:p>
          <a:p>
            <a:pPr lvl="0">
              <a:buFont typeface="Wingdings" panose="05000000000000000000" pitchFamily="2" charset="2"/>
              <a:buChar char="§"/>
            </a:pPr>
            <a:r>
              <a:rPr lang="en-US" sz="2400" b="1" dirty="0">
                <a:latin typeface="+mj-lt"/>
              </a:rPr>
              <a:t>No cost sharing for AI/ANs enrolled in CHIP.</a:t>
            </a:r>
          </a:p>
          <a:p>
            <a:pPr>
              <a:buFont typeface="Wingdings" panose="05000000000000000000" pitchFamily="2" charset="2"/>
              <a:buChar char="§"/>
            </a:pPr>
            <a:r>
              <a:rPr lang="en-US" sz="2400" b="1" dirty="0">
                <a:latin typeface="+mj-lt"/>
              </a:rPr>
              <a:t>No cost sharing in Medicaid if the beneficiary has ever used an Indian health care provider, or received services through Purchased/Referred Care .</a:t>
            </a:r>
          </a:p>
          <a:p>
            <a:pPr lvl="0">
              <a:buFont typeface="Wingdings" panose="05000000000000000000" pitchFamily="2" charset="2"/>
              <a:buChar char="§"/>
            </a:pPr>
            <a:endParaRPr lang="en-US" sz="2400" b="1" dirty="0">
              <a:latin typeface="+mj-lt"/>
            </a:endParaRPr>
          </a:p>
          <a:p>
            <a:pPr marL="0" indent="0">
              <a:buNone/>
            </a:pPr>
            <a:endParaRPr lang="en-US" sz="2400" b="1" dirty="0">
              <a:latin typeface="+mj-lt"/>
            </a:endParaRPr>
          </a:p>
        </p:txBody>
      </p:sp>
      <p:sp>
        <p:nvSpPr>
          <p:cNvPr id="7" name="Slide Number Placeholder 6"/>
          <p:cNvSpPr>
            <a:spLocks noGrp="1"/>
          </p:cNvSpPr>
          <p:nvPr>
            <p:ph type="sldNum" sz="quarter" idx="12"/>
          </p:nvPr>
        </p:nvSpPr>
        <p:spPr/>
        <p:txBody>
          <a:bodyPr/>
          <a:lstStyle/>
          <a:p>
            <a:fld id="{7022FF3C-310F-4809-A5BE-BC5BA8AA108D}" type="slidenum">
              <a:rPr lang="en-US" smtClean="0"/>
              <a:pPr/>
              <a:t>9</a:t>
            </a:fld>
            <a:endParaRPr lang="en-US" dirty="0"/>
          </a:p>
        </p:txBody>
      </p:sp>
    </p:spTree>
    <p:extLst>
      <p:ext uri="{BB962C8B-B14F-4D97-AF65-F5344CB8AC3E}">
        <p14:creationId xmlns:p14="http://schemas.microsoft.com/office/powerpoint/2010/main" val="754396877"/>
      </p:ext>
    </p:extLst>
  </p:cSld>
  <p:clrMapOvr>
    <a:masterClrMapping/>
  </p:clrMapOvr>
</p:sld>
</file>

<file path=ppt/theme/theme1.xml><?xml version="1.0" encoding="utf-8"?>
<a:theme xmlns:a="http://schemas.openxmlformats.org/drawingml/2006/main" name="1_CMS Overview 2013OE New LOGO bh4 18 13">
  <a:themeElements>
    <a:clrScheme name="CMS">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8C52D9E280EE4FA990B4F91036DC31" ma:contentTypeVersion="30" ma:contentTypeDescription="Create a new document." ma:contentTypeScope="" ma:versionID="2911daf1b18b2ef125c9fa51d783074f">
  <xsd:schema xmlns:xsd="http://www.w3.org/2001/XMLSchema" xmlns:xs="http://www.w3.org/2001/XMLSchema" xmlns:p="http://schemas.microsoft.com/office/2006/metadata/properties" xmlns:ns2="b630b26d-40dc-4341-b75c-fc035444ddac" xmlns:ns3="f861725f-136f-4391-9bd5-b99bf0e76e7a" targetNamespace="http://schemas.microsoft.com/office/2006/metadata/properties" ma:root="true" ma:fieldsID="521cb3ff45083df6ba83038f39cea0f5" ns2:_="" ns3:_="">
    <xsd:import namespace="b630b26d-40dc-4341-b75c-fc035444ddac"/>
    <xsd:import namespace="f861725f-136f-4391-9bd5-b99bf0e76e7a"/>
    <xsd:element name="properties">
      <xsd:complexType>
        <xsd:sequence>
          <xsd:element name="documentManagement">
            <xsd:complexType>
              <xsd:all>
                <xsd:element ref="ns2:DocumentType" minOccurs="0"/>
                <xsd:element ref="ns2:FinalVersion"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3:TaxKeywordTaxHTField" minOccurs="0"/>
                <xsd:element ref="ns3:TaxCatchAll" minOccurs="0"/>
                <xsd:element ref="ns2:ExternalSource" minOccurs="0"/>
                <xsd:element ref="ns2:NIHBPriorityAreas" minOccurs="0"/>
                <xsd:element ref="ns2:MediaServiceLocation" minOccurs="0"/>
                <xsd:element ref="ns2:lcf76f155ced4ddcb4097134ff3c332f" minOccurs="0"/>
                <xsd:element ref="ns2:MediaServiceObjectDetectorVersions" minOccurs="0"/>
                <xsd:element ref="ns2:MediaServiceSearchProperties" minOccurs="0"/>
                <xsd:element ref="ns2:Folder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30b26d-40dc-4341-b75c-fc035444ddac" elementFormDefault="qualified">
    <xsd:import namespace="http://schemas.microsoft.com/office/2006/documentManagement/types"/>
    <xsd:import namespace="http://schemas.microsoft.com/office/infopath/2007/PartnerControls"/>
    <xsd:element name="DocumentType" ma:index="2" nillable="true" ma:displayName="Document Type" ma:format="Dropdown" ma:indexed="true" ma:internalName="DocumentType">
      <xsd:simpleType>
        <xsd:restriction base="dms:Choice">
          <xsd:enumeration value="Comment Letter"/>
          <xsd:enumeration value="Talking Points"/>
          <xsd:enumeration value="Issue Brief"/>
          <xsd:enumeration value="Report"/>
          <xsd:enumeration value="Meeting Record"/>
          <xsd:enumeration value="Meeting Materials"/>
          <xsd:enumeration value="Team Resource"/>
          <xsd:enumeration value="Event Planning"/>
          <xsd:enumeration value="Facilitator Scripts and Guides"/>
          <xsd:enumeration value="DTLL"/>
          <xsd:enumeration value="External References and Research"/>
          <xsd:enumeration value="Bios and Headshots"/>
          <xsd:enumeration value="Lists &amp; Fact Sheets"/>
        </xsd:restriction>
      </xsd:simpleType>
    </xsd:element>
    <xsd:element name="FinalVersion" ma:index="3" nillable="true" ma:displayName="Final Version" ma:default="0" ma:description="Is this the final version for publishing/sharing?" ma:format="Dropdown" ma:internalName="FinalVersion">
      <xsd:simpleType>
        <xsd:restriction base="dms:Boolea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hidden="true" ma:internalName="MediaLengthInSeconds" ma:readOnly="true">
      <xsd:simpleType>
        <xsd:restriction base="dms:Unknown"/>
      </xsd:simpleType>
    </xsd:element>
    <xsd:element name="MediaServiceAutoTags" ma:index="16" nillable="true" ma:displayName="Tags" ma:hidden="true" ma:internalName="MediaServiceAutoTags"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ExternalSource" ma:index="25" nillable="true" ma:displayName="External Source" ma:default="0" ma:description="Did this document come from outside NIHB?" ma:format="Dropdown" ma:internalName="ExternalSource">
      <xsd:simpleType>
        <xsd:restriction base="dms:Boolean"/>
      </xsd:simpleType>
    </xsd:element>
    <xsd:element name="NIHBPriorityAreas" ma:index="26" nillable="true" ma:displayName="NIHB Priority Areas" ma:format="Dropdown" ma:internalName="NIHBPriorityAreas">
      <xsd:complexType>
        <xsd:complexContent>
          <xsd:extension base="dms:MultiChoice">
            <xsd:sequence>
              <xsd:element name="Value" maxOccurs="unbounded" minOccurs="0" nillable="true">
                <xsd:simpleType>
                  <xsd:restriction base="dms:Choice">
                    <xsd:enumeration value="Sovereignty and Representation"/>
                    <xsd:enumeration value="Funding"/>
                    <xsd:enumeration value="Infrastructure"/>
                    <xsd:enumeration value="Health Equity"/>
                    <xsd:enumeration value="Behavioral Health"/>
                    <xsd:enumeration value="Emergency Preparedness"/>
                    <xsd:enumeration value="Healthcare Workforce"/>
                    <xsd:enumeration value="Access to Care"/>
                    <xsd:enumeration value="Public Health Capacity and Infrastructure"/>
                  </xsd:restriction>
                </xsd:simpleType>
              </xsd:element>
            </xsd:sequence>
          </xsd:extension>
        </xsd:complexContent>
      </xsd:complexType>
    </xsd:element>
    <xsd:element name="MediaServiceLocation" ma:index="28" nillable="true" ma:displayName="Location" ma:internalName="MediaServiceLocation" ma:readOnly="true">
      <xsd:simpleType>
        <xsd:restriction base="dms:Text"/>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4a10f165-eab6-4f38-b755-d4ad073d404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element name="FolderDescription" ma:index="33" nillable="true" ma:displayName="File Description" ma:format="Dropdown" ma:internalName="Folder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61725f-136f-4391-9bd5-b99bf0e76e7a"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element name="TaxKeywordTaxHTField" ma:index="23" nillable="true" ma:taxonomy="true" ma:internalName="TaxKeywordTaxHTField" ma:taxonomyFieldName="TaxKeyword" ma:displayName="Agency Tags" ma:fieldId="{23f27201-bee3-471e-b2e7-b64fd8b7ca38}" ma:taxonomyMulti="true" ma:sspId="4a10f165-eab6-4f38-b755-d4ad073d4040" ma:termSetId="00000000-0000-0000-0000-000000000000" ma:anchorId="00000000-0000-0000-0000-000000000000" ma:open="true" ma:isKeyword="true">
      <xsd:complexType>
        <xsd:sequence>
          <xsd:element ref="pc:Terms" minOccurs="0" maxOccurs="1"/>
        </xsd:sequence>
      </xsd:complexType>
    </xsd:element>
    <xsd:element name="TaxCatchAll" ma:index="24" nillable="true" ma:displayName="Taxonomy Catch All Column" ma:hidden="true" ma:list="{32713ae3-2fff-4207-a838-b32c4b103e94}" ma:internalName="TaxCatchAll" ma:showField="CatchAllData" ma:web="f861725f-136f-4391-9bd5-b99bf0e76e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ma:index="27"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IHBPriorityAreas xmlns="b630b26d-40dc-4341-b75c-fc035444ddac" xsi:nil="true"/>
    <lcf76f155ced4ddcb4097134ff3c332f xmlns="b630b26d-40dc-4341-b75c-fc035444ddac">
      <Terms xmlns="http://schemas.microsoft.com/office/infopath/2007/PartnerControls"/>
    </lcf76f155ced4ddcb4097134ff3c332f>
    <DocumentType xmlns="b630b26d-40dc-4341-b75c-fc035444ddac" xsi:nil="true"/>
    <TaxCatchAll xmlns="f861725f-136f-4391-9bd5-b99bf0e76e7a" xsi:nil="true"/>
    <FinalVersion xmlns="b630b26d-40dc-4341-b75c-fc035444ddac">true</FinalVersion>
    <ExternalSource xmlns="b630b26d-40dc-4341-b75c-fc035444ddac">false</ExternalSource>
    <FolderDescription xmlns="b630b26d-40dc-4341-b75c-fc035444ddac" xsi:nil="true"/>
    <TaxKeywordTaxHTField xmlns="f861725f-136f-4391-9bd5-b99bf0e76e7a">
      <Terms xmlns="http://schemas.microsoft.com/office/infopath/2007/PartnerControls"/>
    </TaxKeywordTaxHTFiel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E1F2D2-E65F-4E29-B15B-DC107B52604D}"/>
</file>

<file path=customXml/itemProps2.xml><?xml version="1.0" encoding="utf-8"?>
<ds:datastoreItem xmlns:ds="http://schemas.openxmlformats.org/officeDocument/2006/customXml" ds:itemID="{D972316D-3404-44FF-B55C-7F6C9F1F5F27}">
  <ds:schemaRefs>
    <ds:schemaRef ds:uri="http://schemas.microsoft.com/office/2006/metadata/properties"/>
    <ds:schemaRef ds:uri="144ea41b-304c-4c03-99c4-debb02094f9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schemas.microsoft.com/sharepoint/v3/fields"/>
    <ds:schemaRef ds:uri="$ListId:Shared Documents;"/>
    <ds:schemaRef ds:uri="http://purl.org/dc/elements/1.1/"/>
    <ds:schemaRef ds:uri="238c647d-e877-4e81-88ac-9a0cf0db10f1"/>
    <ds:schemaRef ds:uri="http://www.w3.org/XML/1998/namespace"/>
    <ds:schemaRef ds:uri="http://purl.org/dc/dcmitype/"/>
  </ds:schemaRefs>
</ds:datastoreItem>
</file>

<file path=customXml/itemProps3.xml><?xml version="1.0" encoding="utf-8"?>
<ds:datastoreItem xmlns:ds="http://schemas.openxmlformats.org/officeDocument/2006/customXml" ds:itemID="{E5103D4E-2F4F-4B50-8F5F-C91241A227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57202</TotalTime>
  <Words>5678</Words>
  <Application>Microsoft Office PowerPoint</Application>
  <PresentationFormat>On-screen Show (4:3)</PresentationFormat>
  <Paragraphs>477</Paragraphs>
  <Slides>35</Slides>
  <Notes>35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3" baseType="lpstr">
      <vt:lpstr>Arial</vt:lpstr>
      <vt:lpstr>Calibri</vt:lpstr>
      <vt:lpstr>Constantia</vt:lpstr>
      <vt:lpstr>Courier New</vt:lpstr>
      <vt:lpstr>Times New Roman</vt:lpstr>
      <vt:lpstr>Wingdings</vt:lpstr>
      <vt:lpstr>1_CMS Overview 2013OE New LOGO bh4 18 13</vt:lpstr>
      <vt:lpstr>Acrobat Document</vt:lpstr>
      <vt:lpstr>CMS Division of Tribal Affairs Update</vt:lpstr>
      <vt:lpstr>Role of CMS Tribal Affairs</vt:lpstr>
      <vt:lpstr>Native American Contacts (NACs)</vt:lpstr>
      <vt:lpstr>Background and History</vt:lpstr>
      <vt:lpstr>Background and History</vt:lpstr>
      <vt:lpstr>CMS Tribal Consultation</vt:lpstr>
      <vt:lpstr>CMS Tribal Technical Advisory Group</vt:lpstr>
      <vt:lpstr>The Role of CMS in Indian Health Care</vt:lpstr>
      <vt:lpstr>Medicaid and CHIP: AI/AN Cost Sharing Protections  </vt:lpstr>
      <vt:lpstr>Medicaid: MAGI and Indian Trust Income and Resource Exemptions</vt:lpstr>
      <vt:lpstr>Marketplace and Tribal Members </vt:lpstr>
      <vt:lpstr>Marketplace:  Zero Cost Sharing Plans</vt:lpstr>
      <vt:lpstr>Marketplace:  Limited Cost Sharing Plans</vt:lpstr>
      <vt:lpstr>Medicare  Enrollment and Disenrollment</vt:lpstr>
      <vt:lpstr>Medicare Part C  Enrollment and Disenrollment</vt:lpstr>
      <vt:lpstr>Additional Updates </vt:lpstr>
      <vt:lpstr>Medicaid Redeterminations</vt:lpstr>
      <vt:lpstr>Traditional Healthcare Practices </vt:lpstr>
      <vt:lpstr>Medicaid and CHIP Managed Care Oversight Toolkits</vt:lpstr>
      <vt:lpstr>Fact Sheets and Brochures</vt:lpstr>
      <vt:lpstr>AI/AN Specific Training Materials</vt:lpstr>
      <vt:lpstr>Tribal Calendar</vt:lpstr>
      <vt:lpstr>Monthly drop-in “news ads” and Radio Clips</vt:lpstr>
      <vt:lpstr>Customizable Flyers</vt:lpstr>
      <vt:lpstr>  CMS AI/AN Website go.cms.gov/AIAN   </vt:lpstr>
      <vt:lpstr>Long Term Services &amp; Supports Newsletter</vt:lpstr>
      <vt:lpstr>Outreach and Education Newsletter</vt:lpstr>
      <vt:lpstr>How to Order Tribal Products</vt:lpstr>
      <vt:lpstr>CMS ITU Trainings and Webinars</vt:lpstr>
      <vt:lpstr>Links: Resources</vt:lpstr>
      <vt:lpstr>Links: Fact Sheets and Brochures</vt:lpstr>
      <vt:lpstr>Links: Websites and Webpages</vt:lpstr>
      <vt:lpstr>Links: Websites and Webpages</vt:lpstr>
      <vt:lpstr>Links: Websites and Webpages</vt:lpstr>
      <vt:lpstr>CMS Division of Tribal Affairs</vt:lpstr>
    </vt:vector>
  </TitlesOfParts>
  <Company>EOP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Lofton, Beverly (CMS/CMCS)</cp:lastModifiedBy>
  <cp:revision>759</cp:revision>
  <cp:lastPrinted>2019-05-06T20:11:53Z</cp:lastPrinted>
  <dcterms:created xsi:type="dcterms:W3CDTF">2013-04-23T18:52:32Z</dcterms:created>
  <dcterms:modified xsi:type="dcterms:W3CDTF">2025-05-07T12:58:28Z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0x010100478C52D9E280EE4FA990B4F91036DC31</vt:lpwstr>
  </property>
  <property fmtid="{D5CDD505-2E9C-101B-9397-08002B2CF9AE}" pid="4" name="TaxKeyword">
    <vt:lpwstr/>
  </property>
  <property fmtid="{D5CDD505-2E9C-101B-9397-08002B2CF9AE}" pid="5" name="MediaServiceImageTags">
    <vt:lpwstr/>
  </property>
</Properties>
</file>