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308" r:id="rId6"/>
    <p:sldId id="310" r:id="rId7"/>
    <p:sldId id="313" r:id="rId8"/>
    <p:sldId id="309" r:id="rId9"/>
    <p:sldId id="312" r:id="rId10"/>
    <p:sldId id="311" r:id="rId11"/>
    <p:sldId id="316" r:id="rId12"/>
    <p:sldId id="318" r:id="rId13"/>
    <p:sldId id="319" r:id="rId14"/>
    <p:sldId id="320" r:id="rId15"/>
    <p:sldId id="375" r:id="rId16"/>
    <p:sldId id="352" r:id="rId17"/>
    <p:sldId id="336" r:id="rId18"/>
    <p:sldId id="337" r:id="rId19"/>
    <p:sldId id="338" r:id="rId20"/>
    <p:sldId id="339"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22" r:id="rId34"/>
    <p:sldId id="340" r:id="rId35"/>
    <p:sldId id="341" r:id="rId36"/>
    <p:sldId id="342" r:id="rId37"/>
    <p:sldId id="343" r:id="rId38"/>
    <p:sldId id="344" r:id="rId39"/>
    <p:sldId id="345" r:id="rId40"/>
    <p:sldId id="346" r:id="rId41"/>
    <p:sldId id="321" r:id="rId42"/>
    <p:sldId id="347" r:id="rId43"/>
    <p:sldId id="348" r:id="rId44"/>
    <p:sldId id="350" r:id="rId45"/>
    <p:sldId id="365" r:id="rId46"/>
    <p:sldId id="364" r:id="rId47"/>
    <p:sldId id="368" r:id="rId48"/>
    <p:sldId id="367" r:id="rId49"/>
    <p:sldId id="366" r:id="rId50"/>
    <p:sldId id="369" r:id="rId51"/>
    <p:sldId id="370" r:id="rId52"/>
    <p:sldId id="371" r:id="rId53"/>
    <p:sldId id="372" r:id="rId54"/>
    <p:sldId id="373" r:id="rId55"/>
    <p:sldId id="353" r:id="rId56"/>
    <p:sldId id="359" r:id="rId57"/>
    <p:sldId id="354" r:id="rId58"/>
    <p:sldId id="355" r:id="rId59"/>
    <p:sldId id="356" r:id="rId60"/>
    <p:sldId id="357" r:id="rId61"/>
    <p:sldId id="358" r:id="rId62"/>
    <p:sldId id="360" r:id="rId63"/>
    <p:sldId id="361" r:id="rId64"/>
    <p:sldId id="362" r:id="rId65"/>
    <p:sldId id="363"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1" d="100"/>
          <a:sy n="111" d="100"/>
        </p:scale>
        <p:origin x="306"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123335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3150757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dirty="0"/>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228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4098002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120288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1322424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2148120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342583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2116213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212230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5/7/2025</a:t>
            </a:fld>
            <a:endParaRPr lang="en-US" dirty="0"/>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dirty="0"/>
          </a:p>
        </p:txBody>
      </p:sp>
    </p:spTree>
    <p:extLst>
      <p:ext uri="{BB962C8B-B14F-4D97-AF65-F5344CB8AC3E}">
        <p14:creationId xmlns:p14="http://schemas.microsoft.com/office/powerpoint/2010/main" val="4060664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5/7/2025</a:t>
            </a:fld>
            <a:endParaRPr lang="en-US" dirty="0"/>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dirty="0"/>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02386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zahcccs.gov/PlansProviders/Downloads/IHS-TribalManual/IHS-Chap08IndivPractitionerSvc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hcs.ca.gov/provgovpart/Documents/TH-Modifier-Reference-Sheet.pdf" TargetMode="External"/><Relationship Id="rId2" Type="http://schemas.openxmlformats.org/officeDocument/2006/relationships/hyperlink" Target="https://www.dhcs.ca.gov/provgovpart/Pages/TelehealthFAQ.aspx#:~:text=Medi%2DCal%20covers%20synchronous%20telehealth,specialty%20mental%20health%2C%20and%20SUD"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cms.gov/files/document/mm13473-how-use-office-and-outpatientevaluation-and-management-visit-complexity-add-code-g2211.pdf" TargetMode="External"/><Relationship Id="rId2" Type="http://schemas.openxmlformats.org/officeDocument/2006/relationships/hyperlink" Target="https://www.govinfo.gov/content/pkg/FR-2023-11-16/pdf/2023-%2024184.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encoderpro.com/epro/i9v3Handler.do?_k=104*90&amp;_a=view"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www.encoderpro.com/epro/i9v3Handler.do?_k=104*90&amp;_a=view"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www.federalregister.gov/documents/2024/12/16/2024-29505/reimbursement-rates-for-calendar-year-2025"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7F4A8A-7B54-4D8D-933A-8921996A0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0ADCD5-2989-66A0-B028-166BC8D8490E}"/>
              </a:ext>
            </a:extLst>
          </p:cNvPr>
          <p:cNvSpPr>
            <a:spLocks noGrp="1"/>
          </p:cNvSpPr>
          <p:nvPr>
            <p:ph type="ctrTitle"/>
          </p:nvPr>
        </p:nvSpPr>
        <p:spPr>
          <a:xfrm>
            <a:off x="1068818" y="1076635"/>
            <a:ext cx="6859225" cy="3495365"/>
          </a:xfrm>
        </p:spPr>
        <p:txBody>
          <a:bodyPr anchor="t">
            <a:normAutofit/>
          </a:bodyPr>
          <a:lstStyle/>
          <a:p>
            <a:r>
              <a:rPr lang="en-US" sz="8000" dirty="0"/>
              <a:t>2025 Coding update</a:t>
            </a:r>
          </a:p>
        </p:txBody>
      </p:sp>
      <p:sp>
        <p:nvSpPr>
          <p:cNvPr id="3" name="Subtitle 2">
            <a:extLst>
              <a:ext uri="{FF2B5EF4-FFF2-40B4-BE49-F238E27FC236}">
                <a16:creationId xmlns:a16="http://schemas.microsoft.com/office/drawing/2014/main" id="{B3C9DE5D-C197-9E24-E754-D5F453AF1EEF}"/>
              </a:ext>
            </a:extLst>
          </p:cNvPr>
          <p:cNvSpPr>
            <a:spLocks noGrp="1"/>
          </p:cNvSpPr>
          <p:nvPr>
            <p:ph type="subTitle" idx="1"/>
          </p:nvPr>
        </p:nvSpPr>
        <p:spPr>
          <a:xfrm>
            <a:off x="1097280" y="4572000"/>
            <a:ext cx="5732851" cy="1268361"/>
          </a:xfrm>
        </p:spPr>
        <p:txBody>
          <a:bodyPr anchor="b">
            <a:normAutofit fontScale="92500" lnSpcReduction="20000"/>
          </a:bodyPr>
          <a:lstStyle/>
          <a:p>
            <a:r>
              <a:rPr lang="en-US" dirty="0"/>
              <a:t>Christine A. Pfeifer, MHA, CPC</a:t>
            </a:r>
          </a:p>
          <a:p>
            <a:r>
              <a:rPr lang="en-US" dirty="0"/>
              <a:t>Senior Consultant</a:t>
            </a:r>
          </a:p>
          <a:p>
            <a:r>
              <a:rPr lang="en-US" dirty="0"/>
              <a:t>McManis-Monsalve Associates</a:t>
            </a:r>
          </a:p>
        </p:txBody>
      </p:sp>
      <p:cxnSp>
        <p:nvCxnSpPr>
          <p:cNvPr id="11" name="Straight Connector 10">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207120"/>
            <a:ext cx="804195" cy="0"/>
          </a:xfrm>
          <a:prstGeom prst="line">
            <a:avLst/>
          </a:prstGeom>
          <a:ln w="123825">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A splash of colors on a white surface">
            <a:extLst>
              <a:ext uri="{FF2B5EF4-FFF2-40B4-BE49-F238E27FC236}">
                <a16:creationId xmlns:a16="http://schemas.microsoft.com/office/drawing/2014/main" id="{B3FD8039-3594-6B43-2E24-0F05E2391E2A}"/>
              </a:ext>
            </a:extLst>
          </p:cNvPr>
          <p:cNvPicPr>
            <a:picLocks noChangeAspect="1"/>
          </p:cNvPicPr>
          <p:nvPr/>
        </p:nvPicPr>
        <p:blipFill rotWithShape="1">
          <a:blip r:embed="rId2"/>
          <a:srcRect l="10834" r="49148"/>
          <a:stretch/>
        </p:blipFill>
        <p:spPr>
          <a:xfrm>
            <a:off x="8532727" y="1"/>
            <a:ext cx="3659274" cy="6857999"/>
          </a:xfrm>
          <a:prstGeom prst="rect">
            <a:avLst/>
          </a:prstGeom>
        </p:spPr>
      </p:pic>
    </p:spTree>
    <p:extLst>
      <p:ext uri="{BB962C8B-B14F-4D97-AF65-F5344CB8AC3E}">
        <p14:creationId xmlns:p14="http://schemas.microsoft.com/office/powerpoint/2010/main" val="1816477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487FB-C728-0206-09DE-C238AAB0D2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880988-4EB1-845B-C0D4-73848D9C8320}"/>
              </a:ext>
            </a:extLst>
          </p:cNvPr>
          <p:cNvSpPr>
            <a:spLocks noGrp="1"/>
          </p:cNvSpPr>
          <p:nvPr>
            <p:ph type="title"/>
          </p:nvPr>
        </p:nvSpPr>
        <p:spPr>
          <a:xfrm>
            <a:off x="1088136" y="1090245"/>
            <a:ext cx="9922764" cy="686797"/>
          </a:xfrm>
        </p:spPr>
        <p:txBody>
          <a:bodyPr>
            <a:normAutofit/>
          </a:bodyPr>
          <a:lstStyle/>
          <a:p>
            <a:r>
              <a:rPr lang="en-US" sz="4000" dirty="0"/>
              <a:t>Telemedicine</a:t>
            </a:r>
          </a:p>
        </p:txBody>
      </p:sp>
      <p:sp>
        <p:nvSpPr>
          <p:cNvPr id="3" name="Content Placeholder 2">
            <a:extLst>
              <a:ext uri="{FF2B5EF4-FFF2-40B4-BE49-F238E27FC236}">
                <a16:creationId xmlns:a16="http://schemas.microsoft.com/office/drawing/2014/main" id="{6D6EDABE-DAF6-DD01-2D8E-1512416C1EC1}"/>
              </a:ext>
            </a:extLst>
          </p:cNvPr>
          <p:cNvSpPr>
            <a:spLocks noGrp="1"/>
          </p:cNvSpPr>
          <p:nvPr>
            <p:ph idx="1"/>
          </p:nvPr>
        </p:nvSpPr>
        <p:spPr>
          <a:xfrm>
            <a:off x="1088136" y="1777042"/>
            <a:ext cx="9922764" cy="4509458"/>
          </a:xfrm>
        </p:spPr>
        <p:txBody>
          <a:bodyPr>
            <a:normAutofit fontScale="92500" lnSpcReduction="20000"/>
          </a:bodyPr>
          <a:lstStyle/>
          <a:p>
            <a:pPr marL="0" indent="0">
              <a:buNone/>
            </a:pPr>
            <a:r>
              <a:rPr lang="en-US" u="sng" dirty="0">
                <a:solidFill>
                  <a:srgbClr val="00B050"/>
                </a:solidFill>
              </a:rPr>
              <a:t>►For audio-only telemedicine services for established patients with 5 to 10 minutes of medical discussion, report brief communication technology service (eg, virtual check-in) code 98016. Code 98016 is reported for established patients only. The service is patient-initiated and intended to evaluate whether a more extensive visit type is required (eg, an office or other outpatient E/M service [99212, 99213, 99214, 99215]). Video technology is not required for audio-only visits. When the patient-initiated check-in leads to an E/M service on the same calendar date, and when time is used to select the level of that E/M service, the time from 98016 may be added to the time of the E/M service for the total time on the date of the encounter.◄ </a:t>
            </a:r>
          </a:p>
          <a:p>
            <a:pPr marL="0" indent="0">
              <a:buNone/>
            </a:pPr>
            <a:r>
              <a:rPr lang="en-US" u="sng" dirty="0">
                <a:solidFill>
                  <a:srgbClr val="00B050"/>
                </a:solidFill>
              </a:rPr>
              <a:t>►For 98000-98015, the level of service is selected based on MDM or total time on the date of the encounter. For audio-only codes 98008, 98009, 98010, 98011, 98012, 98013, 98014, 98015, the service must exceed 10 minutes of medical discussion. Code 98016 describes services for established patients with 5 to 10 minutes of medical discussion and is based only on the time of medical discussion and not MDM. Do not count time for establishing the connection or arranging the appointment, even when performed by the physician or other QHP. Services of less than five minutes are not reported.◄</a:t>
            </a:r>
          </a:p>
        </p:txBody>
      </p:sp>
    </p:spTree>
    <p:extLst>
      <p:ext uri="{BB962C8B-B14F-4D97-AF65-F5344CB8AC3E}">
        <p14:creationId xmlns:p14="http://schemas.microsoft.com/office/powerpoint/2010/main" val="210158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9021D-CC4D-F4DE-8B22-293CBB91DC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F0A5D7-C3D0-9EB6-F32A-F41C3124CF87}"/>
              </a:ext>
            </a:extLst>
          </p:cNvPr>
          <p:cNvSpPr>
            <a:spLocks noGrp="1"/>
          </p:cNvSpPr>
          <p:nvPr>
            <p:ph type="title"/>
          </p:nvPr>
        </p:nvSpPr>
        <p:spPr>
          <a:xfrm>
            <a:off x="1088136" y="1090245"/>
            <a:ext cx="9922764" cy="686797"/>
          </a:xfrm>
        </p:spPr>
        <p:txBody>
          <a:bodyPr>
            <a:normAutofit/>
          </a:bodyPr>
          <a:lstStyle/>
          <a:p>
            <a:r>
              <a:rPr lang="en-US" sz="4000" dirty="0"/>
              <a:t>Telemedicine</a:t>
            </a:r>
          </a:p>
        </p:txBody>
      </p:sp>
      <p:sp>
        <p:nvSpPr>
          <p:cNvPr id="3" name="Content Placeholder 2">
            <a:extLst>
              <a:ext uri="{FF2B5EF4-FFF2-40B4-BE49-F238E27FC236}">
                <a16:creationId xmlns:a16="http://schemas.microsoft.com/office/drawing/2014/main" id="{F6CD915E-9C7B-EC07-A7A7-D93DD50357BF}"/>
              </a:ext>
            </a:extLst>
          </p:cNvPr>
          <p:cNvSpPr>
            <a:spLocks noGrp="1"/>
          </p:cNvSpPr>
          <p:nvPr>
            <p:ph idx="1"/>
          </p:nvPr>
        </p:nvSpPr>
        <p:spPr>
          <a:xfrm>
            <a:off x="1088136" y="1777042"/>
            <a:ext cx="9922764" cy="4509458"/>
          </a:xfrm>
        </p:spPr>
        <p:txBody>
          <a:bodyPr>
            <a:normAutofit/>
          </a:bodyPr>
          <a:lstStyle/>
          <a:p>
            <a:pPr marL="0" indent="0">
              <a:buNone/>
            </a:pPr>
            <a:r>
              <a:rPr lang="en-US" b="1" u="sng" dirty="0">
                <a:solidFill>
                  <a:schemeClr val="accent4"/>
                </a:solidFill>
              </a:rPr>
              <a:t>►Brief Synchronous Communication Technology Service (eg, Virtual Check-In)◄ </a:t>
            </a:r>
          </a:p>
          <a:p>
            <a:pPr marL="0" indent="0">
              <a:buNone/>
            </a:pPr>
            <a:r>
              <a:rPr lang="en-US" u="sng" dirty="0">
                <a:solidFill>
                  <a:srgbClr val="00B050"/>
                </a:solidFill>
              </a:rPr>
              <a:t>►Code 98016 is reported for established patients only. The service is patient-initiated and intended to evaluate whether a more extensive visit type is required (eg, an office or other outpatient E/M service [99212, 99213, 99214, 99215]). Video technology is not required. Code 98016 describes a service of shorter duration than the audio-only services and has other restrictions that are related to the intended use as a “virtual check-in” or triage to determine if another E/M service is necessary. When the patient-initiated check-in leads to an E/M service on the same calendar date, and when time is used to select the level of that E/M service, the time from 98016 may be added to the time of the E/M service for total time on the date of the encounter.◄</a:t>
            </a:r>
          </a:p>
        </p:txBody>
      </p:sp>
    </p:spTree>
    <p:extLst>
      <p:ext uri="{BB962C8B-B14F-4D97-AF65-F5344CB8AC3E}">
        <p14:creationId xmlns:p14="http://schemas.microsoft.com/office/powerpoint/2010/main" val="1087904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9B399A-C42A-B7B8-4563-43059BF544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07C1AA-5945-B801-37B5-B39E835111E6}"/>
              </a:ext>
            </a:extLst>
          </p:cNvPr>
          <p:cNvSpPr>
            <a:spLocks noGrp="1"/>
          </p:cNvSpPr>
          <p:nvPr>
            <p:ph type="title"/>
          </p:nvPr>
        </p:nvSpPr>
        <p:spPr>
          <a:xfrm>
            <a:off x="1088136" y="1090245"/>
            <a:ext cx="9922764" cy="643664"/>
          </a:xfrm>
        </p:spPr>
        <p:txBody>
          <a:bodyPr>
            <a:normAutofit fontScale="90000"/>
          </a:bodyPr>
          <a:lstStyle/>
          <a:p>
            <a:r>
              <a:rPr lang="en-US" sz="4400" b="1" dirty="0"/>
              <a:t>Telemedicine</a:t>
            </a:r>
            <a:br>
              <a:rPr lang="en-US" sz="4400" b="1" dirty="0"/>
            </a:br>
            <a:endParaRPr lang="en-US" dirty="0"/>
          </a:p>
        </p:txBody>
      </p:sp>
      <p:sp>
        <p:nvSpPr>
          <p:cNvPr id="3" name="Content Placeholder 2">
            <a:extLst>
              <a:ext uri="{FF2B5EF4-FFF2-40B4-BE49-F238E27FC236}">
                <a16:creationId xmlns:a16="http://schemas.microsoft.com/office/drawing/2014/main" id="{44418D8C-ABF1-F127-3A84-5F044A82AC6F}"/>
              </a:ext>
            </a:extLst>
          </p:cNvPr>
          <p:cNvSpPr>
            <a:spLocks noGrp="1"/>
          </p:cNvSpPr>
          <p:nvPr>
            <p:ph idx="1"/>
          </p:nvPr>
        </p:nvSpPr>
        <p:spPr>
          <a:xfrm>
            <a:off x="1088136" y="1880558"/>
            <a:ext cx="9922764" cy="4405942"/>
          </a:xfrm>
        </p:spPr>
        <p:txBody>
          <a:bodyPr>
            <a:normAutofit fontScale="92500" lnSpcReduction="20000"/>
          </a:bodyPr>
          <a:lstStyle/>
          <a:p>
            <a:pPr>
              <a:buClr>
                <a:schemeClr val="accent5"/>
              </a:buClr>
              <a:buFont typeface="Wingdings" panose="05000000000000000000" pitchFamily="2" charset="2"/>
              <a:buChar char="q"/>
            </a:pPr>
            <a:r>
              <a:rPr lang="en-US" sz="2400" b="1" dirty="0"/>
              <a:t>Brief Synchronous Communication Technology Service (Virtual Check-In) Guidelines</a:t>
            </a:r>
          </a:p>
          <a:p>
            <a:pPr lvl="1">
              <a:buClr>
                <a:schemeClr val="accent5"/>
              </a:buClr>
              <a:buFont typeface="Wingdings" panose="05000000000000000000" pitchFamily="2" charset="2"/>
              <a:buChar char="q"/>
            </a:pPr>
            <a:r>
              <a:rPr lang="en-US" sz="1900" dirty="0"/>
              <a:t>Must be patient-initiated</a:t>
            </a:r>
          </a:p>
          <a:p>
            <a:pPr lvl="1">
              <a:buClr>
                <a:schemeClr val="accent5"/>
              </a:buClr>
              <a:buFont typeface="Wingdings" panose="05000000000000000000" pitchFamily="2" charset="2"/>
              <a:buChar char="q"/>
            </a:pPr>
            <a:r>
              <a:rPr lang="en-US" sz="1900" dirty="0"/>
              <a:t>Virtual check-in</a:t>
            </a:r>
          </a:p>
          <a:p>
            <a:pPr lvl="1">
              <a:buClr>
                <a:schemeClr val="accent5"/>
              </a:buClr>
              <a:buFont typeface="Wingdings" panose="05000000000000000000" pitchFamily="2" charset="2"/>
              <a:buChar char="q"/>
            </a:pPr>
            <a:r>
              <a:rPr lang="en-US" sz="1900" dirty="0"/>
              <a:t>Established patients only</a:t>
            </a:r>
          </a:p>
          <a:p>
            <a:pPr lvl="1">
              <a:buClr>
                <a:schemeClr val="accent5"/>
              </a:buClr>
              <a:buFont typeface="Wingdings" panose="05000000000000000000" pitchFamily="2" charset="2"/>
              <a:buChar char="q"/>
            </a:pPr>
            <a:r>
              <a:rPr lang="en-US" sz="1900" dirty="0"/>
              <a:t>Does not originate from a related E/M service from previous 7 days</a:t>
            </a:r>
          </a:p>
          <a:p>
            <a:pPr lvl="1">
              <a:buClr>
                <a:schemeClr val="accent5"/>
              </a:buClr>
              <a:buFont typeface="Wingdings" panose="05000000000000000000" pitchFamily="2" charset="2"/>
              <a:buChar char="q"/>
            </a:pPr>
            <a:r>
              <a:rPr lang="en-US" sz="1900" dirty="0"/>
              <a:t>Does not lead to E/M service within the next 24 hours or soonest available appointment</a:t>
            </a:r>
          </a:p>
          <a:p>
            <a:pPr lvl="1">
              <a:buClr>
                <a:schemeClr val="accent5"/>
              </a:buClr>
              <a:buFont typeface="Wingdings" panose="05000000000000000000" pitchFamily="2" charset="2"/>
              <a:buChar char="q"/>
            </a:pPr>
            <a:r>
              <a:rPr lang="en-US" sz="1900" dirty="0"/>
              <a:t>Time from 98016 may be added to time E/M service for total time when virtual check-in leads to E/M service on the same calendar date.</a:t>
            </a:r>
          </a:p>
          <a:p>
            <a:pPr lvl="1">
              <a:buClr>
                <a:schemeClr val="accent5"/>
              </a:buClr>
              <a:buFont typeface="Wingdings" panose="05000000000000000000" pitchFamily="2" charset="2"/>
              <a:buChar char="q"/>
            </a:pPr>
            <a:r>
              <a:rPr lang="en-US" sz="1900" dirty="0"/>
              <a:t>If time spent is less than 5 minutes, do not report 98016.</a:t>
            </a:r>
          </a:p>
          <a:p>
            <a:pPr lvl="1">
              <a:buClr>
                <a:schemeClr val="accent5"/>
              </a:buClr>
              <a:buFont typeface="Wingdings" panose="05000000000000000000" pitchFamily="2" charset="2"/>
              <a:buChar char="q"/>
            </a:pPr>
            <a:r>
              <a:rPr lang="en-US" sz="1900" dirty="0"/>
              <a:t>98016 replaces G2012, and is accepted by Medicare.</a:t>
            </a:r>
          </a:p>
          <a:p>
            <a:pPr marL="274320" lvl="1" indent="0">
              <a:buClr>
                <a:schemeClr val="accent5"/>
              </a:buClr>
              <a:buNone/>
            </a:pPr>
            <a:endParaRPr lang="en-US" i="1" dirty="0"/>
          </a:p>
        </p:txBody>
      </p:sp>
    </p:spTree>
    <p:extLst>
      <p:ext uri="{BB962C8B-B14F-4D97-AF65-F5344CB8AC3E}">
        <p14:creationId xmlns:p14="http://schemas.microsoft.com/office/powerpoint/2010/main" val="2026886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96ED1-356C-F28E-80DB-F50B7EDC9C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975854-4471-93D0-CE07-8110E639413B}"/>
              </a:ext>
            </a:extLst>
          </p:cNvPr>
          <p:cNvSpPr>
            <a:spLocks noGrp="1"/>
          </p:cNvSpPr>
          <p:nvPr>
            <p:ph type="title"/>
          </p:nvPr>
        </p:nvSpPr>
        <p:spPr>
          <a:xfrm>
            <a:off x="1088136" y="1090245"/>
            <a:ext cx="9922764" cy="643664"/>
          </a:xfrm>
        </p:spPr>
        <p:txBody>
          <a:bodyPr>
            <a:normAutofit fontScale="90000"/>
          </a:bodyPr>
          <a:lstStyle/>
          <a:p>
            <a:r>
              <a:rPr lang="en-US" sz="4400" b="1" dirty="0"/>
              <a:t>Telemedicine</a:t>
            </a:r>
            <a:br>
              <a:rPr lang="en-US" sz="4400" b="1" dirty="0"/>
            </a:br>
            <a:endParaRPr lang="en-US" dirty="0"/>
          </a:p>
        </p:txBody>
      </p:sp>
      <p:sp>
        <p:nvSpPr>
          <p:cNvPr id="3" name="Content Placeholder 2">
            <a:extLst>
              <a:ext uri="{FF2B5EF4-FFF2-40B4-BE49-F238E27FC236}">
                <a16:creationId xmlns:a16="http://schemas.microsoft.com/office/drawing/2014/main" id="{C56AD14B-5BEB-26CB-54E8-E3AD20794136}"/>
              </a:ext>
            </a:extLst>
          </p:cNvPr>
          <p:cNvSpPr>
            <a:spLocks noGrp="1"/>
          </p:cNvSpPr>
          <p:nvPr>
            <p:ph idx="1"/>
          </p:nvPr>
        </p:nvSpPr>
        <p:spPr>
          <a:xfrm>
            <a:off x="1088136" y="1880558"/>
            <a:ext cx="9922764" cy="4405942"/>
          </a:xfrm>
        </p:spPr>
        <p:txBody>
          <a:bodyPr>
            <a:normAutofit/>
          </a:bodyPr>
          <a:lstStyle/>
          <a:p>
            <a:pPr>
              <a:buClr>
                <a:schemeClr val="accent5"/>
              </a:buClr>
              <a:buFont typeface="Wingdings" panose="05000000000000000000" pitchFamily="2" charset="2"/>
              <a:buChar char="q"/>
            </a:pPr>
            <a:r>
              <a:rPr lang="en-US" sz="2400" b="1" dirty="0"/>
              <a:t>Related Coding Guidelines</a:t>
            </a:r>
            <a:endParaRPr lang="en-US" sz="2400" b="1" i="1" dirty="0"/>
          </a:p>
          <a:p>
            <a:pPr lvl="1">
              <a:buClr>
                <a:schemeClr val="accent5"/>
              </a:buClr>
              <a:buFont typeface="Wingdings" panose="05000000000000000000" pitchFamily="2" charset="2"/>
              <a:buChar char="q"/>
            </a:pPr>
            <a:r>
              <a:rPr lang="en-US" sz="2200" dirty="0"/>
              <a:t>Prolonged services (99417) may be added when total time exceeds the time threshold by a minimum of 15 minutes.  Additional units of prolonged service may be added for each additional full 15-minute increment.</a:t>
            </a:r>
          </a:p>
          <a:p>
            <a:pPr lvl="1">
              <a:buClr>
                <a:schemeClr val="accent5"/>
              </a:buClr>
              <a:buFont typeface="Wingdings" panose="05000000000000000000" pitchFamily="2" charset="2"/>
              <a:buChar char="q"/>
            </a:pPr>
            <a:r>
              <a:rPr lang="en-US" sz="2200" dirty="0"/>
              <a:t>Telemedicine Symbol ( ) removed from Office or Other Outpatient codes 99202- 99205 and 99212-99215</a:t>
            </a:r>
          </a:p>
        </p:txBody>
      </p:sp>
      <p:sp>
        <p:nvSpPr>
          <p:cNvPr id="4" name="Star: 5 Points 3">
            <a:extLst>
              <a:ext uri="{FF2B5EF4-FFF2-40B4-BE49-F238E27FC236}">
                <a16:creationId xmlns:a16="http://schemas.microsoft.com/office/drawing/2014/main" id="{BA8FCEBB-7853-E2A7-0553-27B917DE4F2C}"/>
              </a:ext>
            </a:extLst>
          </p:cNvPr>
          <p:cNvSpPr/>
          <p:nvPr/>
        </p:nvSpPr>
        <p:spPr>
          <a:xfrm>
            <a:off x="4623759" y="4425349"/>
            <a:ext cx="129396" cy="155277"/>
          </a:xfrm>
          <a:prstGeom prst="star5">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178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433DD-6C9C-97DD-4D7F-9E1133FAEEAC}"/>
              </a:ext>
            </a:extLst>
          </p:cNvPr>
          <p:cNvSpPr>
            <a:spLocks noGrp="1"/>
          </p:cNvSpPr>
          <p:nvPr>
            <p:ph type="title"/>
          </p:nvPr>
        </p:nvSpPr>
        <p:spPr>
          <a:xfrm>
            <a:off x="1088136" y="1090245"/>
            <a:ext cx="9922764" cy="548774"/>
          </a:xfrm>
        </p:spPr>
        <p:txBody>
          <a:bodyPr>
            <a:normAutofit fontScale="90000"/>
          </a:bodyPr>
          <a:lstStyle/>
          <a:p>
            <a:r>
              <a:rPr lang="en-US" sz="4000" dirty="0"/>
              <a:t>Telemedicine and Medicare</a:t>
            </a:r>
          </a:p>
        </p:txBody>
      </p:sp>
      <p:sp>
        <p:nvSpPr>
          <p:cNvPr id="3" name="Content Placeholder 2">
            <a:extLst>
              <a:ext uri="{FF2B5EF4-FFF2-40B4-BE49-F238E27FC236}">
                <a16:creationId xmlns:a16="http://schemas.microsoft.com/office/drawing/2014/main" id="{CA542317-F6C1-6DDF-0F34-75D599E6C256}"/>
              </a:ext>
            </a:extLst>
          </p:cNvPr>
          <p:cNvSpPr>
            <a:spLocks noGrp="1"/>
          </p:cNvSpPr>
          <p:nvPr>
            <p:ph idx="1"/>
          </p:nvPr>
        </p:nvSpPr>
        <p:spPr>
          <a:xfrm>
            <a:off x="1088136" y="1639019"/>
            <a:ext cx="9922764" cy="4647481"/>
          </a:xfrm>
        </p:spPr>
        <p:txBody>
          <a:bodyPr>
            <a:normAutofit fontScale="62500" lnSpcReduction="20000"/>
          </a:bodyPr>
          <a:lstStyle/>
          <a:p>
            <a:pPr>
              <a:buClr>
                <a:schemeClr val="accent5"/>
              </a:buClr>
              <a:buFont typeface="Wingdings" panose="05000000000000000000" pitchFamily="2" charset="2"/>
              <a:buChar char="q"/>
            </a:pPr>
            <a:r>
              <a:rPr lang="en-US" sz="2400" dirty="0"/>
              <a:t>Medicare has assigned a status indicator of “I” to the new telemedicine codes with the exception of 98016. </a:t>
            </a:r>
          </a:p>
          <a:p>
            <a:pPr>
              <a:buClr>
                <a:schemeClr val="accent5"/>
              </a:buClr>
              <a:buFont typeface="Wingdings" panose="05000000000000000000" pitchFamily="2" charset="2"/>
              <a:buChar char="q"/>
            </a:pPr>
            <a:r>
              <a:rPr lang="en-US" sz="2400" dirty="0"/>
              <a:t>The American Relief Act was signed by President Biden on December 21</a:t>
            </a:r>
            <a:r>
              <a:rPr lang="en-US" sz="2400" baseline="30000" dirty="0"/>
              <a:t>st</a:t>
            </a:r>
            <a:r>
              <a:rPr lang="en-US" sz="2400" dirty="0"/>
              <a:t> allowing for the extension of pandemic telemedicine flexibilities until March 31</a:t>
            </a:r>
            <a:r>
              <a:rPr lang="en-US" sz="2400" baseline="30000" dirty="0"/>
              <a:t>st</a:t>
            </a:r>
            <a:r>
              <a:rPr lang="en-US" sz="2400" dirty="0"/>
              <a:t>.  On March 18</a:t>
            </a:r>
            <a:r>
              <a:rPr lang="en-US" sz="2400" baseline="30000" dirty="0"/>
              <a:t>th</a:t>
            </a:r>
            <a:r>
              <a:rPr lang="en-US" sz="2400" dirty="0"/>
              <a:t>, Congress extended the telemedicine flexibilities until September 30</a:t>
            </a:r>
            <a:r>
              <a:rPr lang="en-US" sz="2400" baseline="30000" dirty="0"/>
              <a:t>th.</a:t>
            </a:r>
            <a:endParaRPr lang="en-US" sz="2400" dirty="0"/>
          </a:p>
          <a:p>
            <a:pPr>
              <a:buClr>
                <a:schemeClr val="accent5"/>
              </a:buClr>
              <a:buFont typeface="Wingdings" panose="05000000000000000000" pitchFamily="2" charset="2"/>
              <a:buChar char="q"/>
            </a:pPr>
            <a:r>
              <a:rPr lang="en-US" sz="2400" dirty="0"/>
              <a:t>Audio-Only telemedicine services should be coded with Office/Other Outpatient codes (99212-99215) with modifier 93 and POS 10.</a:t>
            </a:r>
          </a:p>
          <a:p>
            <a:pPr lvl="1">
              <a:buClr>
                <a:schemeClr val="accent5"/>
              </a:buClr>
              <a:buFont typeface="Wingdings" panose="05000000000000000000" pitchFamily="2" charset="2"/>
              <a:buChar char="q"/>
            </a:pPr>
            <a:r>
              <a:rPr lang="en-US" sz="2400" dirty="0"/>
              <a:t>Audio-Only telemedicine rendered by a nonphysician (may not otherwise report EM services) is still coded with 98966-98968 based on the time spent in medical discussion.</a:t>
            </a:r>
          </a:p>
          <a:p>
            <a:pPr>
              <a:buClr>
                <a:schemeClr val="accent5"/>
              </a:buClr>
              <a:buFont typeface="Wingdings" panose="05000000000000000000" pitchFamily="2" charset="2"/>
              <a:buChar char="q"/>
            </a:pPr>
            <a:r>
              <a:rPr lang="en-US" sz="2400" dirty="0"/>
              <a:t>Audio-Visual telemedicine services should be coded with Office/Other Outpatient codes (99202-99205, 99212-99215) with modifier 95 and POS 10.</a:t>
            </a:r>
          </a:p>
          <a:p>
            <a:pPr>
              <a:buClr>
                <a:schemeClr val="accent5"/>
              </a:buClr>
              <a:buFont typeface="Wingdings" panose="05000000000000000000" pitchFamily="2" charset="2"/>
              <a:buChar char="q"/>
            </a:pPr>
            <a:r>
              <a:rPr lang="en-US" sz="2400" dirty="0"/>
              <a:t>Coding may be based on time or MDM whichever is most advantageous to the provider.</a:t>
            </a:r>
          </a:p>
          <a:p>
            <a:pPr>
              <a:buClr>
                <a:schemeClr val="accent5"/>
              </a:buClr>
              <a:buFont typeface="Wingdings" panose="05000000000000000000" pitchFamily="2" charset="2"/>
              <a:buChar char="q"/>
            </a:pPr>
            <a:r>
              <a:rPr lang="en-US" sz="2400" dirty="0"/>
              <a:t>See Appendix P and Appendix T for additional services that may be rendered via audio-visual or audio-only in the AMA 2025 CPT® manual.</a:t>
            </a:r>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9353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D4D69-5484-7153-BD2C-A244B61D8E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1F8627-72B8-3CAC-4A89-C65DBAFEB492}"/>
              </a:ext>
            </a:extLst>
          </p:cNvPr>
          <p:cNvSpPr>
            <a:spLocks noGrp="1"/>
          </p:cNvSpPr>
          <p:nvPr>
            <p:ph type="title"/>
          </p:nvPr>
        </p:nvSpPr>
        <p:spPr>
          <a:xfrm>
            <a:off x="1088136" y="1090245"/>
            <a:ext cx="9922764" cy="548774"/>
          </a:xfrm>
        </p:spPr>
        <p:txBody>
          <a:bodyPr>
            <a:normAutofit fontScale="90000"/>
          </a:bodyPr>
          <a:lstStyle/>
          <a:p>
            <a:r>
              <a:rPr lang="en-US" sz="4000" dirty="0"/>
              <a:t>Telemedicine and Medicaid</a:t>
            </a:r>
          </a:p>
        </p:txBody>
      </p:sp>
      <p:sp>
        <p:nvSpPr>
          <p:cNvPr id="3" name="Content Placeholder 2">
            <a:extLst>
              <a:ext uri="{FF2B5EF4-FFF2-40B4-BE49-F238E27FC236}">
                <a16:creationId xmlns:a16="http://schemas.microsoft.com/office/drawing/2014/main" id="{CDFB2EE7-D928-E963-8ED0-8B25B2C3A8F8}"/>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Arizona</a:t>
            </a:r>
          </a:p>
          <a:p>
            <a:pPr lvl="1">
              <a:buClr>
                <a:schemeClr val="accent5"/>
              </a:buClr>
              <a:buFont typeface="Wingdings" panose="05000000000000000000" pitchFamily="2" charset="2"/>
              <a:buChar char="q"/>
            </a:pPr>
            <a:r>
              <a:rPr lang="en-US" sz="1600" dirty="0">
                <a:hlinkClick r:id="rId2"/>
              </a:rPr>
              <a:t>https://www.azahcccs.gov/PlansProviders/Downloads/IHS-TribalManual/IHS-Chap08IndivPractitionerSvcs.pdf</a:t>
            </a:r>
            <a:r>
              <a:rPr lang="en-US" sz="1600" dirty="0"/>
              <a:t>  - See pages 54-56</a:t>
            </a:r>
          </a:p>
          <a:p>
            <a:pPr lvl="1">
              <a:buClr>
                <a:schemeClr val="accent5"/>
              </a:buClr>
              <a:buFont typeface="Wingdings" panose="05000000000000000000" pitchFamily="2" charset="2"/>
              <a:buChar char="q"/>
            </a:pPr>
            <a:r>
              <a:rPr lang="en-US" sz="1600" dirty="0"/>
              <a:t>Bill the AIR with modifier GT</a:t>
            </a:r>
            <a:endParaRPr lang="en-US" sz="2400" dirty="0"/>
          </a:p>
          <a:p>
            <a:pPr marL="0" indent="0">
              <a:buNone/>
            </a:pPr>
            <a:endParaRPr lang="en-US" dirty="0"/>
          </a:p>
        </p:txBody>
      </p:sp>
    </p:spTree>
    <p:extLst>
      <p:ext uri="{BB962C8B-B14F-4D97-AF65-F5344CB8AC3E}">
        <p14:creationId xmlns:p14="http://schemas.microsoft.com/office/powerpoint/2010/main" val="1298158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ED4A0-0A0A-0AD0-745D-164133C251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291169-2348-A7D8-A74A-5258DBAA0953}"/>
              </a:ext>
            </a:extLst>
          </p:cNvPr>
          <p:cNvSpPr>
            <a:spLocks noGrp="1"/>
          </p:cNvSpPr>
          <p:nvPr>
            <p:ph type="title"/>
          </p:nvPr>
        </p:nvSpPr>
        <p:spPr>
          <a:xfrm>
            <a:off x="1088136" y="1090245"/>
            <a:ext cx="9922764" cy="548774"/>
          </a:xfrm>
        </p:spPr>
        <p:txBody>
          <a:bodyPr>
            <a:normAutofit fontScale="90000"/>
          </a:bodyPr>
          <a:lstStyle/>
          <a:p>
            <a:r>
              <a:rPr lang="en-US" sz="4000"/>
              <a:t>Telemedicine and Medicaid</a:t>
            </a:r>
            <a:endParaRPr lang="en-US" sz="4000" dirty="0"/>
          </a:p>
        </p:txBody>
      </p:sp>
      <p:sp>
        <p:nvSpPr>
          <p:cNvPr id="3" name="Content Placeholder 2">
            <a:extLst>
              <a:ext uri="{FF2B5EF4-FFF2-40B4-BE49-F238E27FC236}">
                <a16:creationId xmlns:a16="http://schemas.microsoft.com/office/drawing/2014/main" id="{ECE83488-B1BB-ED45-5305-590A57FD5C65}"/>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Medi-Cal</a:t>
            </a:r>
          </a:p>
          <a:p>
            <a:pPr lvl="1">
              <a:buClr>
                <a:schemeClr val="accent5"/>
              </a:buClr>
              <a:buFont typeface="Wingdings" panose="05000000000000000000" pitchFamily="2" charset="2"/>
              <a:buChar char="q"/>
            </a:pPr>
            <a:r>
              <a:rPr lang="en-US" sz="1600" b="1" dirty="0" err="1"/>
              <a:t>DHCS</a:t>
            </a:r>
            <a:r>
              <a:rPr lang="en-US" sz="1600" b="1" dirty="0"/>
              <a:t> Telehealth Frequently Asked Questions</a:t>
            </a:r>
          </a:p>
          <a:p>
            <a:pPr lvl="2">
              <a:buClr>
                <a:schemeClr val="accent5"/>
              </a:buClr>
              <a:buFont typeface="Wingdings" panose="05000000000000000000" pitchFamily="2" charset="2"/>
              <a:buChar char="q"/>
            </a:pPr>
            <a:r>
              <a:rPr lang="en-US" sz="1400" b="1" dirty="0">
                <a:hlinkClick r:id="rId2"/>
              </a:rPr>
              <a:t>https://www.dhcs.ca.gov/provgovpart/Pages/TelehealthFAQ.aspx#:~:text=Medi%2DCal%20covers%20synchronous%20telehealth,specialty%20mental%20health%2C%20and%20SUD</a:t>
            </a:r>
            <a:endParaRPr lang="en-US" sz="1400" b="1" dirty="0"/>
          </a:p>
          <a:p>
            <a:pPr lvl="1">
              <a:buClr>
                <a:schemeClr val="accent5"/>
              </a:buClr>
              <a:buFont typeface="Wingdings" panose="05000000000000000000" pitchFamily="2" charset="2"/>
              <a:buChar char="q"/>
            </a:pPr>
            <a:r>
              <a:rPr lang="en-US" sz="1600" b="1" dirty="0"/>
              <a:t>Telehealth Modifier Reference Sheet</a:t>
            </a:r>
          </a:p>
          <a:p>
            <a:pPr lvl="2">
              <a:buClr>
                <a:schemeClr val="accent5"/>
              </a:buClr>
              <a:buFont typeface="Wingdings" panose="05000000000000000000" pitchFamily="2" charset="2"/>
              <a:buChar char="q"/>
            </a:pPr>
            <a:r>
              <a:rPr lang="en-US" sz="1400" b="1" dirty="0">
                <a:hlinkClick r:id="rId3"/>
              </a:rPr>
              <a:t>https://www.dhcs.ca.gov/provgovpart/Documents/TH-Modifier-Reference-Sheet.pdf</a:t>
            </a:r>
            <a:endParaRPr lang="en-US" sz="1400" b="1" dirty="0"/>
          </a:p>
          <a:p>
            <a:pPr marL="502920" lvl="2" indent="0">
              <a:buClr>
                <a:schemeClr val="accent5"/>
              </a:buClr>
              <a:buNone/>
            </a:pPr>
            <a:endParaRPr lang="en-US" sz="1400" b="1" dirty="0"/>
          </a:p>
          <a:p>
            <a:pPr lvl="2">
              <a:buClr>
                <a:schemeClr val="accent5"/>
              </a:buClr>
              <a:buFont typeface="Wingdings" panose="05000000000000000000" pitchFamily="2" charset="2"/>
              <a:buChar char="q"/>
            </a:pPr>
            <a:endParaRPr lang="en-US" sz="2200" b="1" dirty="0"/>
          </a:p>
          <a:p>
            <a:pPr lvl="1">
              <a:buClr>
                <a:schemeClr val="accent5"/>
              </a:buClr>
              <a:buFont typeface="Wingdings" panose="05000000000000000000" pitchFamily="2" charset="2"/>
              <a:buChar char="q"/>
            </a:pPr>
            <a:endParaRPr lang="en-US" sz="2400" b="1" dirty="0"/>
          </a:p>
          <a:p>
            <a:pPr marL="0" indent="0">
              <a:buNone/>
            </a:pPr>
            <a:endParaRPr lang="en-US" dirty="0"/>
          </a:p>
        </p:txBody>
      </p:sp>
      <p:pic>
        <p:nvPicPr>
          <p:cNvPr id="5" name="Picture 4">
            <a:extLst>
              <a:ext uri="{FF2B5EF4-FFF2-40B4-BE49-F238E27FC236}">
                <a16:creationId xmlns:a16="http://schemas.microsoft.com/office/drawing/2014/main" id="{9404D63C-88CA-BBFA-DA9A-58F537756827}"/>
              </a:ext>
            </a:extLst>
          </p:cNvPr>
          <p:cNvPicPr>
            <a:picLocks noChangeAspect="1"/>
          </p:cNvPicPr>
          <p:nvPr/>
        </p:nvPicPr>
        <p:blipFill>
          <a:blip r:embed="rId4"/>
          <a:stretch>
            <a:fillRect/>
          </a:stretch>
        </p:blipFill>
        <p:spPr>
          <a:xfrm>
            <a:off x="1686560" y="4111692"/>
            <a:ext cx="9072880" cy="1859848"/>
          </a:xfrm>
          <a:prstGeom prst="rect">
            <a:avLst/>
          </a:prstGeom>
        </p:spPr>
      </p:pic>
    </p:spTree>
    <p:extLst>
      <p:ext uri="{BB962C8B-B14F-4D97-AF65-F5344CB8AC3E}">
        <p14:creationId xmlns:p14="http://schemas.microsoft.com/office/powerpoint/2010/main" val="382224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C0D53-281A-2B94-B6E8-9FC34542B1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218D9A-39B8-4056-9D06-AC06850A6A95}"/>
              </a:ext>
            </a:extLst>
          </p:cNvPr>
          <p:cNvSpPr>
            <a:spLocks noGrp="1"/>
          </p:cNvSpPr>
          <p:nvPr>
            <p:ph type="title"/>
          </p:nvPr>
        </p:nvSpPr>
        <p:spPr>
          <a:xfrm>
            <a:off x="1088136" y="1090245"/>
            <a:ext cx="9922764" cy="548774"/>
          </a:xfrm>
        </p:spPr>
        <p:txBody>
          <a:bodyPr>
            <a:normAutofit fontScale="90000"/>
          </a:bodyPr>
          <a:lstStyle/>
          <a:p>
            <a:r>
              <a:rPr lang="en-US" sz="4000" dirty="0"/>
              <a:t>CPT® Update</a:t>
            </a:r>
          </a:p>
        </p:txBody>
      </p:sp>
      <p:sp>
        <p:nvSpPr>
          <p:cNvPr id="3" name="Content Placeholder 2">
            <a:extLst>
              <a:ext uri="{FF2B5EF4-FFF2-40B4-BE49-F238E27FC236}">
                <a16:creationId xmlns:a16="http://schemas.microsoft.com/office/drawing/2014/main" id="{DCCAD682-AD36-CF0E-B303-2EEEA3629681}"/>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Anesthesia – no changes</a:t>
            </a:r>
          </a:p>
          <a:p>
            <a:pPr marL="0" indent="0">
              <a:buClr>
                <a:schemeClr val="accent5"/>
              </a:buClr>
              <a:buNone/>
            </a:pPr>
            <a:endParaRPr lang="en-US" sz="2400" b="1" dirty="0"/>
          </a:p>
          <a:p>
            <a:pPr marL="0" indent="0">
              <a:buNone/>
            </a:pPr>
            <a:endParaRPr lang="en-US" dirty="0"/>
          </a:p>
        </p:txBody>
      </p:sp>
    </p:spTree>
    <p:extLst>
      <p:ext uri="{BB962C8B-B14F-4D97-AF65-F5344CB8AC3E}">
        <p14:creationId xmlns:p14="http://schemas.microsoft.com/office/powerpoint/2010/main" val="657327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4A234D-51E2-ADC1-556E-9641A76FEE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12543C-3193-D1A6-14DD-7B817782F44D}"/>
              </a:ext>
            </a:extLst>
          </p:cNvPr>
          <p:cNvSpPr>
            <a:spLocks noGrp="1"/>
          </p:cNvSpPr>
          <p:nvPr>
            <p:ph type="title"/>
          </p:nvPr>
        </p:nvSpPr>
        <p:spPr>
          <a:xfrm>
            <a:off x="1088136" y="1090245"/>
            <a:ext cx="9922764" cy="548774"/>
          </a:xfrm>
        </p:spPr>
        <p:txBody>
          <a:bodyPr>
            <a:normAutofit fontScale="90000"/>
          </a:bodyPr>
          <a:lstStyle/>
          <a:p>
            <a:r>
              <a:rPr lang="en-US" sz="4000" dirty="0"/>
              <a:t>CPT® Update</a:t>
            </a:r>
          </a:p>
        </p:txBody>
      </p:sp>
      <p:sp>
        <p:nvSpPr>
          <p:cNvPr id="3" name="Content Placeholder 2">
            <a:extLst>
              <a:ext uri="{FF2B5EF4-FFF2-40B4-BE49-F238E27FC236}">
                <a16:creationId xmlns:a16="http://schemas.microsoft.com/office/drawing/2014/main" id="{9855B4A8-D58A-DF22-5FC8-A6659FD1B8FE}"/>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Surgery – 10000-69999</a:t>
            </a:r>
          </a:p>
          <a:p>
            <a:pPr lvl="1">
              <a:buClr>
                <a:schemeClr val="accent5"/>
              </a:buClr>
              <a:buFont typeface="Wingdings" panose="05000000000000000000" pitchFamily="2" charset="2"/>
              <a:buChar char="q"/>
            </a:pPr>
            <a:r>
              <a:rPr lang="en-US" sz="2200" b="1" dirty="0"/>
              <a:t>Integumentary System</a:t>
            </a:r>
          </a:p>
          <a:p>
            <a:pPr lvl="2">
              <a:buClr>
                <a:schemeClr val="accent5"/>
              </a:buClr>
              <a:buFont typeface="Wingdings" panose="05000000000000000000" pitchFamily="2" charset="2"/>
              <a:buChar char="q"/>
            </a:pPr>
            <a:r>
              <a:rPr lang="en-US" sz="2000" dirty="0"/>
              <a:t>Skin Cell Suspension Autograft – 15011-15018</a:t>
            </a:r>
          </a:p>
          <a:p>
            <a:pPr lvl="1">
              <a:buClr>
                <a:schemeClr val="accent5"/>
              </a:buClr>
              <a:buFont typeface="Wingdings" panose="05000000000000000000" pitchFamily="2" charset="2"/>
              <a:buChar char="q"/>
            </a:pPr>
            <a:r>
              <a:rPr lang="en-US" sz="2200" b="1" dirty="0"/>
              <a:t>Musculoskeletal System</a:t>
            </a:r>
          </a:p>
          <a:p>
            <a:pPr lvl="2">
              <a:buClr>
                <a:schemeClr val="accent5"/>
              </a:buClr>
              <a:buFont typeface="Wingdings" panose="05000000000000000000" pitchFamily="2" charset="2"/>
              <a:buChar char="q"/>
            </a:pPr>
            <a:r>
              <a:rPr lang="en-US" sz="2000" dirty="0"/>
              <a:t>Hand, Wrist, and Forearm Repair or Reconstruction</a:t>
            </a:r>
          </a:p>
          <a:p>
            <a:pPr lvl="3">
              <a:buClr>
                <a:schemeClr val="accent5"/>
              </a:buClr>
              <a:buFont typeface="Wingdings" panose="05000000000000000000" pitchFamily="2" charset="2"/>
              <a:buChar char="q"/>
            </a:pPr>
            <a:r>
              <a:rPr lang="en-US" sz="1800" dirty="0"/>
              <a:t>New code – 25448</a:t>
            </a:r>
          </a:p>
          <a:p>
            <a:pPr lvl="3">
              <a:buClr>
                <a:schemeClr val="accent5"/>
              </a:buClr>
              <a:buFont typeface="Wingdings" panose="05000000000000000000" pitchFamily="2" charset="2"/>
              <a:buChar char="q"/>
            </a:pPr>
            <a:r>
              <a:rPr lang="en-US" sz="1800" dirty="0"/>
              <a:t>Revised code – 25447</a:t>
            </a:r>
          </a:p>
          <a:p>
            <a:pPr lvl="1">
              <a:buClr>
                <a:schemeClr val="accent5"/>
              </a:buClr>
              <a:buFont typeface="Wingdings" panose="05000000000000000000" pitchFamily="2" charset="2"/>
              <a:buChar char="q"/>
            </a:pPr>
            <a:r>
              <a:rPr lang="en-US" sz="2200" b="1" dirty="0"/>
              <a:t>Cardiovascular System - </a:t>
            </a:r>
            <a:r>
              <a:rPr lang="en-US" sz="2000" b="1" dirty="0"/>
              <a:t>No changes</a:t>
            </a:r>
          </a:p>
          <a:p>
            <a:pPr lvl="2">
              <a:buClr>
                <a:schemeClr val="accent5"/>
              </a:buClr>
              <a:buFont typeface="Wingdings" panose="05000000000000000000" pitchFamily="2" charset="2"/>
              <a:buChar char="q"/>
            </a:pPr>
            <a:endParaRPr lang="en-US" sz="2000" dirty="0"/>
          </a:p>
          <a:p>
            <a:pPr marL="0" indent="0">
              <a:buClr>
                <a:schemeClr val="accent5"/>
              </a:buClr>
              <a:buNone/>
            </a:pPr>
            <a:endParaRPr lang="en-US" sz="2400" b="1" dirty="0"/>
          </a:p>
          <a:p>
            <a:pPr marL="0" indent="0">
              <a:buNone/>
            </a:pPr>
            <a:endParaRPr lang="en-US" dirty="0"/>
          </a:p>
        </p:txBody>
      </p:sp>
    </p:spTree>
    <p:extLst>
      <p:ext uri="{BB962C8B-B14F-4D97-AF65-F5344CB8AC3E}">
        <p14:creationId xmlns:p14="http://schemas.microsoft.com/office/powerpoint/2010/main" val="862566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25F57-0384-8366-FE72-963951286F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524CC6-DA35-27E0-82CE-DD791E2A41E7}"/>
              </a:ext>
            </a:extLst>
          </p:cNvPr>
          <p:cNvSpPr>
            <a:spLocks noGrp="1"/>
          </p:cNvSpPr>
          <p:nvPr>
            <p:ph type="title"/>
          </p:nvPr>
        </p:nvSpPr>
        <p:spPr>
          <a:xfrm>
            <a:off x="1088136" y="1090245"/>
            <a:ext cx="9922764" cy="548774"/>
          </a:xfrm>
        </p:spPr>
        <p:txBody>
          <a:bodyPr>
            <a:normAutofit fontScale="90000"/>
          </a:bodyPr>
          <a:lstStyle/>
          <a:p>
            <a:r>
              <a:rPr lang="en-US" sz="4000" dirty="0"/>
              <a:t>CPT® Update</a:t>
            </a:r>
          </a:p>
        </p:txBody>
      </p:sp>
      <p:sp>
        <p:nvSpPr>
          <p:cNvPr id="3" name="Content Placeholder 2">
            <a:extLst>
              <a:ext uri="{FF2B5EF4-FFF2-40B4-BE49-F238E27FC236}">
                <a16:creationId xmlns:a16="http://schemas.microsoft.com/office/drawing/2014/main" id="{22672157-1952-5FBF-A9D5-B378C55918AB}"/>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Surgery – 10000-69999</a:t>
            </a:r>
          </a:p>
          <a:p>
            <a:pPr lvl="2">
              <a:buClr>
                <a:schemeClr val="accent5"/>
              </a:buClr>
              <a:buFont typeface="Wingdings" panose="05000000000000000000" pitchFamily="2" charset="2"/>
              <a:buChar char="q"/>
            </a:pPr>
            <a:r>
              <a:rPr lang="en-US" sz="2000" b="1" dirty="0"/>
              <a:t>Hemic and Lymphatic Systems</a:t>
            </a:r>
          </a:p>
          <a:p>
            <a:pPr lvl="3">
              <a:buClr>
                <a:schemeClr val="accent5"/>
              </a:buClr>
              <a:buFont typeface="Wingdings" panose="05000000000000000000" pitchFamily="2" charset="2"/>
              <a:buChar char="q"/>
            </a:pPr>
            <a:r>
              <a:rPr lang="en-US" sz="1800" dirty="0"/>
              <a:t>Cellular and Gene Therapies - 38225-38228</a:t>
            </a:r>
          </a:p>
          <a:p>
            <a:pPr lvl="2">
              <a:buClr>
                <a:schemeClr val="accent5"/>
              </a:buClr>
              <a:buFont typeface="Wingdings" panose="05000000000000000000" pitchFamily="2" charset="2"/>
              <a:buChar char="q"/>
            </a:pPr>
            <a:r>
              <a:rPr lang="en-US" sz="2000" b="1" dirty="0"/>
              <a:t>Digestive System</a:t>
            </a:r>
          </a:p>
          <a:p>
            <a:pPr lvl="3">
              <a:buClr>
                <a:schemeClr val="accent5"/>
              </a:buClr>
              <a:buFont typeface="Wingdings" panose="05000000000000000000" pitchFamily="2" charset="2"/>
              <a:buChar char="q"/>
            </a:pPr>
            <a:r>
              <a:rPr lang="en-US" sz="1800" dirty="0"/>
              <a:t>Excision or destruction, open, intra-abdominal tumors or cysts – 49186-49190</a:t>
            </a:r>
          </a:p>
          <a:p>
            <a:pPr lvl="2">
              <a:buClr>
                <a:schemeClr val="accent5"/>
              </a:buClr>
              <a:buFont typeface="Wingdings" panose="05000000000000000000" pitchFamily="2" charset="2"/>
              <a:buChar char="q"/>
            </a:pPr>
            <a:r>
              <a:rPr lang="en-US" sz="2000" b="1" dirty="0"/>
              <a:t>Urinary System</a:t>
            </a:r>
          </a:p>
          <a:p>
            <a:pPr lvl="3">
              <a:buClr>
                <a:schemeClr val="accent5"/>
              </a:buClr>
              <a:buFont typeface="Wingdings" panose="05000000000000000000" pitchFamily="2" charset="2"/>
              <a:buChar char="q"/>
            </a:pPr>
            <a:r>
              <a:rPr lang="en-US" sz="1800" dirty="0"/>
              <a:t>Ablation transducer – 51721</a:t>
            </a:r>
          </a:p>
          <a:p>
            <a:pPr lvl="3">
              <a:buClr>
                <a:schemeClr val="accent5"/>
              </a:buClr>
              <a:buFont typeface="Wingdings" panose="05000000000000000000" pitchFamily="2" charset="2"/>
              <a:buChar char="q"/>
            </a:pPr>
            <a:r>
              <a:rPr lang="en-US" sz="1800" dirty="0"/>
              <a:t>Cystourethroscopy with insertion of temporary device – 53865</a:t>
            </a:r>
          </a:p>
          <a:p>
            <a:pPr lvl="3">
              <a:buClr>
                <a:schemeClr val="accent5"/>
              </a:buClr>
              <a:buFont typeface="Wingdings" panose="05000000000000000000" pitchFamily="2" charset="2"/>
              <a:buChar char="q"/>
            </a:pPr>
            <a:r>
              <a:rPr lang="en-US" sz="1800" dirty="0"/>
              <a:t>Ablation of prostate tissue – 55881-55882</a:t>
            </a:r>
          </a:p>
          <a:p>
            <a:pPr lvl="2">
              <a:buClr>
                <a:schemeClr val="accent5"/>
              </a:buClr>
              <a:buFont typeface="Wingdings" panose="05000000000000000000" pitchFamily="2" charset="2"/>
              <a:buChar char="q"/>
            </a:pPr>
            <a:endParaRPr lang="en-US" sz="2600" b="1" dirty="0"/>
          </a:p>
          <a:p>
            <a:pPr marL="0" indent="0">
              <a:buNone/>
            </a:pPr>
            <a:endParaRPr lang="en-US" dirty="0"/>
          </a:p>
        </p:txBody>
      </p:sp>
    </p:spTree>
    <p:extLst>
      <p:ext uri="{BB962C8B-B14F-4D97-AF65-F5344CB8AC3E}">
        <p14:creationId xmlns:p14="http://schemas.microsoft.com/office/powerpoint/2010/main" val="100337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729DE-CDAC-F754-799E-3C6924074086}"/>
              </a:ext>
            </a:extLst>
          </p:cNvPr>
          <p:cNvSpPr>
            <a:spLocks noGrp="1"/>
          </p:cNvSpPr>
          <p:nvPr>
            <p:ph type="title"/>
          </p:nvPr>
        </p:nvSpPr>
        <p:spPr/>
        <p:txBody>
          <a:bodyPr/>
          <a:lstStyle/>
          <a:p>
            <a:r>
              <a:rPr lang="en-US" dirty="0"/>
              <a:t>2025 CPT® Code Set Changes</a:t>
            </a:r>
          </a:p>
        </p:txBody>
      </p:sp>
      <p:sp>
        <p:nvSpPr>
          <p:cNvPr id="4" name="Content Placeholder 3">
            <a:extLst>
              <a:ext uri="{FF2B5EF4-FFF2-40B4-BE49-F238E27FC236}">
                <a16:creationId xmlns:a16="http://schemas.microsoft.com/office/drawing/2014/main" id="{462C2475-4B20-4AB4-22DE-2EA17DBEA3E3}"/>
              </a:ext>
            </a:extLst>
          </p:cNvPr>
          <p:cNvSpPr>
            <a:spLocks noGrp="1"/>
          </p:cNvSpPr>
          <p:nvPr>
            <p:ph sz="half" idx="1"/>
          </p:nvPr>
        </p:nvSpPr>
        <p:spPr>
          <a:solidFill>
            <a:schemeClr val="accent5"/>
          </a:solidFill>
        </p:spPr>
        <p:txBody>
          <a:bodyPr>
            <a:normAutofit/>
          </a:bodyPr>
          <a:lstStyle/>
          <a:p>
            <a:pPr marL="0" indent="0" algn="ctr">
              <a:lnSpc>
                <a:spcPct val="150000"/>
              </a:lnSpc>
              <a:buNone/>
            </a:pPr>
            <a:endParaRPr lang="en-US" sz="3200" dirty="0"/>
          </a:p>
          <a:p>
            <a:pPr marL="0" indent="0" algn="ctr">
              <a:lnSpc>
                <a:spcPct val="100000"/>
              </a:lnSpc>
              <a:buNone/>
            </a:pPr>
            <a:r>
              <a:rPr lang="en-US" sz="3200" dirty="0"/>
              <a:t>420</a:t>
            </a:r>
          </a:p>
          <a:p>
            <a:pPr marL="0" indent="0" algn="ctr">
              <a:lnSpc>
                <a:spcPct val="100000"/>
              </a:lnSpc>
              <a:buNone/>
            </a:pPr>
            <a:r>
              <a:rPr lang="en-US" sz="3200" dirty="0"/>
              <a:t>Total</a:t>
            </a:r>
          </a:p>
          <a:p>
            <a:pPr marL="0" indent="0" algn="ctr">
              <a:lnSpc>
                <a:spcPct val="100000"/>
              </a:lnSpc>
              <a:buNone/>
            </a:pPr>
            <a:r>
              <a:rPr lang="en-US" sz="3200" dirty="0"/>
              <a:t>changes</a:t>
            </a:r>
          </a:p>
        </p:txBody>
      </p:sp>
      <p:sp>
        <p:nvSpPr>
          <p:cNvPr id="5" name="Content Placeholder 4">
            <a:extLst>
              <a:ext uri="{FF2B5EF4-FFF2-40B4-BE49-F238E27FC236}">
                <a16:creationId xmlns:a16="http://schemas.microsoft.com/office/drawing/2014/main" id="{79A78D53-1E17-5A67-1062-C1D7856CE770}"/>
              </a:ext>
            </a:extLst>
          </p:cNvPr>
          <p:cNvSpPr>
            <a:spLocks noGrp="1"/>
          </p:cNvSpPr>
          <p:nvPr>
            <p:ph sz="half" idx="2"/>
          </p:nvPr>
        </p:nvSpPr>
        <p:spPr>
          <a:solidFill>
            <a:schemeClr val="accent5"/>
          </a:solidFill>
        </p:spPr>
        <p:txBody>
          <a:bodyPr>
            <a:noAutofit/>
          </a:bodyPr>
          <a:lstStyle/>
          <a:p>
            <a:pPr marL="0" indent="0" algn="ctr">
              <a:lnSpc>
                <a:spcPct val="100000"/>
              </a:lnSpc>
              <a:buNone/>
            </a:pPr>
            <a:endParaRPr lang="en-US" sz="3200" dirty="0"/>
          </a:p>
          <a:p>
            <a:pPr marL="0" indent="0" algn="ctr">
              <a:lnSpc>
                <a:spcPct val="100000"/>
              </a:lnSpc>
              <a:buNone/>
            </a:pPr>
            <a:r>
              <a:rPr lang="en-US" sz="3200" dirty="0"/>
              <a:t>11,321</a:t>
            </a:r>
          </a:p>
          <a:p>
            <a:pPr marL="0" indent="0" algn="ctr">
              <a:lnSpc>
                <a:spcPct val="100000"/>
              </a:lnSpc>
              <a:buNone/>
            </a:pPr>
            <a:r>
              <a:rPr lang="en-US" sz="3200" dirty="0"/>
              <a:t>Total codes</a:t>
            </a:r>
          </a:p>
          <a:p>
            <a:pPr marL="0" indent="0" algn="ctr">
              <a:lnSpc>
                <a:spcPct val="100000"/>
              </a:lnSpc>
              <a:buNone/>
            </a:pPr>
            <a:r>
              <a:rPr lang="en-US" sz="3200" dirty="0"/>
              <a:t>In 2025</a:t>
            </a:r>
          </a:p>
          <a:p>
            <a:pPr marL="0" indent="0" algn="ctr">
              <a:lnSpc>
                <a:spcPct val="100000"/>
              </a:lnSpc>
              <a:buNone/>
            </a:pPr>
            <a:r>
              <a:rPr lang="en-US" sz="3200" dirty="0"/>
              <a:t>code set</a:t>
            </a:r>
          </a:p>
        </p:txBody>
      </p:sp>
    </p:spTree>
    <p:extLst>
      <p:ext uri="{BB962C8B-B14F-4D97-AF65-F5344CB8AC3E}">
        <p14:creationId xmlns:p14="http://schemas.microsoft.com/office/powerpoint/2010/main" val="1760113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03318-6114-F37D-1354-51906787F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CBE5A-8971-5C4D-7A0E-73C641E72B6E}"/>
              </a:ext>
            </a:extLst>
          </p:cNvPr>
          <p:cNvSpPr>
            <a:spLocks noGrp="1"/>
          </p:cNvSpPr>
          <p:nvPr>
            <p:ph type="title"/>
          </p:nvPr>
        </p:nvSpPr>
        <p:spPr>
          <a:xfrm>
            <a:off x="1088136" y="1090245"/>
            <a:ext cx="9922764" cy="548774"/>
          </a:xfrm>
        </p:spPr>
        <p:txBody>
          <a:bodyPr>
            <a:normAutofit fontScale="90000"/>
          </a:bodyPr>
          <a:lstStyle/>
          <a:p>
            <a:r>
              <a:rPr lang="en-US" sz="4000" dirty="0"/>
              <a:t>CPT® Update</a:t>
            </a:r>
          </a:p>
        </p:txBody>
      </p:sp>
      <p:sp>
        <p:nvSpPr>
          <p:cNvPr id="3" name="Content Placeholder 2">
            <a:extLst>
              <a:ext uri="{FF2B5EF4-FFF2-40B4-BE49-F238E27FC236}">
                <a16:creationId xmlns:a16="http://schemas.microsoft.com/office/drawing/2014/main" id="{6F290348-DBC4-99A7-4663-75EF435CDEE7}"/>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Surgery – 10000-69999</a:t>
            </a:r>
          </a:p>
          <a:p>
            <a:pPr lvl="2">
              <a:buClr>
                <a:schemeClr val="accent5"/>
              </a:buClr>
              <a:buFont typeface="Wingdings" panose="05000000000000000000" pitchFamily="2" charset="2"/>
              <a:buChar char="q"/>
            </a:pPr>
            <a:r>
              <a:rPr lang="en-US" sz="2000" b="1" dirty="0"/>
              <a:t>Endocrine System</a:t>
            </a:r>
          </a:p>
          <a:p>
            <a:pPr lvl="3">
              <a:buClr>
                <a:schemeClr val="accent5"/>
              </a:buClr>
              <a:buFont typeface="Wingdings" panose="05000000000000000000" pitchFamily="2" charset="2"/>
              <a:buChar char="q"/>
            </a:pPr>
            <a:r>
              <a:rPr lang="en-US" sz="1800" dirty="0"/>
              <a:t>Ablation of thyroid nodules – 60660-60661</a:t>
            </a:r>
          </a:p>
          <a:p>
            <a:pPr lvl="2">
              <a:buClr>
                <a:schemeClr val="accent5"/>
              </a:buClr>
              <a:buFont typeface="Wingdings" panose="05000000000000000000" pitchFamily="2" charset="2"/>
              <a:buChar char="q"/>
            </a:pPr>
            <a:r>
              <a:rPr lang="en-US" sz="2000" b="1" dirty="0"/>
              <a:t>Nervous System</a:t>
            </a:r>
          </a:p>
          <a:p>
            <a:pPr lvl="3">
              <a:buClr>
                <a:schemeClr val="accent5"/>
              </a:buClr>
              <a:buFont typeface="Wingdings" panose="05000000000000000000" pitchFamily="2" charset="2"/>
              <a:buChar char="q"/>
            </a:pPr>
            <a:r>
              <a:rPr lang="en-US" sz="1800" dirty="0"/>
              <a:t>Stereotaxis – 61715</a:t>
            </a:r>
          </a:p>
          <a:p>
            <a:pPr lvl="3">
              <a:buClr>
                <a:schemeClr val="accent5"/>
              </a:buClr>
              <a:buFont typeface="Wingdings" panose="05000000000000000000" pitchFamily="2" charset="2"/>
              <a:buChar char="q"/>
            </a:pPr>
            <a:r>
              <a:rPr lang="en-US" sz="1800" dirty="0"/>
              <a:t>Fascial Plane Block – 64466-64474</a:t>
            </a:r>
          </a:p>
          <a:p>
            <a:pPr marL="0" indent="0">
              <a:buNone/>
            </a:pPr>
            <a:endParaRPr lang="en-US" dirty="0"/>
          </a:p>
        </p:txBody>
      </p:sp>
    </p:spTree>
    <p:extLst>
      <p:ext uri="{BB962C8B-B14F-4D97-AF65-F5344CB8AC3E}">
        <p14:creationId xmlns:p14="http://schemas.microsoft.com/office/powerpoint/2010/main" val="148897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1DFF2-E909-1D19-7CDB-0016F152BA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71B023-54DE-E7E9-BD9A-ADE9739B1334}"/>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8D0866E5-FCB8-1E1F-ECB0-7440747F91F1}"/>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G2211 – Visit complexity add-on code</a:t>
            </a:r>
          </a:p>
          <a:p>
            <a:pPr lvl="1">
              <a:buClr>
                <a:schemeClr val="accent5"/>
              </a:buClr>
              <a:buFont typeface="Wingdings" panose="05000000000000000000" pitchFamily="2" charset="2"/>
              <a:buChar char="q"/>
            </a:pPr>
            <a:r>
              <a:rPr lang="en-US" sz="2400" dirty="0"/>
              <a:t>Visit complexity inherent to evaluation and management associated with medical care services that serve as the continuing focal point for all needed health care services and/or with medical care services that are part of ongoing care related to a patient's single, serious condition or a complex condition. (Add-on code, list separately in addition to office/outpatient evaluation and management visit, new or established). </a:t>
            </a:r>
            <a:endParaRPr lang="en-US" sz="2400" b="1" dirty="0"/>
          </a:p>
          <a:p>
            <a:pPr marL="0" indent="0">
              <a:buNone/>
            </a:pPr>
            <a:endParaRPr lang="en-US" dirty="0"/>
          </a:p>
        </p:txBody>
      </p:sp>
    </p:spTree>
    <p:extLst>
      <p:ext uri="{BB962C8B-B14F-4D97-AF65-F5344CB8AC3E}">
        <p14:creationId xmlns:p14="http://schemas.microsoft.com/office/powerpoint/2010/main" val="870414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09E75-3DE8-0AAF-80A6-6DD72234DF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84AD29-4D21-A334-6358-8B7104C65FC8}"/>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D82FD5D3-F4AE-9BD7-7654-F8D1E1D8F3EA}"/>
              </a:ext>
            </a:extLst>
          </p:cNvPr>
          <p:cNvSpPr>
            <a:spLocks noGrp="1"/>
          </p:cNvSpPr>
          <p:nvPr>
            <p:ph idx="1"/>
          </p:nvPr>
        </p:nvSpPr>
        <p:spPr>
          <a:xfrm>
            <a:off x="1088136" y="1639019"/>
            <a:ext cx="9922764" cy="4865298"/>
          </a:xfrm>
        </p:spPr>
        <p:txBody>
          <a:bodyPr>
            <a:normAutofit fontScale="62500" lnSpcReduction="20000"/>
          </a:bodyPr>
          <a:lstStyle/>
          <a:p>
            <a:pPr marL="0" indent="0">
              <a:buNone/>
            </a:pPr>
            <a:r>
              <a:rPr lang="en-US" sz="2200" b="1" dirty="0"/>
              <a:t>Q1: When can I report HCPCS code G2211? </a:t>
            </a:r>
          </a:p>
          <a:p>
            <a:pPr marL="0" indent="0">
              <a:buNone/>
            </a:pPr>
            <a:r>
              <a:rPr lang="en-US" sz="1900" b="1" dirty="0"/>
              <a:t>A</a:t>
            </a:r>
            <a:r>
              <a:rPr lang="en-US" sz="1900" dirty="0"/>
              <a:t>: All medical professionals who can bill Medicare for office/outpatient (O/O) evaluation and management (E/M) visits (i.e., Current Procedural Terminology (CPT®) codes 99202-99205, 99211-99215) may report the HCPCS code G2211 add-on code to O/O E/M base codes. HCPCS code G2211 may not be reported without reporting an O/O E/M base code visit, i.e., CPT® codes 99202-99205, 99211-99215. </a:t>
            </a:r>
          </a:p>
          <a:p>
            <a:pPr marL="0" indent="0">
              <a:buNone/>
            </a:pPr>
            <a:r>
              <a:rPr lang="en-US" sz="1900" dirty="0"/>
              <a:t>HCPCS code G2211 captures the inherent complexity of the O/O E/M visit that is derived from the longitudinal nature of the practitioner and patient relationship. (CY 2024 physician fee schedule (PFS) final rule, 88 FR 78818, 78970) </a:t>
            </a:r>
          </a:p>
          <a:p>
            <a:pPr marL="0" indent="0">
              <a:buNone/>
            </a:pPr>
            <a:r>
              <a:rPr lang="en-US" sz="1900" dirty="0"/>
              <a:t>Think about the relationship between you and the patient when deciding whether to bill HCPCS code G2211, including whether: 	</a:t>
            </a:r>
          </a:p>
          <a:p>
            <a:pPr marL="274320" lvl="1" indent="0">
              <a:buNone/>
            </a:pPr>
            <a:r>
              <a:rPr lang="en-US" sz="1900" dirty="0"/>
              <a:t>• You’re the continuing focal point for all needed services, like a primary care practitioner (CY 2024 PFS final rule, 88 FR 78818, 78973-78974), </a:t>
            </a:r>
          </a:p>
          <a:p>
            <a:pPr marL="274320" lvl="1" indent="0">
              <a:buNone/>
            </a:pPr>
            <a:r>
              <a:rPr lang="en-US" sz="1900" dirty="0"/>
              <a:t>• You’re providing ongoing care for a single, serious condition or a complex condition (e.g., sickle cell disease) (CY 2024 PFS final rule, 88 FR 78974). </a:t>
            </a:r>
          </a:p>
          <a:p>
            <a:pPr marL="0" indent="0">
              <a:buNone/>
            </a:pPr>
            <a:r>
              <a:rPr lang="en-US" sz="1900" dirty="0"/>
              <a:t>There are many visits with new or established patients where the O/O E/M visit complexity add-on code would not be appropriately reported, such as when the care furnished during the O/O E/M visit is provided by a professional whose relationship with the patient is of a discrete, routine, or time-limited nature; such as, but not limited to, a mole removal or referral to a physician for removal of a mole; for treatment of a simple virus; for counseling related to seasonal allergies, initial onset gastroesophageal reflux disease; treatment for a fracture; and where comorbidities are either not present or not addressed, and/or when the billing practitioner has not taken responsibility for ongoing medical care for that particular patient with consistency and continuity over time, or does not plan to take responsibility for subsequent, ongoing medical care for that particular patient with consistency and continuity over time (CY 2024 PFS final rule, 88 FR 78971). </a:t>
            </a:r>
          </a:p>
        </p:txBody>
      </p:sp>
    </p:spTree>
    <p:extLst>
      <p:ext uri="{BB962C8B-B14F-4D97-AF65-F5344CB8AC3E}">
        <p14:creationId xmlns:p14="http://schemas.microsoft.com/office/powerpoint/2010/main" val="3402325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E4405-6011-4245-0190-05DFE03D67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AE5185-C19C-DD78-946A-457ECEC34DA9}"/>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9EF37F0F-A4DD-DFF6-594D-89BF72186E7A}"/>
              </a:ext>
            </a:extLst>
          </p:cNvPr>
          <p:cNvSpPr>
            <a:spLocks noGrp="1"/>
          </p:cNvSpPr>
          <p:nvPr>
            <p:ph idx="1"/>
          </p:nvPr>
        </p:nvSpPr>
        <p:spPr>
          <a:xfrm>
            <a:off x="1088136" y="1639019"/>
            <a:ext cx="9922764" cy="4647481"/>
          </a:xfrm>
        </p:spPr>
        <p:txBody>
          <a:bodyPr>
            <a:normAutofit/>
          </a:bodyPr>
          <a:lstStyle/>
          <a:p>
            <a:pPr marL="0" indent="0">
              <a:buNone/>
            </a:pPr>
            <a:r>
              <a:rPr lang="en-US" b="1" dirty="0"/>
              <a:t>Q2: In what office and outpatient settings can HCPCS code G2211 be billed? </a:t>
            </a:r>
          </a:p>
          <a:p>
            <a:pPr marL="0" indent="0">
              <a:buNone/>
            </a:pPr>
            <a:r>
              <a:rPr lang="en-US" b="1" dirty="0"/>
              <a:t>A:</a:t>
            </a:r>
            <a:r>
              <a:rPr lang="en-US" dirty="0"/>
              <a:t> All rules for reporting O/O E/M services (i.e., CPT® codes 99202-99205, 99211-99215) apply to billing HCPCS code G2211. Continue to use the codes in this family to report E/M services you provide to a patient in the office or other outpatient facility. HCPCS code G2211 is separately payable to the billing physician or practitioner in both facility and non-facility settings and is not limited to any physician specialties. HCPCS code G2211 cannot be billed with code sets for other E/M services (e.g., hospital inpatient, emergency department, home or residence, and nursing facility).</a:t>
            </a:r>
          </a:p>
        </p:txBody>
      </p:sp>
    </p:spTree>
    <p:extLst>
      <p:ext uri="{BB962C8B-B14F-4D97-AF65-F5344CB8AC3E}">
        <p14:creationId xmlns:p14="http://schemas.microsoft.com/office/powerpoint/2010/main" val="513535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FDFB3C-DCDF-3BE1-D0DB-D267868F05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32FCE5-8170-D2B3-E6DA-31717C1BD9B4}"/>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E0A13519-1021-7C85-C17A-B1E3A6E3D6D0}"/>
              </a:ext>
            </a:extLst>
          </p:cNvPr>
          <p:cNvSpPr>
            <a:spLocks noGrp="1"/>
          </p:cNvSpPr>
          <p:nvPr>
            <p:ph idx="1"/>
          </p:nvPr>
        </p:nvSpPr>
        <p:spPr>
          <a:xfrm>
            <a:off x="1088136" y="1639019"/>
            <a:ext cx="9922764" cy="4647481"/>
          </a:xfrm>
        </p:spPr>
        <p:txBody>
          <a:bodyPr>
            <a:normAutofit/>
          </a:bodyPr>
          <a:lstStyle/>
          <a:p>
            <a:pPr marL="0" indent="0">
              <a:buNone/>
            </a:pPr>
            <a:r>
              <a:rPr lang="en-US" b="1" dirty="0"/>
              <a:t>Q3: Can HCPCS code G2211 be billed when my patient sees another physician or practitioner in my group practice instead of me, including colleagues in the same specialty as me? </a:t>
            </a:r>
          </a:p>
          <a:p>
            <a:pPr marL="0" indent="0">
              <a:buNone/>
            </a:pPr>
            <a:r>
              <a:rPr lang="en-US" b="1" dirty="0"/>
              <a:t>A:</a:t>
            </a:r>
            <a:r>
              <a:rPr lang="en-US" dirty="0"/>
              <a:t> In this scenario, physicians and practitioners might consider whether the patient could have an ongoing relationship with a patient care team within the group practice that includes more than one physician or practitioner. We understand it is possible that team-based care practices may also serve as the continuing focal point for all needed services or provide ongoing care for a single, serious condition or a complex condition. In such circumstances when a patient sees another physician or practitioner in a team-based care practice, and if all other requirements of HCPCS code G2211 are met, it may be appropriate to report HCPCS code G2211.</a:t>
            </a:r>
          </a:p>
        </p:txBody>
      </p:sp>
    </p:spTree>
    <p:extLst>
      <p:ext uri="{BB962C8B-B14F-4D97-AF65-F5344CB8AC3E}">
        <p14:creationId xmlns:p14="http://schemas.microsoft.com/office/powerpoint/2010/main" val="4092848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5F104-D0ED-0EAC-660C-A8EBD0426C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33CB87-6AF4-B17C-747E-187F5F4EF1FE}"/>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5D43DC4A-C0E8-79C8-8380-953FAF46AC7C}"/>
              </a:ext>
            </a:extLst>
          </p:cNvPr>
          <p:cNvSpPr>
            <a:spLocks noGrp="1"/>
          </p:cNvSpPr>
          <p:nvPr>
            <p:ph idx="1"/>
          </p:nvPr>
        </p:nvSpPr>
        <p:spPr>
          <a:xfrm>
            <a:off x="1088136" y="1639019"/>
            <a:ext cx="9922764" cy="4647481"/>
          </a:xfrm>
        </p:spPr>
        <p:txBody>
          <a:bodyPr>
            <a:normAutofit/>
          </a:bodyPr>
          <a:lstStyle/>
          <a:p>
            <a:pPr marL="0" indent="0">
              <a:buNone/>
            </a:pPr>
            <a:r>
              <a:rPr lang="en-US" b="1" dirty="0"/>
              <a:t>Q4: Is it appropriate to bill HCPCS code G2211 using the Primary Care Exception </a:t>
            </a:r>
          </a:p>
          <a:p>
            <a:pPr marL="0" indent="0">
              <a:buNone/>
            </a:pPr>
            <a:r>
              <a:rPr lang="en-US" b="1" dirty="0"/>
              <a:t>A: </a:t>
            </a:r>
            <a:r>
              <a:rPr lang="en-US" dirty="0"/>
              <a:t>Physicians can bill under the primary care exception for lower-level O/O E/M services provided by resident physicians in certain primary care training settings. Physicians bill for these services by attaching the GE modifier to their claims for O/O E/M visits described by CPT® codes 99202-99203 &amp; 99211-99213. The temporary policy we put in place during the COVID-19 Public Health Emergency to permit physicians to bill under the primary care exception for O/O E/M level 4-5 visits (99204-99205, 99214-99215) is no longer in effect. The HCPCS code G2211 add-on code can be billed for services furnished under the primary care exception if the criteria for billing HCPCS code G2211 are met.</a:t>
            </a:r>
          </a:p>
        </p:txBody>
      </p:sp>
    </p:spTree>
    <p:extLst>
      <p:ext uri="{BB962C8B-B14F-4D97-AF65-F5344CB8AC3E}">
        <p14:creationId xmlns:p14="http://schemas.microsoft.com/office/powerpoint/2010/main" val="2801466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8EB805-25B5-4843-890F-471A75BEA1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6CBC4C-508B-B4D8-0E4A-98512BA64485}"/>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3600C486-F78B-AFBA-8BEA-B8A41F437490}"/>
              </a:ext>
            </a:extLst>
          </p:cNvPr>
          <p:cNvSpPr>
            <a:spLocks noGrp="1"/>
          </p:cNvSpPr>
          <p:nvPr>
            <p:ph idx="1"/>
          </p:nvPr>
        </p:nvSpPr>
        <p:spPr>
          <a:xfrm>
            <a:off x="1088136" y="1639019"/>
            <a:ext cx="9922764" cy="4647481"/>
          </a:xfrm>
        </p:spPr>
        <p:txBody>
          <a:bodyPr>
            <a:normAutofit/>
          </a:bodyPr>
          <a:lstStyle/>
          <a:p>
            <a:pPr marL="0" indent="0">
              <a:buNone/>
            </a:pPr>
            <a:r>
              <a:rPr lang="en-US" b="1" dirty="0"/>
              <a:t>Q5: Can HCPCS code G2211 be billed in an FQHC or RHC? </a:t>
            </a:r>
          </a:p>
          <a:p>
            <a:pPr marL="0" indent="0">
              <a:buNone/>
            </a:pPr>
            <a:r>
              <a:rPr lang="en-US" b="1" dirty="0"/>
              <a:t>A: </a:t>
            </a:r>
            <a:r>
              <a:rPr lang="en-US" dirty="0"/>
              <a:t>We generally pay Rural Health Clinic (RHC)s and Federally Qualified Health Center (FQHCs) an encounter-based rate. The service described by HCPCS add-on code HCPCS code G2211 is bundled into the RHC all-inclusive rate or FQHC prospective payment system payment rate along with the service described by the O/O E/M base code with which HCPCS code G2211 would be billed. There is no separate payment made to an FQHC or RHC for HCPCS code G2211.</a:t>
            </a:r>
          </a:p>
        </p:txBody>
      </p:sp>
    </p:spTree>
    <p:extLst>
      <p:ext uri="{BB962C8B-B14F-4D97-AF65-F5344CB8AC3E}">
        <p14:creationId xmlns:p14="http://schemas.microsoft.com/office/powerpoint/2010/main" val="2461371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E1602-803B-5231-0C23-3F50056A73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AFD86D-997C-5C66-9661-18267028BDE2}"/>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1CCF2EEA-7765-8059-FDD5-B838C6F2BA85}"/>
              </a:ext>
            </a:extLst>
          </p:cNvPr>
          <p:cNvSpPr>
            <a:spLocks noGrp="1"/>
          </p:cNvSpPr>
          <p:nvPr>
            <p:ph idx="1"/>
          </p:nvPr>
        </p:nvSpPr>
        <p:spPr>
          <a:xfrm>
            <a:off x="1088136" y="1639019"/>
            <a:ext cx="9922764" cy="4647481"/>
          </a:xfrm>
        </p:spPr>
        <p:txBody>
          <a:bodyPr>
            <a:normAutofit/>
          </a:bodyPr>
          <a:lstStyle/>
          <a:p>
            <a:pPr marL="0" indent="0">
              <a:buNone/>
            </a:pPr>
            <a:r>
              <a:rPr lang="en-US" b="1" dirty="0"/>
              <a:t>Q6: Is HCPCS code G2211 denied when modifier -25 is on the claim for any service? </a:t>
            </a:r>
          </a:p>
          <a:p>
            <a:pPr marL="0" indent="0">
              <a:buNone/>
            </a:pPr>
            <a:r>
              <a:rPr lang="en-US" b="1" dirty="0"/>
              <a:t>A: </a:t>
            </a:r>
            <a:r>
              <a:rPr lang="en-US" dirty="0"/>
              <a:t>As finalized in the CY 2024 PFS final rule (88 FR 78974-78975) and summarized in MLN Matters Article MM13272, we’ll deny payment for HCPCS code G2211 reported for an O/O E/M visit (CPT® codes 99202- 99205, 99211-99215) that has been reported with Modifier -25, on the same date of service, for the same patient, by the same physician or nonphysician practitioner. </a:t>
            </a:r>
            <a:r>
              <a:rPr lang="en-US" b="1" i="1" dirty="0"/>
              <a:t>For the CY 2025 PFS, in response to practitioners’ concerns, we are proposing to allow payment of HCPCS code G2211 when the O/O E/M base code is reported by the same practitioner on the same day as an AWV, vaccine administration, or any Medicare Part B preventive service furnished in the office or outpatient setting (89 FR 61696-61697)</a:t>
            </a:r>
          </a:p>
        </p:txBody>
      </p:sp>
    </p:spTree>
    <p:extLst>
      <p:ext uri="{BB962C8B-B14F-4D97-AF65-F5344CB8AC3E}">
        <p14:creationId xmlns:p14="http://schemas.microsoft.com/office/powerpoint/2010/main" val="1567193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FDE76-10A1-CB4F-707F-6A4B05C189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B7D09D-6D35-CD34-AA24-DA5AEC822756}"/>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4B675A75-535E-BBA1-0924-97DE910EF28F}"/>
              </a:ext>
            </a:extLst>
          </p:cNvPr>
          <p:cNvSpPr>
            <a:spLocks noGrp="1"/>
          </p:cNvSpPr>
          <p:nvPr>
            <p:ph idx="1"/>
          </p:nvPr>
        </p:nvSpPr>
        <p:spPr>
          <a:xfrm>
            <a:off x="1088136" y="1639019"/>
            <a:ext cx="9922764" cy="4647481"/>
          </a:xfrm>
        </p:spPr>
        <p:txBody>
          <a:bodyPr>
            <a:normAutofit lnSpcReduction="10000"/>
          </a:bodyPr>
          <a:lstStyle/>
          <a:p>
            <a:pPr marL="0" indent="0">
              <a:buNone/>
            </a:pPr>
            <a:r>
              <a:rPr lang="en-US" b="1" dirty="0"/>
              <a:t>Q7: What must be documented for HCPCS code G2211? What does a billing/treating practitioner state in the patient record for the medical necessity of reporting HCPCS code G2211? </a:t>
            </a:r>
          </a:p>
          <a:p>
            <a:pPr marL="0" indent="0">
              <a:buNone/>
            </a:pPr>
            <a:r>
              <a:rPr lang="en-US" b="1" dirty="0"/>
              <a:t>A:</a:t>
            </a:r>
            <a:r>
              <a:rPr lang="en-US" dirty="0"/>
              <a:t> </a:t>
            </a:r>
            <a:r>
              <a:rPr lang="en-US" b="1" i="1" dirty="0"/>
              <a:t>We have not specified any additional medical record documentation requirements for reporting the HCPCS code G2211 add-on code. </a:t>
            </a:r>
            <a:r>
              <a:rPr lang="en-US" dirty="0"/>
              <a:t>Our medical reviewers may use the medical record documentation to confirm the medical necessity of the visit and the patient care relationship as appropriate. We would expect that information included in the medical record or in the claims history for a patient/practitioner combination, such as diagnoses, the practitioner’s assessment and medical plan of care, and/or other codes reported could serve as supporting documentation for billing HCPCS code G2211. Practitioners should consult their Medicare Administrative Contractor (MAC) regarding documentation requirements related to the underlying O/O E/M visit. Practitioners should also consult the Evaluation and Management Services Guide, MLN006764 August 2023.</a:t>
            </a:r>
            <a:endParaRPr lang="en-US" b="1" i="1" dirty="0"/>
          </a:p>
        </p:txBody>
      </p:sp>
    </p:spTree>
    <p:extLst>
      <p:ext uri="{BB962C8B-B14F-4D97-AF65-F5344CB8AC3E}">
        <p14:creationId xmlns:p14="http://schemas.microsoft.com/office/powerpoint/2010/main" val="1314179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87A4A-46CC-ED8E-FC2C-BCDD97B4EF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4C752C-1DAD-9218-7FFC-732ECD13E4AB}"/>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174E1D3A-2037-36C4-E5CE-C540017F2555}"/>
              </a:ext>
            </a:extLst>
          </p:cNvPr>
          <p:cNvSpPr>
            <a:spLocks noGrp="1"/>
          </p:cNvSpPr>
          <p:nvPr>
            <p:ph idx="1"/>
          </p:nvPr>
        </p:nvSpPr>
        <p:spPr>
          <a:xfrm>
            <a:off x="1088136" y="1639019"/>
            <a:ext cx="9922764" cy="4647481"/>
          </a:xfrm>
        </p:spPr>
        <p:txBody>
          <a:bodyPr>
            <a:normAutofit fontScale="92500"/>
          </a:bodyPr>
          <a:lstStyle/>
          <a:p>
            <a:pPr marL="0" indent="0">
              <a:buNone/>
            </a:pPr>
            <a:r>
              <a:rPr lang="en-US" b="1" dirty="0"/>
              <a:t>Q8: What constitutes a serious or complex condition? What diagnosis must be used? </a:t>
            </a:r>
          </a:p>
          <a:p>
            <a:pPr marL="0" indent="0">
              <a:buNone/>
            </a:pPr>
            <a:r>
              <a:rPr lang="en-US" b="1" dirty="0"/>
              <a:t>A:</a:t>
            </a:r>
            <a:r>
              <a:rPr lang="en-US" dirty="0"/>
              <a:t> No specific diagnosis is required for HCPCS code G2211 to be billed. For the billing practitioner, it would be appropriate to report a health condition that is a single, serious condition and/or a complex condition for which the billing practitioner is engaging the patient in a continuous and active collaborative plan of care related to an identified health condition—the management of which requires the direction of a practitioner with specialized clinical knowledge, skill, and experience. Such collaborative care includes patient education, expectations and responsibilities, shared decision-making around therapeutic goals, and shared commitments to achieve those goals. We provide several examples to clarify the use of HCPCS code G2211 in the context of specialty care. For example, HCPCS code G2211 could be billed by an infectious disease physician who is part of ongoing care for a patient with HIV (a single, serious condition and/or complex condition), or a practitioner who is part- of ongoing care for a patient with sickle cell disease. </a:t>
            </a:r>
            <a:endParaRPr lang="en-US" b="1" i="1" dirty="0"/>
          </a:p>
        </p:txBody>
      </p:sp>
    </p:spTree>
    <p:extLst>
      <p:ext uri="{BB962C8B-B14F-4D97-AF65-F5344CB8AC3E}">
        <p14:creationId xmlns:p14="http://schemas.microsoft.com/office/powerpoint/2010/main" val="394070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E7AD52-0BCA-7975-4317-CF5A23EE7F54}"/>
              </a:ext>
            </a:extLst>
          </p:cNvPr>
          <p:cNvSpPr>
            <a:spLocks noGrp="1"/>
          </p:cNvSpPr>
          <p:nvPr>
            <p:ph type="title"/>
          </p:nvPr>
        </p:nvSpPr>
        <p:spPr/>
        <p:txBody>
          <a:bodyPr/>
          <a:lstStyle/>
          <a:p>
            <a:r>
              <a:rPr kumimoji="0" lang="en-US" sz="4400" b="1" i="0" u="none" strike="noStrike" kern="1200" cap="none" spc="0" normalizeH="0" baseline="0" noProof="0" dirty="0">
                <a:ln>
                  <a:noFill/>
                </a:ln>
                <a:solidFill>
                  <a:srgbClr val="000000"/>
                </a:solidFill>
                <a:effectLst/>
                <a:uLnTx/>
                <a:uFillTx/>
                <a:latin typeface="Neue Haas Grotesk Text Pro"/>
                <a:ea typeface="+mj-ea"/>
                <a:cs typeface="+mj-cs"/>
              </a:rPr>
              <a:t>2025 CPT® Code Set Changes</a:t>
            </a:r>
            <a:endParaRPr lang="en-US" dirty="0"/>
          </a:p>
        </p:txBody>
      </p:sp>
      <p:graphicFrame>
        <p:nvGraphicFramePr>
          <p:cNvPr id="6" name="Content Placeholder 5">
            <a:extLst>
              <a:ext uri="{FF2B5EF4-FFF2-40B4-BE49-F238E27FC236}">
                <a16:creationId xmlns:a16="http://schemas.microsoft.com/office/drawing/2014/main" id="{907FA2EA-1A83-72F2-6450-F7882FABA31E}"/>
              </a:ext>
            </a:extLst>
          </p:cNvPr>
          <p:cNvGraphicFramePr>
            <a:graphicFrameLocks noGrp="1"/>
          </p:cNvGraphicFramePr>
          <p:nvPr>
            <p:ph idx="1"/>
            <p:extLst>
              <p:ext uri="{D42A27DB-BD31-4B8C-83A1-F6EECF244321}">
                <p14:modId xmlns:p14="http://schemas.microsoft.com/office/powerpoint/2010/main" val="2045070456"/>
              </p:ext>
            </p:extLst>
          </p:nvPr>
        </p:nvGraphicFramePr>
        <p:xfrm>
          <a:off x="659600" y="2204645"/>
          <a:ext cx="9923460" cy="4079240"/>
        </p:xfrm>
        <a:graphic>
          <a:graphicData uri="http://schemas.openxmlformats.org/drawingml/2006/table">
            <a:tbl>
              <a:tblPr firstRow="1" bandRow="1">
                <a:tableStyleId>{7DF18680-E054-41AD-8BC1-D1AEF772440D}</a:tableStyleId>
              </a:tblPr>
              <a:tblGrid>
                <a:gridCol w="2796664">
                  <a:extLst>
                    <a:ext uri="{9D8B030D-6E8A-4147-A177-3AD203B41FA5}">
                      <a16:colId xmlns:a16="http://schemas.microsoft.com/office/drawing/2014/main" val="1285695636"/>
                    </a:ext>
                  </a:extLst>
                </a:gridCol>
                <a:gridCol w="1669409">
                  <a:extLst>
                    <a:ext uri="{9D8B030D-6E8A-4147-A177-3AD203B41FA5}">
                      <a16:colId xmlns:a16="http://schemas.microsoft.com/office/drawing/2014/main" val="680619164"/>
                    </a:ext>
                  </a:extLst>
                </a:gridCol>
                <a:gridCol w="1803633">
                  <a:extLst>
                    <a:ext uri="{9D8B030D-6E8A-4147-A177-3AD203B41FA5}">
                      <a16:colId xmlns:a16="http://schemas.microsoft.com/office/drawing/2014/main" val="861842786"/>
                    </a:ext>
                  </a:extLst>
                </a:gridCol>
                <a:gridCol w="1669062">
                  <a:extLst>
                    <a:ext uri="{9D8B030D-6E8A-4147-A177-3AD203B41FA5}">
                      <a16:colId xmlns:a16="http://schemas.microsoft.com/office/drawing/2014/main" val="2575661987"/>
                    </a:ext>
                  </a:extLst>
                </a:gridCol>
                <a:gridCol w="1984692">
                  <a:extLst>
                    <a:ext uri="{9D8B030D-6E8A-4147-A177-3AD203B41FA5}">
                      <a16:colId xmlns:a16="http://schemas.microsoft.com/office/drawing/2014/main" val="1283415297"/>
                    </a:ext>
                  </a:extLst>
                </a:gridCol>
              </a:tblGrid>
              <a:tr h="370840">
                <a:tc>
                  <a:txBody>
                    <a:bodyPr/>
                    <a:lstStyle/>
                    <a:p>
                      <a:endParaRPr lang="en-US" dirty="0"/>
                    </a:p>
                  </a:txBody>
                  <a:tcPr/>
                </a:tc>
                <a:tc>
                  <a:txBody>
                    <a:bodyPr/>
                    <a:lstStyle/>
                    <a:p>
                      <a:r>
                        <a:rPr lang="en-US" dirty="0"/>
                        <a:t>Added</a:t>
                      </a:r>
                    </a:p>
                  </a:txBody>
                  <a:tcPr/>
                </a:tc>
                <a:tc>
                  <a:txBody>
                    <a:bodyPr/>
                    <a:lstStyle/>
                    <a:p>
                      <a:r>
                        <a:rPr lang="en-US" dirty="0"/>
                        <a:t>Deleted</a:t>
                      </a:r>
                    </a:p>
                  </a:txBody>
                  <a:tcPr/>
                </a:tc>
                <a:tc>
                  <a:txBody>
                    <a:bodyPr/>
                    <a:lstStyle/>
                    <a:p>
                      <a:r>
                        <a:rPr lang="en-US" dirty="0"/>
                        <a:t>Revised</a:t>
                      </a:r>
                    </a:p>
                  </a:txBody>
                  <a:tcPr/>
                </a:tc>
                <a:tc>
                  <a:txBody>
                    <a:bodyPr/>
                    <a:lstStyle/>
                    <a:p>
                      <a:r>
                        <a:rPr lang="en-US" dirty="0"/>
                        <a:t>Code Count</a:t>
                      </a:r>
                    </a:p>
                  </a:txBody>
                  <a:tcPr/>
                </a:tc>
                <a:extLst>
                  <a:ext uri="{0D108BD9-81ED-4DB2-BD59-A6C34878D82A}">
                    <a16:rowId xmlns:a16="http://schemas.microsoft.com/office/drawing/2014/main" val="1635337292"/>
                  </a:ext>
                </a:extLst>
              </a:tr>
              <a:tr h="370840">
                <a:tc>
                  <a:txBody>
                    <a:bodyPr/>
                    <a:lstStyle/>
                    <a:p>
                      <a:r>
                        <a:rPr lang="en-US" dirty="0"/>
                        <a:t>Evaluation/Management</a:t>
                      </a:r>
                    </a:p>
                  </a:txBody>
                  <a:tcPr/>
                </a:tc>
                <a:tc>
                  <a:txBody>
                    <a:bodyPr/>
                    <a:lstStyle/>
                    <a:p>
                      <a:pPr algn="ctr"/>
                      <a:r>
                        <a:rPr lang="en-US" dirty="0"/>
                        <a:t>17</a:t>
                      </a:r>
                    </a:p>
                  </a:txBody>
                  <a:tcPr/>
                </a:tc>
                <a:tc>
                  <a:txBody>
                    <a:bodyPr/>
                    <a:lstStyle/>
                    <a:p>
                      <a:pPr algn="ctr"/>
                      <a:r>
                        <a:rPr lang="en-US" dirty="0"/>
                        <a:t>3</a:t>
                      </a:r>
                    </a:p>
                  </a:txBody>
                  <a:tcPr/>
                </a:tc>
                <a:tc>
                  <a:txBody>
                    <a:bodyPr/>
                    <a:lstStyle/>
                    <a:p>
                      <a:pPr algn="ctr"/>
                      <a:r>
                        <a:rPr lang="en-US" dirty="0"/>
                        <a:t>0</a:t>
                      </a:r>
                    </a:p>
                  </a:txBody>
                  <a:tcPr/>
                </a:tc>
                <a:tc>
                  <a:txBody>
                    <a:bodyPr/>
                    <a:lstStyle/>
                    <a:p>
                      <a:pPr algn="ctr"/>
                      <a:r>
                        <a:rPr lang="en-US" dirty="0"/>
                        <a:t>171</a:t>
                      </a:r>
                    </a:p>
                  </a:txBody>
                  <a:tcPr/>
                </a:tc>
                <a:extLst>
                  <a:ext uri="{0D108BD9-81ED-4DB2-BD59-A6C34878D82A}">
                    <a16:rowId xmlns:a16="http://schemas.microsoft.com/office/drawing/2014/main" val="1683234006"/>
                  </a:ext>
                </a:extLst>
              </a:tr>
              <a:tr h="370840">
                <a:tc>
                  <a:txBody>
                    <a:bodyPr/>
                    <a:lstStyle/>
                    <a:p>
                      <a:r>
                        <a:rPr lang="en-US" dirty="0"/>
                        <a:t>Anesthesia</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276</a:t>
                      </a:r>
                    </a:p>
                  </a:txBody>
                  <a:tcPr/>
                </a:tc>
                <a:extLst>
                  <a:ext uri="{0D108BD9-81ED-4DB2-BD59-A6C34878D82A}">
                    <a16:rowId xmlns:a16="http://schemas.microsoft.com/office/drawing/2014/main" val="1662575729"/>
                  </a:ext>
                </a:extLst>
              </a:tr>
              <a:tr h="370840">
                <a:tc>
                  <a:txBody>
                    <a:bodyPr/>
                    <a:lstStyle/>
                    <a:p>
                      <a:r>
                        <a:rPr lang="en-US" dirty="0"/>
                        <a:t>Surgery (10000-69999)</a:t>
                      </a:r>
                    </a:p>
                  </a:txBody>
                  <a:tcPr/>
                </a:tc>
                <a:tc>
                  <a:txBody>
                    <a:bodyPr/>
                    <a:lstStyle/>
                    <a:p>
                      <a:pPr algn="ctr"/>
                      <a:r>
                        <a:rPr lang="en-US" dirty="0"/>
                        <a:t>33</a:t>
                      </a:r>
                    </a:p>
                  </a:txBody>
                  <a:tcPr/>
                </a:tc>
                <a:tc>
                  <a:txBody>
                    <a:bodyPr/>
                    <a:lstStyle/>
                    <a:p>
                      <a:pPr algn="ctr"/>
                      <a:r>
                        <a:rPr lang="en-US" dirty="0"/>
                        <a:t>13</a:t>
                      </a:r>
                    </a:p>
                  </a:txBody>
                  <a:tcPr/>
                </a:tc>
                <a:tc>
                  <a:txBody>
                    <a:bodyPr/>
                    <a:lstStyle/>
                    <a:p>
                      <a:pPr algn="ctr"/>
                      <a:r>
                        <a:rPr lang="en-US" dirty="0"/>
                        <a:t>5</a:t>
                      </a:r>
                    </a:p>
                  </a:txBody>
                  <a:tcPr/>
                </a:tc>
                <a:tc>
                  <a:txBody>
                    <a:bodyPr/>
                    <a:lstStyle/>
                    <a:p>
                      <a:pPr algn="ctr"/>
                      <a:r>
                        <a:rPr lang="en-US" dirty="0"/>
                        <a:t>5,880</a:t>
                      </a:r>
                    </a:p>
                  </a:txBody>
                  <a:tcPr/>
                </a:tc>
                <a:extLst>
                  <a:ext uri="{0D108BD9-81ED-4DB2-BD59-A6C34878D82A}">
                    <a16:rowId xmlns:a16="http://schemas.microsoft.com/office/drawing/2014/main" val="3753620920"/>
                  </a:ext>
                </a:extLst>
              </a:tr>
              <a:tr h="370840">
                <a:tc>
                  <a:txBody>
                    <a:bodyPr/>
                    <a:lstStyle/>
                    <a:p>
                      <a:r>
                        <a:rPr lang="en-US" dirty="0"/>
                        <a:t>Radiology</a:t>
                      </a:r>
                    </a:p>
                  </a:txBody>
                  <a:tcPr/>
                </a:tc>
                <a:tc>
                  <a:txBody>
                    <a:bodyPr/>
                    <a:lstStyle/>
                    <a:p>
                      <a:pPr algn="ctr"/>
                      <a:r>
                        <a:rPr lang="en-US" dirty="0"/>
                        <a:t>6</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663</a:t>
                      </a:r>
                    </a:p>
                  </a:txBody>
                  <a:tcPr/>
                </a:tc>
                <a:extLst>
                  <a:ext uri="{0D108BD9-81ED-4DB2-BD59-A6C34878D82A}">
                    <a16:rowId xmlns:a16="http://schemas.microsoft.com/office/drawing/2014/main" val="3509249102"/>
                  </a:ext>
                </a:extLst>
              </a:tr>
              <a:tr h="370840">
                <a:tc>
                  <a:txBody>
                    <a:bodyPr/>
                    <a:lstStyle/>
                    <a:p>
                      <a:r>
                        <a:rPr lang="en-US" dirty="0"/>
                        <a:t>Pathology &amp; Laboratory</a:t>
                      </a:r>
                    </a:p>
                  </a:txBody>
                  <a:tcPr/>
                </a:tc>
                <a:tc>
                  <a:txBody>
                    <a:bodyPr/>
                    <a:lstStyle/>
                    <a:p>
                      <a:pPr algn="ctr"/>
                      <a:r>
                        <a:rPr lang="en-US" dirty="0"/>
                        <a:t>14</a:t>
                      </a:r>
                    </a:p>
                  </a:txBody>
                  <a:tcPr/>
                </a:tc>
                <a:tc>
                  <a:txBody>
                    <a:bodyPr/>
                    <a:lstStyle/>
                    <a:p>
                      <a:pPr algn="ctr"/>
                      <a:r>
                        <a:rPr lang="en-US" dirty="0"/>
                        <a:t>6</a:t>
                      </a:r>
                    </a:p>
                  </a:txBody>
                  <a:tcPr/>
                </a:tc>
                <a:tc>
                  <a:txBody>
                    <a:bodyPr/>
                    <a:lstStyle/>
                    <a:p>
                      <a:pPr algn="ctr"/>
                      <a:r>
                        <a:rPr lang="en-US" dirty="0"/>
                        <a:t>5</a:t>
                      </a:r>
                    </a:p>
                  </a:txBody>
                  <a:tcPr/>
                </a:tc>
                <a:tc>
                  <a:txBody>
                    <a:bodyPr/>
                    <a:lstStyle/>
                    <a:p>
                      <a:pPr algn="ctr"/>
                      <a:r>
                        <a:rPr lang="en-US" dirty="0"/>
                        <a:t>1,674</a:t>
                      </a:r>
                    </a:p>
                  </a:txBody>
                  <a:tcPr/>
                </a:tc>
                <a:extLst>
                  <a:ext uri="{0D108BD9-81ED-4DB2-BD59-A6C34878D82A}">
                    <a16:rowId xmlns:a16="http://schemas.microsoft.com/office/drawing/2014/main" val="1065564258"/>
                  </a:ext>
                </a:extLst>
              </a:tr>
              <a:tr h="370840">
                <a:tc>
                  <a:txBody>
                    <a:bodyPr/>
                    <a:lstStyle/>
                    <a:p>
                      <a:r>
                        <a:rPr lang="en-US" dirty="0"/>
                        <a:t>Medicine</a:t>
                      </a:r>
                    </a:p>
                  </a:txBody>
                  <a:tcPr/>
                </a:tc>
                <a:tc>
                  <a:txBody>
                    <a:bodyPr/>
                    <a:lstStyle/>
                    <a:p>
                      <a:pPr algn="ctr"/>
                      <a:r>
                        <a:rPr lang="en-US" dirty="0"/>
                        <a:t>18</a:t>
                      </a:r>
                    </a:p>
                  </a:txBody>
                  <a:tcPr/>
                </a:tc>
                <a:tc>
                  <a:txBody>
                    <a:bodyPr/>
                    <a:lstStyle/>
                    <a:p>
                      <a:pPr algn="ctr"/>
                      <a:r>
                        <a:rPr lang="en-US" dirty="0"/>
                        <a:t>69</a:t>
                      </a:r>
                    </a:p>
                  </a:txBody>
                  <a:tcPr/>
                </a:tc>
                <a:tc>
                  <a:txBody>
                    <a:bodyPr/>
                    <a:lstStyle/>
                    <a:p>
                      <a:pPr algn="ctr"/>
                      <a:r>
                        <a:rPr lang="en-US" dirty="0"/>
                        <a:t>22</a:t>
                      </a:r>
                    </a:p>
                  </a:txBody>
                  <a:tcPr/>
                </a:tc>
                <a:tc>
                  <a:txBody>
                    <a:bodyPr/>
                    <a:lstStyle/>
                    <a:p>
                      <a:pPr algn="ctr"/>
                      <a:r>
                        <a:rPr lang="en-US" dirty="0"/>
                        <a:t>1,071</a:t>
                      </a:r>
                    </a:p>
                  </a:txBody>
                  <a:tcPr/>
                </a:tc>
                <a:extLst>
                  <a:ext uri="{0D108BD9-81ED-4DB2-BD59-A6C34878D82A}">
                    <a16:rowId xmlns:a16="http://schemas.microsoft.com/office/drawing/2014/main" val="4163544792"/>
                  </a:ext>
                </a:extLst>
              </a:tr>
              <a:tr h="370840">
                <a:tc>
                  <a:txBody>
                    <a:bodyPr/>
                    <a:lstStyle/>
                    <a:p>
                      <a:r>
                        <a:rPr lang="en-US" dirty="0"/>
                        <a:t>Category II Codes</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565</a:t>
                      </a:r>
                    </a:p>
                  </a:txBody>
                  <a:tcPr/>
                </a:tc>
                <a:extLst>
                  <a:ext uri="{0D108BD9-81ED-4DB2-BD59-A6C34878D82A}">
                    <a16:rowId xmlns:a16="http://schemas.microsoft.com/office/drawing/2014/main" val="2189322186"/>
                  </a:ext>
                </a:extLst>
              </a:tr>
              <a:tr h="370840">
                <a:tc>
                  <a:txBody>
                    <a:bodyPr/>
                    <a:lstStyle/>
                    <a:p>
                      <a:r>
                        <a:rPr lang="en-US" dirty="0"/>
                        <a:t>Category III Codes</a:t>
                      </a:r>
                    </a:p>
                  </a:txBody>
                  <a:tcPr/>
                </a:tc>
                <a:tc>
                  <a:txBody>
                    <a:bodyPr/>
                    <a:lstStyle/>
                    <a:p>
                      <a:pPr algn="ctr"/>
                      <a:r>
                        <a:rPr lang="en-US" dirty="0"/>
                        <a:t>81</a:t>
                      </a:r>
                    </a:p>
                  </a:txBody>
                  <a:tcPr/>
                </a:tc>
                <a:tc>
                  <a:txBody>
                    <a:bodyPr/>
                    <a:lstStyle/>
                    <a:p>
                      <a:pPr algn="ctr"/>
                      <a:r>
                        <a:rPr lang="en-US" dirty="0"/>
                        <a:t>13</a:t>
                      </a:r>
                    </a:p>
                  </a:txBody>
                  <a:tcPr/>
                </a:tc>
                <a:tc>
                  <a:txBody>
                    <a:bodyPr/>
                    <a:lstStyle/>
                    <a:p>
                      <a:pPr algn="ctr"/>
                      <a:r>
                        <a:rPr lang="en-US" dirty="0"/>
                        <a:t>2</a:t>
                      </a:r>
                    </a:p>
                  </a:txBody>
                  <a:tcPr/>
                </a:tc>
                <a:tc>
                  <a:txBody>
                    <a:bodyPr/>
                    <a:lstStyle/>
                    <a:p>
                      <a:pPr algn="ctr"/>
                      <a:r>
                        <a:rPr lang="en-US" dirty="0"/>
                        <a:t>550</a:t>
                      </a:r>
                    </a:p>
                  </a:txBody>
                  <a:tcPr/>
                </a:tc>
                <a:extLst>
                  <a:ext uri="{0D108BD9-81ED-4DB2-BD59-A6C34878D82A}">
                    <a16:rowId xmlns:a16="http://schemas.microsoft.com/office/drawing/2014/main" val="1174733569"/>
                  </a:ext>
                </a:extLst>
              </a:tr>
              <a:tr h="370840">
                <a:tc>
                  <a:txBody>
                    <a:bodyPr/>
                    <a:lstStyle/>
                    <a:p>
                      <a:r>
                        <a:rPr lang="en-US" dirty="0"/>
                        <a:t>PLA Codes</a:t>
                      </a:r>
                    </a:p>
                  </a:txBody>
                  <a:tcPr/>
                </a:tc>
                <a:tc>
                  <a:txBody>
                    <a:bodyPr/>
                    <a:lstStyle/>
                    <a:p>
                      <a:pPr algn="ctr"/>
                      <a:r>
                        <a:rPr lang="en-US" dirty="0"/>
                        <a:t>101</a:t>
                      </a:r>
                    </a:p>
                  </a:txBody>
                  <a:tcPr/>
                </a:tc>
                <a:tc>
                  <a:txBody>
                    <a:bodyPr/>
                    <a:lstStyle/>
                    <a:p>
                      <a:pPr algn="ctr"/>
                      <a:r>
                        <a:rPr lang="en-US" dirty="0"/>
                        <a:t>8</a:t>
                      </a:r>
                    </a:p>
                  </a:txBody>
                  <a:tcPr/>
                </a:tc>
                <a:tc>
                  <a:txBody>
                    <a:bodyPr/>
                    <a:lstStyle/>
                    <a:p>
                      <a:pPr algn="ctr"/>
                      <a:r>
                        <a:rPr lang="en-US" dirty="0"/>
                        <a:t>4</a:t>
                      </a:r>
                    </a:p>
                  </a:txBody>
                  <a:tcPr/>
                </a:tc>
                <a:tc>
                  <a:txBody>
                    <a:bodyPr/>
                    <a:lstStyle/>
                    <a:p>
                      <a:pPr algn="ctr"/>
                      <a:r>
                        <a:rPr lang="en-US" dirty="0"/>
                        <a:t>471</a:t>
                      </a:r>
                    </a:p>
                  </a:txBody>
                  <a:tcPr/>
                </a:tc>
                <a:extLst>
                  <a:ext uri="{0D108BD9-81ED-4DB2-BD59-A6C34878D82A}">
                    <a16:rowId xmlns:a16="http://schemas.microsoft.com/office/drawing/2014/main" val="2860185719"/>
                  </a:ext>
                </a:extLst>
              </a:tr>
              <a:tr h="370840">
                <a:tc>
                  <a:txBody>
                    <a:bodyPr/>
                    <a:lstStyle/>
                    <a:p>
                      <a:r>
                        <a:rPr lang="en-US" dirty="0"/>
                        <a:t>Total</a:t>
                      </a:r>
                    </a:p>
                  </a:txBody>
                  <a:tcPr/>
                </a:tc>
                <a:tc>
                  <a:txBody>
                    <a:bodyPr/>
                    <a:lstStyle/>
                    <a:p>
                      <a:pPr algn="ctr"/>
                      <a:r>
                        <a:rPr lang="en-US" dirty="0"/>
                        <a:t>270</a:t>
                      </a:r>
                    </a:p>
                  </a:txBody>
                  <a:tcPr/>
                </a:tc>
                <a:tc>
                  <a:txBody>
                    <a:bodyPr/>
                    <a:lstStyle/>
                    <a:p>
                      <a:pPr algn="ctr"/>
                      <a:r>
                        <a:rPr lang="en-US" dirty="0"/>
                        <a:t>112</a:t>
                      </a:r>
                    </a:p>
                  </a:txBody>
                  <a:tcPr/>
                </a:tc>
                <a:tc>
                  <a:txBody>
                    <a:bodyPr/>
                    <a:lstStyle/>
                    <a:p>
                      <a:pPr algn="ctr"/>
                      <a:r>
                        <a:rPr lang="en-US" dirty="0"/>
                        <a:t>38</a:t>
                      </a:r>
                    </a:p>
                  </a:txBody>
                  <a:tcPr/>
                </a:tc>
                <a:tc>
                  <a:txBody>
                    <a:bodyPr/>
                    <a:lstStyle/>
                    <a:p>
                      <a:pPr algn="ctr"/>
                      <a:r>
                        <a:rPr lang="en-US" dirty="0"/>
                        <a:t>11,321</a:t>
                      </a:r>
                    </a:p>
                  </a:txBody>
                  <a:tcPr/>
                </a:tc>
                <a:extLst>
                  <a:ext uri="{0D108BD9-81ED-4DB2-BD59-A6C34878D82A}">
                    <a16:rowId xmlns:a16="http://schemas.microsoft.com/office/drawing/2014/main" val="952049205"/>
                  </a:ext>
                </a:extLst>
              </a:tr>
            </a:tbl>
          </a:graphicData>
        </a:graphic>
      </p:graphicFrame>
    </p:spTree>
    <p:extLst>
      <p:ext uri="{BB962C8B-B14F-4D97-AF65-F5344CB8AC3E}">
        <p14:creationId xmlns:p14="http://schemas.microsoft.com/office/powerpoint/2010/main" val="2389233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AAD82-42F6-C6E3-45DE-785962FCF3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1A8139-9FE5-E304-00C1-96EF1B1FCAD1}"/>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A54172A9-2A5F-4E3F-6847-2B7FA2C09D81}"/>
              </a:ext>
            </a:extLst>
          </p:cNvPr>
          <p:cNvSpPr>
            <a:spLocks noGrp="1"/>
          </p:cNvSpPr>
          <p:nvPr>
            <p:ph idx="1"/>
          </p:nvPr>
        </p:nvSpPr>
        <p:spPr>
          <a:xfrm>
            <a:off x="1088136" y="1639019"/>
            <a:ext cx="9922764" cy="4647481"/>
          </a:xfrm>
        </p:spPr>
        <p:txBody>
          <a:bodyPr>
            <a:normAutofit fontScale="85000" lnSpcReduction="10000"/>
          </a:bodyPr>
          <a:lstStyle/>
          <a:p>
            <a:pPr marL="0" indent="0">
              <a:buNone/>
            </a:pPr>
            <a:r>
              <a:rPr lang="en-US" b="1" dirty="0"/>
              <a:t>Q9: What is the definition of “longitudinal”? Does it matter if the patient comes in once a year, every other year, or every 5 years, as long as the patient has selected that physician as their primary care doctor and who they call when they need care? </a:t>
            </a:r>
          </a:p>
          <a:p>
            <a:pPr marL="0" indent="0">
              <a:buNone/>
            </a:pPr>
            <a:r>
              <a:rPr lang="en-US" b="1" dirty="0"/>
              <a:t>A: </a:t>
            </a:r>
            <a:r>
              <a:rPr lang="en-US" dirty="0"/>
              <a:t>The add-on code HCPCS code G2211 captures the inherent complexity of the visit that is derived from the longitudinal nature of the practitioner and patient relationship. Therefore, </a:t>
            </a:r>
            <a:r>
              <a:rPr lang="en-US" b="1" i="1" dirty="0"/>
              <a:t>HCPCS code G2211 is not appropriate when the billing practitioner has not taken responsibility for ongoing medical care for a given patient with consistency and continuity over time, or does not plan to take responsibility for subsequent, ongoing medical care for that particular patient with consistency and continuity over time. </a:t>
            </a:r>
            <a:r>
              <a:rPr lang="en-US" dirty="0"/>
              <a:t>No specific definition is provided for “longitudinal” for HCPCS code G2211 to be billed. As long as the practitioner-patient relationship aligns with Q1 above, HCPCS code G2211 can be billed to recognize the services that enable practitioners to build longitudinal relationships with their patient and address the majority of patient’s health care needs with consistency and continuity over longer periods of time. This includes furnishing services to patients on an ongoing basis that result in care that is personalized to the patient. The services result in a comprehensive, longitudinal, and continuous relationship with the patient and involve delivery of team-based care that is accessible, coordinated with other practitioners and providers, and integrated with the broader health care landscape.</a:t>
            </a:r>
            <a:endParaRPr lang="en-US" b="1" i="1" dirty="0"/>
          </a:p>
        </p:txBody>
      </p:sp>
    </p:spTree>
    <p:extLst>
      <p:ext uri="{BB962C8B-B14F-4D97-AF65-F5344CB8AC3E}">
        <p14:creationId xmlns:p14="http://schemas.microsoft.com/office/powerpoint/2010/main" val="1830008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DEBAE-B077-5221-4D94-E29D9E20C7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96A759-2766-6744-81EC-2E34FE32DE2D}"/>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5986D0B3-15A0-522F-F7F4-16F8DEFE9A38}"/>
              </a:ext>
            </a:extLst>
          </p:cNvPr>
          <p:cNvSpPr>
            <a:spLocks noGrp="1"/>
          </p:cNvSpPr>
          <p:nvPr>
            <p:ph idx="1"/>
          </p:nvPr>
        </p:nvSpPr>
        <p:spPr>
          <a:xfrm>
            <a:off x="1088136" y="1639019"/>
            <a:ext cx="9922764" cy="4647481"/>
          </a:xfrm>
        </p:spPr>
        <p:txBody>
          <a:bodyPr>
            <a:normAutofit/>
          </a:bodyPr>
          <a:lstStyle/>
          <a:p>
            <a:pPr marL="0" indent="0">
              <a:buNone/>
            </a:pPr>
            <a:r>
              <a:rPr lang="en-US" b="1" dirty="0"/>
              <a:t>Q10: Does patient cost-sharing apply to HCPCS code G2211? </a:t>
            </a:r>
          </a:p>
          <a:p>
            <a:pPr marL="0" indent="0">
              <a:buNone/>
            </a:pPr>
            <a:r>
              <a:rPr lang="en-US" b="1" dirty="0"/>
              <a:t>A:</a:t>
            </a:r>
            <a:r>
              <a:rPr lang="en-US" dirty="0"/>
              <a:t> Yes, the usual Part B patient coinsurance and deductible applies when HCPCS code G2211 is billed. </a:t>
            </a:r>
          </a:p>
          <a:p>
            <a:pPr marL="0" indent="0">
              <a:buNone/>
            </a:pPr>
            <a:endParaRPr lang="en-US" b="1" dirty="0"/>
          </a:p>
          <a:p>
            <a:pPr marL="0" indent="0">
              <a:buNone/>
            </a:pPr>
            <a:r>
              <a:rPr lang="en-US" b="1" dirty="0"/>
              <a:t>Q11: Can HCPCS code G2211 be reported during the same service period as care management services? Or, are these considered duplicative?</a:t>
            </a:r>
          </a:p>
          <a:p>
            <a:pPr marL="0" indent="0">
              <a:buNone/>
            </a:pPr>
            <a:r>
              <a:rPr lang="en-US" b="1" dirty="0"/>
              <a:t>A: </a:t>
            </a:r>
            <a:r>
              <a:rPr lang="en-US" dirty="0"/>
              <a:t>HCPCS code G2211 may be billed during the same service period as care management services. We do not believe HCPCS code G2211 necessarily would be duplicative of care management services since the concept of inherent complexity better recognizes the professional work that occurs during the visit, while the care management codes generally recognize services that happen outside of the visit. </a:t>
            </a:r>
          </a:p>
        </p:txBody>
      </p:sp>
    </p:spTree>
    <p:extLst>
      <p:ext uri="{BB962C8B-B14F-4D97-AF65-F5344CB8AC3E}">
        <p14:creationId xmlns:p14="http://schemas.microsoft.com/office/powerpoint/2010/main" val="3051944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83D71-DF07-3107-6E66-B0C820A28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0C5470-A558-2F0D-637E-90A3CCDD507E}"/>
              </a:ext>
            </a:extLst>
          </p:cNvPr>
          <p:cNvSpPr>
            <a:spLocks noGrp="1"/>
          </p:cNvSpPr>
          <p:nvPr>
            <p:ph type="title"/>
          </p:nvPr>
        </p:nvSpPr>
        <p:spPr>
          <a:xfrm>
            <a:off x="1088136" y="1090245"/>
            <a:ext cx="9922764" cy="548774"/>
          </a:xfrm>
        </p:spPr>
        <p:txBody>
          <a:bodyPr>
            <a:normAutofit fontScale="90000"/>
          </a:bodyPr>
          <a:lstStyle/>
          <a:p>
            <a:r>
              <a:rPr lang="en-US" sz="4000" dirty="0"/>
              <a:t>G2211 - FAQ</a:t>
            </a:r>
          </a:p>
        </p:txBody>
      </p:sp>
      <p:sp>
        <p:nvSpPr>
          <p:cNvPr id="3" name="Content Placeholder 2">
            <a:extLst>
              <a:ext uri="{FF2B5EF4-FFF2-40B4-BE49-F238E27FC236}">
                <a16:creationId xmlns:a16="http://schemas.microsoft.com/office/drawing/2014/main" id="{4390BE6E-50E9-B8AE-26CE-CFC95402EB1E}"/>
              </a:ext>
            </a:extLst>
          </p:cNvPr>
          <p:cNvSpPr>
            <a:spLocks noGrp="1"/>
          </p:cNvSpPr>
          <p:nvPr>
            <p:ph idx="1"/>
          </p:nvPr>
        </p:nvSpPr>
        <p:spPr>
          <a:xfrm>
            <a:off x="1088136" y="1639019"/>
            <a:ext cx="9922764" cy="4647481"/>
          </a:xfrm>
        </p:spPr>
        <p:txBody>
          <a:bodyPr>
            <a:normAutofit/>
          </a:bodyPr>
          <a:lstStyle/>
          <a:p>
            <a:pPr marL="0" indent="0">
              <a:buNone/>
            </a:pPr>
            <a:r>
              <a:rPr lang="en-US" b="1" dirty="0"/>
              <a:t>Q12: Where can I find additional information? </a:t>
            </a:r>
          </a:p>
          <a:p>
            <a:pPr marL="0" indent="0">
              <a:buNone/>
            </a:pPr>
            <a:r>
              <a:rPr lang="en-US" b="1" dirty="0"/>
              <a:t>A: </a:t>
            </a:r>
            <a:r>
              <a:rPr lang="en-US" dirty="0"/>
              <a:t>These FAQs draw on policies for HCPCS code G2211 finalized in the CY 2024 PFS final rule (CY 2024 PFS final rule, 88 FR 78818) available at </a:t>
            </a:r>
            <a:r>
              <a:rPr lang="en-US" dirty="0">
                <a:hlinkClick r:id="rId2"/>
              </a:rPr>
              <a:t>https://www.govinfo.gov/content/pkg/FR-2023-11-16/pdf/2023- 24184.pdf</a:t>
            </a:r>
            <a:r>
              <a:rPr lang="en-US" dirty="0"/>
              <a:t>  </a:t>
            </a:r>
          </a:p>
          <a:p>
            <a:pPr marL="0" indent="0">
              <a:buNone/>
            </a:pPr>
            <a:r>
              <a:rPr lang="en-US" dirty="0"/>
              <a:t>For additional information, we refer readers to that final rule and to the Medicare Learning Network (MLN) Matters Articles MM13272 at https://www.cms.gov/files/document/mm13272-editsprevent-payment-g2211-office/outpatient-evaluation-and-management-visit-and-modifier.pdf and MM13473 available at </a:t>
            </a:r>
            <a:r>
              <a:rPr lang="en-US" dirty="0">
                <a:hlinkClick r:id="rId3"/>
              </a:rPr>
              <a:t>https://www.cms.gov/files/document/mm13473-how-use-office-and-outpatientevaluation-and-management-visit-complexity-add-code-g2211.pdf</a:t>
            </a:r>
            <a:r>
              <a:rPr lang="en-US" dirty="0"/>
              <a:t>  </a:t>
            </a:r>
            <a:endParaRPr lang="en-US" b="1" i="1" dirty="0"/>
          </a:p>
        </p:txBody>
      </p:sp>
    </p:spTree>
    <p:extLst>
      <p:ext uri="{BB962C8B-B14F-4D97-AF65-F5344CB8AC3E}">
        <p14:creationId xmlns:p14="http://schemas.microsoft.com/office/powerpoint/2010/main" val="1421356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09D0A-925A-9833-ABD7-F560D3F80C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520331-0E33-5FCF-D777-306CDD6732D6}"/>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0FCFB3F4-4E48-A153-148F-584D25BD9961}"/>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Pelvic Exam – +99459</a:t>
            </a:r>
          </a:p>
          <a:p>
            <a:pPr lvl="1">
              <a:buClr>
                <a:schemeClr val="accent5"/>
              </a:buClr>
              <a:buFont typeface="Wingdings" panose="05000000000000000000" pitchFamily="2" charset="2"/>
              <a:buChar char="q"/>
            </a:pPr>
            <a:r>
              <a:rPr lang="en-US" sz="2400" dirty="0"/>
              <a:t>For use when a pelvic exam is performed during an office visit or preventive medicine visit.  May only be coded with 99202-99215, 99242-99245, 99383-99387, 99393-99397.  Chaperone is not required in order to use the code.</a:t>
            </a:r>
          </a:p>
          <a:p>
            <a:pPr marL="0" indent="0">
              <a:buNone/>
            </a:pPr>
            <a:endParaRPr lang="en-US" dirty="0"/>
          </a:p>
        </p:txBody>
      </p:sp>
    </p:spTree>
    <p:extLst>
      <p:ext uri="{BB962C8B-B14F-4D97-AF65-F5344CB8AC3E}">
        <p14:creationId xmlns:p14="http://schemas.microsoft.com/office/powerpoint/2010/main" val="1077161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FA70E-C6C1-DBAB-B39E-D87BA3F4A3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AF4BE2-0308-624A-441B-83D384277142}"/>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F725AA72-23A3-A4F6-FEAE-951FD12357A4}"/>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Prolonged Services – 99417 (G2212), 99418 (G0316)</a:t>
            </a:r>
          </a:p>
          <a:p>
            <a:pPr lvl="1">
              <a:buClr>
                <a:schemeClr val="accent5"/>
              </a:buClr>
              <a:buFont typeface="Wingdings" panose="05000000000000000000" pitchFamily="2" charset="2"/>
              <a:buChar char="q"/>
            </a:pPr>
            <a:r>
              <a:rPr lang="en-US" sz="2400" dirty="0"/>
              <a:t>Use when the physician/NPP documents time that exceeds the maximum required time by 15 mins.</a:t>
            </a:r>
          </a:p>
          <a:p>
            <a:pPr lvl="2">
              <a:buClr>
                <a:schemeClr val="accent5"/>
              </a:buClr>
              <a:buFont typeface="Wingdings" panose="05000000000000000000" pitchFamily="2" charset="2"/>
              <a:buChar char="q"/>
            </a:pPr>
            <a:r>
              <a:rPr lang="en-US" sz="2200" dirty="0"/>
              <a:t>Use 99417 or G2212  with 99215, 99205, 99245</a:t>
            </a:r>
          </a:p>
          <a:p>
            <a:pPr lvl="2">
              <a:buClr>
                <a:schemeClr val="accent5"/>
              </a:buClr>
              <a:buFont typeface="Wingdings" panose="05000000000000000000" pitchFamily="2" charset="2"/>
              <a:buChar char="q"/>
            </a:pPr>
            <a:r>
              <a:rPr lang="en-US" sz="2200" dirty="0"/>
              <a:t>Use 99418 or G0316 with 99223, 99233, 99236, 99255</a:t>
            </a:r>
          </a:p>
          <a:p>
            <a:pPr lvl="1">
              <a:buClr>
                <a:schemeClr val="accent5"/>
              </a:buClr>
              <a:buFont typeface="Wingdings" panose="05000000000000000000" pitchFamily="2" charset="2"/>
              <a:buChar char="q"/>
            </a:pPr>
            <a:r>
              <a:rPr lang="en-US" sz="2400" dirty="0"/>
              <a:t>Add additional units of prolonged service for each additional (full increment) 15 minutes.</a:t>
            </a:r>
          </a:p>
          <a:p>
            <a:pPr marL="0" indent="0">
              <a:buClr>
                <a:schemeClr val="accent5"/>
              </a:buClr>
              <a:buNone/>
            </a:pPr>
            <a:endParaRPr lang="en-US" sz="2400" b="1" dirty="0"/>
          </a:p>
          <a:p>
            <a:pPr marL="0" indent="0">
              <a:buNone/>
            </a:pPr>
            <a:endParaRPr lang="en-US" dirty="0"/>
          </a:p>
        </p:txBody>
      </p:sp>
    </p:spTree>
    <p:extLst>
      <p:ext uri="{BB962C8B-B14F-4D97-AF65-F5344CB8AC3E}">
        <p14:creationId xmlns:p14="http://schemas.microsoft.com/office/powerpoint/2010/main" val="34331834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DE1CD-4072-9739-94D1-7A8A539C4C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6D31D3-B5A3-8F55-9BCC-138573C0876C}"/>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912F404A-4218-8311-2E80-8C338A46814E}"/>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Preventive Medicine Services</a:t>
            </a:r>
          </a:p>
          <a:p>
            <a:pPr lvl="1">
              <a:buClr>
                <a:schemeClr val="accent5"/>
              </a:buClr>
              <a:buFont typeface="Wingdings" panose="05000000000000000000" pitchFamily="2" charset="2"/>
              <a:buChar char="q"/>
            </a:pPr>
            <a:r>
              <a:rPr lang="en-US" sz="1600" dirty="0"/>
              <a:t>Preventive medicine services must contain an age-appropriate history, and exam as well as documentation of an age-appropriate discussion of anticipatory guidance/risk factor reduction.  </a:t>
            </a:r>
          </a:p>
          <a:p>
            <a:pPr lvl="1">
              <a:buClr>
                <a:schemeClr val="accent5"/>
              </a:buClr>
              <a:buFont typeface="Wingdings" panose="05000000000000000000" pitchFamily="2" charset="2"/>
              <a:buChar char="q"/>
            </a:pPr>
            <a:r>
              <a:rPr lang="en-US" sz="1600" dirty="0"/>
              <a:t>Well Child Checks must additionally include the recommended laboratory, vision, and hearing and developmental screenings. </a:t>
            </a:r>
          </a:p>
          <a:p>
            <a:pPr lvl="1">
              <a:buClr>
                <a:schemeClr val="accent5"/>
              </a:buClr>
              <a:buFont typeface="Wingdings" panose="05000000000000000000" pitchFamily="2" charset="2"/>
              <a:buChar char="q"/>
            </a:pPr>
            <a:r>
              <a:rPr lang="en-US" sz="1600" dirty="0"/>
              <a:t>School and Sports Physicals are not payable by most insurances.  It is recommended that if the patient is due for a WCC, the WCC should be performed.  The forms are then completed as part of the encounter. </a:t>
            </a:r>
          </a:p>
          <a:p>
            <a:pPr lvl="1">
              <a:buClr>
                <a:schemeClr val="accent5"/>
              </a:buClr>
              <a:buFont typeface="Wingdings" panose="05000000000000000000" pitchFamily="2" charset="2"/>
              <a:buChar char="q"/>
            </a:pPr>
            <a:r>
              <a:rPr lang="en-US" sz="1600" dirty="0"/>
              <a:t>DOT/CDL exams are not payable by insurance.  If the patient needs an annual exam, a preventive service should be performed to include the anticipatory guidance/risk factor reduction.  </a:t>
            </a:r>
          </a:p>
          <a:p>
            <a:pPr lvl="2">
              <a:buClr>
                <a:schemeClr val="accent5"/>
              </a:buClr>
              <a:buFont typeface="Wingdings" panose="05000000000000000000" pitchFamily="2" charset="2"/>
              <a:buChar char="q"/>
            </a:pPr>
            <a:r>
              <a:rPr lang="en-US" sz="1400" dirty="0"/>
              <a:t>The physician/NPP providing the service, must have an examiner’s number from the Department of Transportation.</a:t>
            </a:r>
          </a:p>
          <a:p>
            <a:pPr lvl="1">
              <a:buClr>
                <a:schemeClr val="accent5"/>
              </a:buClr>
              <a:buFont typeface="Wingdings" panose="05000000000000000000" pitchFamily="2" charset="2"/>
              <a:buChar char="q"/>
            </a:pPr>
            <a:endParaRPr lang="en-US" sz="2400" b="1" dirty="0"/>
          </a:p>
          <a:p>
            <a:pPr marL="0" indent="0">
              <a:buNone/>
            </a:pPr>
            <a:endParaRPr lang="en-US" dirty="0"/>
          </a:p>
        </p:txBody>
      </p:sp>
    </p:spTree>
    <p:extLst>
      <p:ext uri="{BB962C8B-B14F-4D97-AF65-F5344CB8AC3E}">
        <p14:creationId xmlns:p14="http://schemas.microsoft.com/office/powerpoint/2010/main" val="2812151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A06E8-C79D-B9B0-7D98-4F187F9576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F7392C-C532-7AB4-FA56-596C70FFABE2}"/>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5D191695-9EFA-C5FC-115B-6C35D43D4AEB}"/>
              </a:ext>
            </a:extLst>
          </p:cNvPr>
          <p:cNvSpPr>
            <a:spLocks noGrp="1"/>
          </p:cNvSpPr>
          <p:nvPr>
            <p:ph idx="1"/>
          </p:nvPr>
        </p:nvSpPr>
        <p:spPr>
          <a:xfrm>
            <a:off x="1088136" y="1639019"/>
            <a:ext cx="9922764" cy="4647481"/>
          </a:xfrm>
        </p:spPr>
        <p:txBody>
          <a:bodyPr>
            <a:normAutofit lnSpcReduction="10000"/>
          </a:bodyPr>
          <a:lstStyle/>
          <a:p>
            <a:pPr>
              <a:buClr>
                <a:schemeClr val="accent5"/>
              </a:buClr>
              <a:buFont typeface="Wingdings" panose="05000000000000000000" pitchFamily="2" charset="2"/>
              <a:buChar char="q"/>
            </a:pPr>
            <a:r>
              <a:rPr lang="en-US" sz="2400" b="1" dirty="0"/>
              <a:t>Preventive Medicine Services</a:t>
            </a:r>
          </a:p>
          <a:p>
            <a:pPr lvl="1">
              <a:buClr>
                <a:schemeClr val="accent5"/>
              </a:buClr>
              <a:buFont typeface="Wingdings" panose="05000000000000000000" pitchFamily="2" charset="2"/>
              <a:buChar char="q"/>
            </a:pPr>
            <a:r>
              <a:rPr lang="en-US" sz="2000" dirty="0"/>
              <a:t>If developmental screening tools (e.g., MCHAT, ASQ, Vanderbilt) are used, they may be separately billable.  </a:t>
            </a:r>
          </a:p>
          <a:p>
            <a:pPr lvl="2">
              <a:buClr>
                <a:schemeClr val="accent5"/>
              </a:buClr>
              <a:buFont typeface="Wingdings" panose="05000000000000000000" pitchFamily="2" charset="2"/>
              <a:buChar char="q"/>
            </a:pPr>
            <a:r>
              <a:rPr lang="en-US" sz="1800" dirty="0"/>
              <a:t>The provider needs to document the which tool was used and the score.  If the score shows an abnormality, the provider must document a plan for future care. </a:t>
            </a:r>
          </a:p>
          <a:p>
            <a:pPr lvl="2">
              <a:buClr>
                <a:schemeClr val="accent5"/>
              </a:buClr>
              <a:buFont typeface="Wingdings" panose="05000000000000000000" pitchFamily="2" charset="2"/>
              <a:buChar char="q"/>
            </a:pPr>
            <a:r>
              <a:rPr lang="en-US" sz="1800" dirty="0"/>
              <a:t>The form needs to be signed and dated by the provider.</a:t>
            </a:r>
          </a:p>
          <a:p>
            <a:pPr lvl="2">
              <a:buClr>
                <a:schemeClr val="accent5"/>
              </a:buClr>
              <a:buFont typeface="Wingdings" panose="05000000000000000000" pitchFamily="2" charset="2"/>
              <a:buChar char="q"/>
            </a:pPr>
            <a:r>
              <a:rPr lang="en-US" sz="1800" dirty="0"/>
              <a:t>The form must then be sent to HIM and scanned to the encounter.</a:t>
            </a:r>
          </a:p>
          <a:p>
            <a:pPr lvl="2">
              <a:buClr>
                <a:schemeClr val="accent5"/>
              </a:buClr>
              <a:buFont typeface="Wingdings" panose="05000000000000000000" pitchFamily="2" charset="2"/>
              <a:buChar char="q"/>
            </a:pPr>
            <a:r>
              <a:rPr lang="en-US" sz="1800" dirty="0"/>
              <a:t>The Edinburgh  Postnatal Depression Scale screening may be performed by the pediatrician/NPP at 1 mo, 2 mo, 4 mo and 6 mo visits.</a:t>
            </a:r>
          </a:p>
          <a:p>
            <a:pPr lvl="3">
              <a:buClr>
                <a:schemeClr val="accent5"/>
              </a:buClr>
              <a:buFont typeface="Wingdings" panose="05000000000000000000" pitchFamily="2" charset="2"/>
              <a:buChar char="q"/>
            </a:pPr>
            <a:r>
              <a:rPr lang="en-US" sz="1800" dirty="0"/>
              <a:t>Use CPT® 96161</a:t>
            </a:r>
          </a:p>
          <a:p>
            <a:pPr lvl="3">
              <a:buClr>
                <a:schemeClr val="accent5"/>
              </a:buClr>
              <a:buFont typeface="Wingdings" panose="05000000000000000000" pitchFamily="2" charset="2"/>
              <a:buChar char="q"/>
            </a:pPr>
            <a:r>
              <a:rPr lang="en-US" sz="1800" dirty="0"/>
              <a:t>Add Modifier 25 to the Preventive Medicine EM.</a:t>
            </a:r>
            <a:endParaRPr lang="en-US" sz="1800" b="1" dirty="0"/>
          </a:p>
          <a:p>
            <a:pPr marL="0" indent="0">
              <a:buNone/>
            </a:pPr>
            <a:endParaRPr lang="en-US" dirty="0"/>
          </a:p>
        </p:txBody>
      </p:sp>
    </p:spTree>
    <p:extLst>
      <p:ext uri="{BB962C8B-B14F-4D97-AF65-F5344CB8AC3E}">
        <p14:creationId xmlns:p14="http://schemas.microsoft.com/office/powerpoint/2010/main" val="33089697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E0D30-D8D3-8DFD-2DA3-FF898A0E6B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CC6B7-9F41-CABC-0E11-8061808B46B6}"/>
              </a:ext>
            </a:extLst>
          </p:cNvPr>
          <p:cNvSpPr>
            <a:spLocks noGrp="1"/>
          </p:cNvSpPr>
          <p:nvPr>
            <p:ph type="title"/>
          </p:nvPr>
        </p:nvSpPr>
        <p:spPr>
          <a:xfrm>
            <a:off x="1088136" y="571500"/>
            <a:ext cx="9922764" cy="644825"/>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F820649E-7760-C845-7D44-BD3F497F9F28}"/>
              </a:ext>
            </a:extLst>
          </p:cNvPr>
          <p:cNvSpPr>
            <a:spLocks noGrp="1"/>
          </p:cNvSpPr>
          <p:nvPr>
            <p:ph idx="1"/>
          </p:nvPr>
        </p:nvSpPr>
        <p:spPr>
          <a:xfrm>
            <a:off x="1088136" y="1216325"/>
            <a:ext cx="9922764" cy="5070175"/>
          </a:xfrm>
        </p:spPr>
        <p:txBody>
          <a:bodyPr>
            <a:normAutofit fontScale="25000" lnSpcReduction="20000"/>
          </a:bodyPr>
          <a:lstStyle/>
          <a:p>
            <a:pPr>
              <a:buClr>
                <a:schemeClr val="accent5"/>
              </a:buClr>
              <a:buFont typeface="Wingdings" panose="05000000000000000000" pitchFamily="2" charset="2"/>
              <a:buChar char="q"/>
            </a:pPr>
            <a:r>
              <a:rPr lang="en-US" sz="9600" b="1" dirty="0"/>
              <a:t>Preventive Medicine Services</a:t>
            </a:r>
          </a:p>
          <a:p>
            <a:pPr lvl="1">
              <a:buClr>
                <a:schemeClr val="accent5"/>
              </a:buClr>
              <a:buFont typeface="Wingdings" panose="05000000000000000000" pitchFamily="2" charset="2"/>
              <a:buChar char="q"/>
            </a:pPr>
            <a:r>
              <a:rPr lang="en-US" sz="8000" b="1" dirty="0"/>
              <a:t>Screening Labs</a:t>
            </a:r>
          </a:p>
          <a:p>
            <a:pPr lvl="2">
              <a:buClr>
                <a:schemeClr val="accent5"/>
              </a:buClr>
              <a:buFont typeface="Wingdings" panose="05000000000000000000" pitchFamily="2" charset="2"/>
              <a:buChar char="q"/>
            </a:pPr>
            <a:r>
              <a:rPr lang="en-US" sz="6400" dirty="0"/>
              <a:t>Pap with HPV - Z11.51 </a:t>
            </a:r>
            <a:r>
              <a:rPr lang="en-US" sz="6400" b="1" dirty="0"/>
              <a:t>and either</a:t>
            </a:r>
            <a:r>
              <a:rPr lang="en-US" sz="6400" dirty="0"/>
              <a:t> Z01.411 </a:t>
            </a:r>
            <a:r>
              <a:rPr lang="en-US" sz="6400" b="1" dirty="0"/>
              <a:t>or</a:t>
            </a:r>
            <a:r>
              <a:rPr lang="en-US" sz="6400" dirty="0"/>
              <a:t> Z01.419 </a:t>
            </a:r>
          </a:p>
          <a:p>
            <a:pPr lvl="2">
              <a:buClr>
                <a:schemeClr val="accent5"/>
              </a:buClr>
              <a:buFont typeface="Wingdings" panose="05000000000000000000" pitchFamily="2" charset="2"/>
              <a:buChar char="q"/>
            </a:pPr>
            <a:r>
              <a:rPr lang="en-US" sz="6400" dirty="0"/>
              <a:t>Pap</a:t>
            </a:r>
          </a:p>
          <a:p>
            <a:pPr lvl="3">
              <a:buClr>
                <a:schemeClr val="accent5"/>
              </a:buClr>
              <a:buFont typeface="Wingdings" panose="05000000000000000000" pitchFamily="2" charset="2"/>
              <a:buChar char="q"/>
            </a:pPr>
            <a:r>
              <a:rPr lang="pl-PL" sz="5600" dirty="0"/>
              <a:t>High risk – Z72.51, Z72.52, Z72.53, Z77.29, Z77.9, Z91.89, and Z92.89</a:t>
            </a:r>
            <a:r>
              <a:rPr lang="en-US" sz="5600" dirty="0"/>
              <a:t> </a:t>
            </a:r>
          </a:p>
          <a:p>
            <a:pPr lvl="3">
              <a:buClr>
                <a:schemeClr val="accent5"/>
              </a:buClr>
              <a:buFont typeface="Wingdings" panose="05000000000000000000" pitchFamily="2" charset="2"/>
              <a:buChar char="q"/>
            </a:pPr>
            <a:r>
              <a:rPr lang="pl-PL" sz="5600" dirty="0"/>
              <a:t>Low risk – Z01.411, Z01.419, Z12.4, Z12.72, Z12.79, and Z12.89</a:t>
            </a:r>
            <a:endParaRPr lang="en-US" sz="5600" dirty="0"/>
          </a:p>
          <a:p>
            <a:pPr lvl="2">
              <a:buClr>
                <a:schemeClr val="accent5"/>
              </a:buClr>
              <a:buFont typeface="Wingdings" panose="05000000000000000000" pitchFamily="2" charset="2"/>
              <a:buChar char="q"/>
            </a:pPr>
            <a:r>
              <a:rPr lang="en-US" sz="6400" dirty="0"/>
              <a:t>PSA - Z12.5</a:t>
            </a:r>
          </a:p>
          <a:p>
            <a:pPr lvl="2">
              <a:buClr>
                <a:schemeClr val="accent5"/>
              </a:buClr>
              <a:buFont typeface="Wingdings" panose="05000000000000000000" pitchFamily="2" charset="2"/>
              <a:buChar char="q"/>
            </a:pPr>
            <a:r>
              <a:rPr lang="en-US" sz="6400" dirty="0"/>
              <a:t>Lipid Panel – Z13.6 </a:t>
            </a:r>
          </a:p>
          <a:p>
            <a:pPr lvl="2">
              <a:buClr>
                <a:schemeClr val="accent5"/>
              </a:buClr>
              <a:buFont typeface="Wingdings" panose="05000000000000000000" pitchFamily="2" charset="2"/>
              <a:buChar char="q"/>
            </a:pPr>
            <a:r>
              <a:rPr lang="en-US" sz="6400" dirty="0"/>
              <a:t>Glucose – Z13.1 </a:t>
            </a:r>
          </a:p>
          <a:p>
            <a:pPr lvl="2">
              <a:buClr>
                <a:schemeClr val="accent5"/>
              </a:buClr>
              <a:buFont typeface="Wingdings" panose="05000000000000000000" pitchFamily="2" charset="2"/>
              <a:buChar char="q"/>
            </a:pPr>
            <a:r>
              <a:rPr lang="en-US" sz="6400" dirty="0"/>
              <a:t>Hep B – Z11.59+ </a:t>
            </a:r>
          </a:p>
          <a:p>
            <a:pPr lvl="2">
              <a:buClr>
                <a:schemeClr val="accent5"/>
              </a:buClr>
              <a:buFont typeface="Wingdings" panose="05000000000000000000" pitchFamily="2" charset="2"/>
              <a:buChar char="q"/>
            </a:pPr>
            <a:r>
              <a:rPr lang="en-US" sz="6400" dirty="0"/>
              <a:t>Hep C - Z72.89 and F19.20 </a:t>
            </a:r>
          </a:p>
          <a:p>
            <a:pPr lvl="2">
              <a:buClr>
                <a:schemeClr val="accent5"/>
              </a:buClr>
              <a:buFont typeface="Wingdings" panose="05000000000000000000" pitchFamily="2" charset="2"/>
              <a:buChar char="q"/>
            </a:pPr>
            <a:r>
              <a:rPr lang="en-US" sz="6400" dirty="0"/>
              <a:t>HIV - Z11.4 </a:t>
            </a:r>
          </a:p>
          <a:p>
            <a:pPr lvl="2">
              <a:buClr>
                <a:schemeClr val="accent5"/>
              </a:buClr>
              <a:buFont typeface="Wingdings" panose="05000000000000000000" pitchFamily="2" charset="2"/>
              <a:buChar char="q"/>
            </a:pPr>
            <a:r>
              <a:rPr lang="en-US" sz="6400" dirty="0"/>
              <a:t>STI – Z11._ </a:t>
            </a:r>
          </a:p>
          <a:p>
            <a:pPr lvl="2">
              <a:buClr>
                <a:schemeClr val="accent5"/>
              </a:buClr>
              <a:buFont typeface="Wingdings" panose="05000000000000000000" pitchFamily="2" charset="2"/>
              <a:buChar char="q"/>
            </a:pPr>
            <a:r>
              <a:rPr lang="en-US" sz="6400" dirty="0"/>
              <a:t>FOBT – Z12.11 </a:t>
            </a:r>
          </a:p>
          <a:p>
            <a:pPr lvl="2">
              <a:buClr>
                <a:schemeClr val="accent5"/>
              </a:buClr>
              <a:buFont typeface="Wingdings" panose="05000000000000000000" pitchFamily="2" charset="2"/>
              <a:buChar char="q"/>
            </a:pPr>
            <a:r>
              <a:rPr lang="en-US" sz="6400" dirty="0"/>
              <a:t>A1c – Z13.1</a:t>
            </a:r>
          </a:p>
          <a:p>
            <a:pPr lvl="2">
              <a:buClr>
                <a:schemeClr val="accent5"/>
              </a:buClr>
              <a:buFont typeface="Wingdings" panose="05000000000000000000" pitchFamily="2" charset="2"/>
              <a:buChar char="q"/>
            </a:pPr>
            <a:endParaRPr lang="pl-PL" sz="1800" dirty="0"/>
          </a:p>
          <a:p>
            <a:pPr lvl="2">
              <a:buClr>
                <a:schemeClr val="accent5"/>
              </a:buClr>
              <a:buFont typeface="Wingdings" panose="05000000000000000000" pitchFamily="2" charset="2"/>
              <a:buChar char="q"/>
            </a:pPr>
            <a:endParaRPr lang="en-US" sz="2200" b="1" dirty="0"/>
          </a:p>
          <a:p>
            <a:pPr marL="0" indent="0">
              <a:buNone/>
            </a:pPr>
            <a:endParaRPr lang="en-US" dirty="0"/>
          </a:p>
        </p:txBody>
      </p:sp>
    </p:spTree>
    <p:extLst>
      <p:ext uri="{BB962C8B-B14F-4D97-AF65-F5344CB8AC3E}">
        <p14:creationId xmlns:p14="http://schemas.microsoft.com/office/powerpoint/2010/main" val="2196850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BBD7F-1830-B976-5E8F-25F0F1DD9B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469155-E94F-0202-763E-36F4EA18EDC4}"/>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76C7B199-F705-7080-1060-08ACAC23C248}"/>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Preventive Medicine Services</a:t>
            </a:r>
          </a:p>
          <a:p>
            <a:pPr lvl="1">
              <a:buClr>
                <a:schemeClr val="accent5"/>
              </a:buClr>
              <a:buFont typeface="Wingdings" panose="05000000000000000000" pitchFamily="2" charset="2"/>
              <a:buChar char="q"/>
            </a:pPr>
            <a:r>
              <a:rPr lang="en-US" sz="2000" dirty="0"/>
              <a:t>Vision Screening – 99173</a:t>
            </a:r>
          </a:p>
          <a:p>
            <a:pPr lvl="1">
              <a:buClr>
                <a:schemeClr val="accent5"/>
              </a:buClr>
              <a:buFont typeface="Wingdings" panose="05000000000000000000" pitchFamily="2" charset="2"/>
              <a:buChar char="q"/>
            </a:pPr>
            <a:r>
              <a:rPr lang="en-US" sz="2000" dirty="0"/>
              <a:t>Hearing Screening – 92551</a:t>
            </a:r>
          </a:p>
          <a:p>
            <a:pPr lvl="2">
              <a:buClr>
                <a:schemeClr val="accent5"/>
              </a:buClr>
              <a:buFont typeface="Wingdings" panose="05000000000000000000" pitchFamily="2" charset="2"/>
              <a:buChar char="q"/>
            </a:pPr>
            <a:r>
              <a:rPr lang="en-US" sz="1800" dirty="0"/>
              <a:t>Use Z01.10 to identify normal screening</a:t>
            </a:r>
          </a:p>
          <a:p>
            <a:pPr lvl="2">
              <a:buClr>
                <a:schemeClr val="accent5"/>
              </a:buClr>
              <a:buFont typeface="Wingdings" panose="05000000000000000000" pitchFamily="2" charset="2"/>
              <a:buChar char="q"/>
            </a:pPr>
            <a:r>
              <a:rPr lang="en-US" sz="1800" dirty="0"/>
              <a:t>Use Z01.118 to identify abnormal screening</a:t>
            </a:r>
            <a:endParaRPr lang="en-US" sz="1600" dirty="0"/>
          </a:p>
          <a:p>
            <a:pPr lvl="1">
              <a:buClr>
                <a:schemeClr val="accent5"/>
              </a:buClr>
              <a:buFont typeface="Wingdings" panose="05000000000000000000" pitchFamily="2" charset="2"/>
              <a:buChar char="q"/>
            </a:pPr>
            <a:r>
              <a:rPr lang="en-US" sz="2000" dirty="0"/>
              <a:t>Fluoride Varnish – 99188</a:t>
            </a:r>
          </a:p>
          <a:p>
            <a:pPr marL="274320" lvl="1" indent="0">
              <a:buClr>
                <a:schemeClr val="accent5"/>
              </a:buClr>
              <a:buNone/>
            </a:pPr>
            <a:endParaRPr lang="en-US" sz="2000" dirty="0"/>
          </a:p>
          <a:p>
            <a:pPr lvl="1">
              <a:buClr>
                <a:schemeClr val="accent5"/>
              </a:buClr>
              <a:buFont typeface="Wingdings" panose="05000000000000000000" pitchFamily="2" charset="2"/>
              <a:buChar char="q"/>
            </a:pPr>
            <a:endParaRPr lang="en-US" sz="2400" b="1" dirty="0"/>
          </a:p>
          <a:p>
            <a:pPr marL="0" indent="0">
              <a:buNone/>
            </a:pPr>
            <a:endParaRPr lang="en-US" dirty="0"/>
          </a:p>
        </p:txBody>
      </p:sp>
    </p:spTree>
    <p:extLst>
      <p:ext uri="{BB962C8B-B14F-4D97-AF65-F5344CB8AC3E}">
        <p14:creationId xmlns:p14="http://schemas.microsoft.com/office/powerpoint/2010/main" val="1514786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4B66F6-824D-9546-90A5-9D29DA402C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EE81DF-7FF8-BFB9-024F-AB836D30CBE8}"/>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FBE023D3-4202-822A-7332-00A956051C0A}"/>
              </a:ext>
            </a:extLst>
          </p:cNvPr>
          <p:cNvSpPr>
            <a:spLocks noGrp="1"/>
          </p:cNvSpPr>
          <p:nvPr>
            <p:ph idx="1"/>
          </p:nvPr>
        </p:nvSpPr>
        <p:spPr>
          <a:xfrm>
            <a:off x="1088136" y="1639019"/>
            <a:ext cx="9922764" cy="4647481"/>
          </a:xfrm>
        </p:spPr>
        <p:txBody>
          <a:bodyPr>
            <a:normAutofit fontScale="92500" lnSpcReduction="20000"/>
          </a:bodyPr>
          <a:lstStyle/>
          <a:p>
            <a:pPr>
              <a:buClr>
                <a:schemeClr val="accent5"/>
              </a:buClr>
              <a:buFont typeface="Wingdings" panose="05000000000000000000" pitchFamily="2" charset="2"/>
              <a:buChar char="q"/>
            </a:pPr>
            <a:r>
              <a:rPr lang="en-US" sz="2400" b="1" dirty="0"/>
              <a:t>Preventive Medicine Services</a:t>
            </a:r>
          </a:p>
          <a:p>
            <a:pPr lvl="1">
              <a:buClr>
                <a:schemeClr val="accent5"/>
              </a:buClr>
              <a:buFont typeface="Wingdings" panose="05000000000000000000" pitchFamily="2" charset="2"/>
              <a:buChar char="q"/>
            </a:pPr>
            <a:r>
              <a:rPr lang="en-US" sz="2000" dirty="0"/>
              <a:t>Smoking Cessation Counseling</a:t>
            </a:r>
          </a:p>
          <a:p>
            <a:pPr lvl="2">
              <a:buClr>
                <a:schemeClr val="accent5"/>
              </a:buClr>
              <a:buFont typeface="Wingdings" panose="05000000000000000000" pitchFamily="2" charset="2"/>
              <a:buChar char="q"/>
            </a:pPr>
            <a:r>
              <a:rPr lang="en-US" sz="1800" dirty="0"/>
              <a:t>Smoking cessation counseling is included in the preventive medicine service.  However, smoking cessation counseling when documented during an office visit (99202-99215) may be coded.</a:t>
            </a:r>
          </a:p>
          <a:p>
            <a:pPr lvl="3">
              <a:buClr>
                <a:schemeClr val="accent5"/>
              </a:buClr>
              <a:buFont typeface="Wingdings" panose="05000000000000000000" pitchFamily="2" charset="2"/>
              <a:buChar char="q"/>
            </a:pPr>
            <a:r>
              <a:rPr lang="en-US" sz="1600" dirty="0"/>
              <a:t>Time must be documented  </a:t>
            </a:r>
          </a:p>
          <a:p>
            <a:pPr lvl="3">
              <a:buClr>
                <a:schemeClr val="accent5"/>
              </a:buClr>
              <a:buFont typeface="Wingdings" panose="05000000000000000000" pitchFamily="2" charset="2"/>
              <a:buChar char="q"/>
            </a:pPr>
            <a:r>
              <a:rPr lang="en-US" sz="1600" dirty="0"/>
              <a:t>A brief summary of counseling including any barriers the patient has and any methods for coping with these issues; </a:t>
            </a:r>
          </a:p>
          <a:p>
            <a:pPr lvl="3">
              <a:buClr>
                <a:schemeClr val="accent5"/>
              </a:buClr>
              <a:buFont typeface="Wingdings" panose="05000000000000000000" pitchFamily="2" charset="2"/>
              <a:buChar char="q"/>
            </a:pPr>
            <a:r>
              <a:rPr lang="en-US" sz="1600" dirty="0"/>
              <a:t>Any pharmacological intervention, if recommended or prescribed.</a:t>
            </a:r>
          </a:p>
          <a:p>
            <a:pPr lvl="2">
              <a:buClr>
                <a:schemeClr val="accent5"/>
              </a:buClr>
              <a:buFont typeface="Wingdings" panose="05000000000000000000" pitchFamily="2" charset="2"/>
              <a:buChar char="q"/>
            </a:pPr>
            <a:r>
              <a:rPr lang="en-US" sz="1800" dirty="0"/>
              <a:t>99406 – greater than 3 mins up to 10 mins</a:t>
            </a:r>
          </a:p>
          <a:p>
            <a:pPr lvl="2">
              <a:buClr>
                <a:schemeClr val="accent5"/>
              </a:buClr>
              <a:buFont typeface="Wingdings" panose="05000000000000000000" pitchFamily="2" charset="2"/>
              <a:buChar char="q"/>
            </a:pPr>
            <a:r>
              <a:rPr lang="en-US" sz="1800" dirty="0"/>
              <a:t>99407 – greater than 10 mins</a:t>
            </a:r>
          </a:p>
          <a:p>
            <a:pPr lvl="2">
              <a:buClr>
                <a:schemeClr val="accent5"/>
              </a:buClr>
              <a:buFont typeface="Wingdings" panose="05000000000000000000" pitchFamily="2" charset="2"/>
              <a:buChar char="q"/>
            </a:pPr>
            <a:r>
              <a:rPr lang="en-US" sz="1800" dirty="0"/>
              <a:t>Use F17.210-F17.299 or Z87.891</a:t>
            </a:r>
          </a:p>
          <a:p>
            <a:pPr lvl="2">
              <a:buClr>
                <a:schemeClr val="accent5"/>
              </a:buClr>
              <a:buFont typeface="Wingdings" panose="05000000000000000000" pitchFamily="2" charset="2"/>
              <a:buChar char="q"/>
            </a:pPr>
            <a:r>
              <a:rPr lang="en-US" sz="1800" dirty="0"/>
              <a:t>Frequency Limitation – up to 8 sessions per year</a:t>
            </a:r>
          </a:p>
          <a:p>
            <a:pPr marL="502920" lvl="2" indent="0">
              <a:buClr>
                <a:schemeClr val="accent5"/>
              </a:buClr>
              <a:buNone/>
            </a:pPr>
            <a:endParaRPr lang="en-US" sz="1800" dirty="0"/>
          </a:p>
          <a:p>
            <a:pPr lvl="3">
              <a:buClr>
                <a:schemeClr val="accent5"/>
              </a:buClr>
              <a:buFont typeface="Wingdings" panose="05000000000000000000" pitchFamily="2" charset="2"/>
              <a:buChar char="q"/>
            </a:pPr>
            <a:endParaRPr lang="en-US" sz="1600" dirty="0"/>
          </a:p>
          <a:p>
            <a:pPr lvl="1">
              <a:buClr>
                <a:schemeClr val="accent5"/>
              </a:buClr>
              <a:buFont typeface="Wingdings" panose="05000000000000000000" pitchFamily="2" charset="2"/>
              <a:buChar char="q"/>
            </a:pPr>
            <a:endParaRPr lang="en-US" sz="2400" b="1" dirty="0"/>
          </a:p>
          <a:p>
            <a:pPr marL="0" indent="0">
              <a:buNone/>
            </a:pPr>
            <a:endParaRPr lang="en-US" dirty="0"/>
          </a:p>
        </p:txBody>
      </p:sp>
    </p:spTree>
    <p:extLst>
      <p:ext uri="{BB962C8B-B14F-4D97-AF65-F5344CB8AC3E}">
        <p14:creationId xmlns:p14="http://schemas.microsoft.com/office/powerpoint/2010/main" val="838440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2E46F-96A5-069B-7B78-D7F386ED3C9A}"/>
              </a:ext>
            </a:extLst>
          </p:cNvPr>
          <p:cNvSpPr>
            <a:spLocks noGrp="1"/>
          </p:cNvSpPr>
          <p:nvPr>
            <p:ph type="title"/>
          </p:nvPr>
        </p:nvSpPr>
        <p:spPr>
          <a:xfrm>
            <a:off x="1088136" y="1090245"/>
            <a:ext cx="9922764" cy="643664"/>
          </a:xfrm>
        </p:spPr>
        <p:txBody>
          <a:bodyPr>
            <a:normAutofit fontScale="90000"/>
          </a:bodyPr>
          <a:lstStyle/>
          <a:p>
            <a:r>
              <a:rPr lang="en-US" sz="4400" b="1" dirty="0"/>
              <a:t>Evaluation and Management</a:t>
            </a:r>
            <a:br>
              <a:rPr lang="en-US" sz="4400" b="1" dirty="0"/>
            </a:br>
            <a:endParaRPr lang="en-US" dirty="0"/>
          </a:p>
        </p:txBody>
      </p:sp>
      <p:sp>
        <p:nvSpPr>
          <p:cNvPr id="3" name="Content Placeholder 2">
            <a:extLst>
              <a:ext uri="{FF2B5EF4-FFF2-40B4-BE49-F238E27FC236}">
                <a16:creationId xmlns:a16="http://schemas.microsoft.com/office/drawing/2014/main" id="{0B2CCFC7-DF48-4512-9CC9-9481992E2EB0}"/>
              </a:ext>
            </a:extLst>
          </p:cNvPr>
          <p:cNvSpPr>
            <a:spLocks noGrp="1"/>
          </p:cNvSpPr>
          <p:nvPr>
            <p:ph idx="1"/>
          </p:nvPr>
        </p:nvSpPr>
        <p:spPr>
          <a:xfrm>
            <a:off x="1088136" y="1880558"/>
            <a:ext cx="9922764" cy="4405942"/>
          </a:xfrm>
        </p:spPr>
        <p:txBody>
          <a:bodyPr>
            <a:normAutofit/>
          </a:bodyPr>
          <a:lstStyle/>
          <a:p>
            <a:pPr>
              <a:buClr>
                <a:schemeClr val="accent5"/>
              </a:buClr>
              <a:buFont typeface="Wingdings" panose="05000000000000000000" pitchFamily="2" charset="2"/>
              <a:buChar char="q"/>
            </a:pPr>
            <a:r>
              <a:rPr lang="en-US" sz="2400" b="1" dirty="0"/>
              <a:t>Telemedicine Services</a:t>
            </a:r>
          </a:p>
          <a:p>
            <a:pPr lvl="1">
              <a:buClr>
                <a:schemeClr val="accent5"/>
              </a:buClr>
              <a:buFont typeface="Wingdings" panose="05000000000000000000" pitchFamily="2" charset="2"/>
              <a:buChar char="q"/>
            </a:pPr>
            <a:r>
              <a:rPr lang="en-US" b="1" dirty="0"/>
              <a:t>Telemedicine Audio-Video Evaluation and Management Services</a:t>
            </a:r>
          </a:p>
          <a:p>
            <a:pPr lvl="2">
              <a:buClr>
                <a:schemeClr val="accent5"/>
              </a:buClr>
              <a:buFont typeface="Wingdings" panose="05000000000000000000" pitchFamily="2" charset="2"/>
              <a:buChar char="q"/>
            </a:pPr>
            <a:r>
              <a:rPr lang="en-US" dirty="0"/>
              <a:t>New Patient – 98000-98003</a:t>
            </a:r>
          </a:p>
          <a:p>
            <a:pPr lvl="2">
              <a:buClr>
                <a:schemeClr val="accent5"/>
              </a:buClr>
              <a:buFont typeface="Wingdings" panose="05000000000000000000" pitchFamily="2" charset="2"/>
              <a:buChar char="q"/>
            </a:pPr>
            <a:r>
              <a:rPr lang="en-US" dirty="0"/>
              <a:t>Established Patient – 98004-98007</a:t>
            </a:r>
          </a:p>
          <a:p>
            <a:pPr lvl="1">
              <a:buClr>
                <a:schemeClr val="accent5"/>
              </a:buClr>
              <a:buFont typeface="Wingdings" panose="05000000000000000000" pitchFamily="2" charset="2"/>
              <a:buChar char="q"/>
            </a:pPr>
            <a:r>
              <a:rPr lang="en-US" b="1" dirty="0"/>
              <a:t>Telemedicine Audio-Only Evaluation and Management Services</a:t>
            </a:r>
          </a:p>
          <a:p>
            <a:pPr lvl="2">
              <a:buClr>
                <a:schemeClr val="accent5"/>
              </a:buClr>
              <a:buFont typeface="Wingdings" panose="05000000000000000000" pitchFamily="2" charset="2"/>
              <a:buChar char="q"/>
            </a:pPr>
            <a:r>
              <a:rPr lang="en-US" dirty="0"/>
              <a:t>New Patient - 98008-98011</a:t>
            </a:r>
          </a:p>
          <a:p>
            <a:pPr lvl="2">
              <a:buClr>
                <a:schemeClr val="accent5"/>
              </a:buClr>
              <a:buFont typeface="Wingdings" panose="05000000000000000000" pitchFamily="2" charset="2"/>
              <a:buChar char="q"/>
            </a:pPr>
            <a:r>
              <a:rPr lang="en-US" dirty="0"/>
              <a:t>Established Patient – 98012-98015</a:t>
            </a:r>
          </a:p>
          <a:p>
            <a:pPr lvl="2">
              <a:buClr>
                <a:schemeClr val="accent5"/>
              </a:buClr>
              <a:buFont typeface="Wingdings" panose="05000000000000000000" pitchFamily="2" charset="2"/>
              <a:buChar char="q"/>
            </a:pPr>
            <a:r>
              <a:rPr lang="en-US" dirty="0"/>
              <a:t>Brief Synchronous Communication Technology Service (Virtual Check-In) - 98016</a:t>
            </a:r>
          </a:p>
          <a:p>
            <a:pPr marL="0" indent="0">
              <a:buNone/>
            </a:pPr>
            <a:endParaRPr lang="en-US" dirty="0"/>
          </a:p>
        </p:txBody>
      </p:sp>
    </p:spTree>
    <p:extLst>
      <p:ext uri="{BB962C8B-B14F-4D97-AF65-F5344CB8AC3E}">
        <p14:creationId xmlns:p14="http://schemas.microsoft.com/office/powerpoint/2010/main" val="1128532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D0888-CB8B-E783-2854-564B2C2C5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21F9A5-C8EC-9F8F-929C-C16602AFED69}"/>
              </a:ext>
            </a:extLst>
          </p:cNvPr>
          <p:cNvSpPr>
            <a:spLocks noGrp="1"/>
          </p:cNvSpPr>
          <p:nvPr>
            <p:ph type="title"/>
          </p:nvPr>
        </p:nvSpPr>
        <p:spPr>
          <a:xfrm>
            <a:off x="1088136" y="1090245"/>
            <a:ext cx="9922764" cy="548774"/>
          </a:xfrm>
        </p:spPr>
        <p:txBody>
          <a:bodyPr>
            <a:normAutofit fontScale="90000"/>
          </a:bodyPr>
          <a:lstStyle/>
          <a:p>
            <a:r>
              <a:rPr lang="en-US" sz="4000" dirty="0"/>
              <a:t>Coding Tips – Evaluation and Management</a:t>
            </a:r>
          </a:p>
        </p:txBody>
      </p:sp>
      <p:sp>
        <p:nvSpPr>
          <p:cNvPr id="3" name="Content Placeholder 2">
            <a:extLst>
              <a:ext uri="{FF2B5EF4-FFF2-40B4-BE49-F238E27FC236}">
                <a16:creationId xmlns:a16="http://schemas.microsoft.com/office/drawing/2014/main" id="{EE448730-F61F-14F7-4F68-7F5F83532074}"/>
              </a:ext>
            </a:extLst>
          </p:cNvPr>
          <p:cNvSpPr>
            <a:spLocks noGrp="1"/>
          </p:cNvSpPr>
          <p:nvPr>
            <p:ph idx="1"/>
          </p:nvPr>
        </p:nvSpPr>
        <p:spPr>
          <a:xfrm>
            <a:off x="1088136" y="1639019"/>
            <a:ext cx="9922764" cy="4647481"/>
          </a:xfrm>
        </p:spPr>
        <p:txBody>
          <a:bodyPr>
            <a:normAutofit fontScale="85000" lnSpcReduction="20000"/>
          </a:bodyPr>
          <a:lstStyle/>
          <a:p>
            <a:pPr>
              <a:buClr>
                <a:schemeClr val="accent5"/>
              </a:buClr>
              <a:buFont typeface="Wingdings" panose="05000000000000000000" pitchFamily="2" charset="2"/>
              <a:buChar char="q"/>
            </a:pPr>
            <a:r>
              <a:rPr lang="en-US" sz="2400" b="1" dirty="0"/>
              <a:t>Preventive Medicine Services</a:t>
            </a:r>
          </a:p>
          <a:p>
            <a:pPr lvl="1">
              <a:buClr>
                <a:schemeClr val="accent5"/>
              </a:buClr>
              <a:buFont typeface="Wingdings" panose="05000000000000000000" pitchFamily="2" charset="2"/>
              <a:buChar char="q"/>
            </a:pPr>
            <a:r>
              <a:rPr lang="en-US" sz="2400" b="1" dirty="0"/>
              <a:t>EM Service on the same day as a preventive medicine service.</a:t>
            </a:r>
          </a:p>
          <a:p>
            <a:pPr lvl="2">
              <a:buClr>
                <a:schemeClr val="accent5"/>
              </a:buClr>
              <a:buFont typeface="Wingdings" panose="05000000000000000000" pitchFamily="2" charset="2"/>
              <a:buChar char="q"/>
            </a:pPr>
            <a:r>
              <a:rPr lang="en-US" sz="2200" b="1" dirty="0"/>
              <a:t>Per CPT® 2025</a:t>
            </a:r>
          </a:p>
          <a:p>
            <a:pPr marL="0" indent="0">
              <a:buNone/>
            </a:pPr>
            <a:r>
              <a:rPr lang="en-US" sz="2400" dirty="0"/>
              <a:t>“If an abnormality is encountered or a preexisting problem is addressed in the process of performing this preventive medicine evaluation and management service and if the problem/abnormality is significant enough to require additional work to perform the key components of a problem-oriented E/M service, then the appropriate E/M service should also be reported.”</a:t>
            </a:r>
          </a:p>
          <a:p>
            <a:pPr marL="0" indent="0">
              <a:buNone/>
            </a:pPr>
            <a:r>
              <a:rPr lang="en-US" sz="2400" dirty="0"/>
              <a:t>“An insignificant or trivial problem/abnormality that is encountered in the process of performing the preventive medicine evaluation and management service and which does not require additional work and the performance of the key components of a problem-oriented E/M service should not be reported.”</a:t>
            </a:r>
          </a:p>
          <a:p>
            <a:pPr marL="502920" lvl="2" indent="0">
              <a:buClr>
                <a:schemeClr val="accent5"/>
              </a:buClr>
              <a:buNone/>
            </a:pPr>
            <a:endParaRPr lang="en-US" sz="2200" b="1" dirty="0"/>
          </a:p>
          <a:p>
            <a:pPr marL="502920" lvl="2" indent="0">
              <a:buClr>
                <a:schemeClr val="accent5"/>
              </a:buClr>
              <a:buNone/>
            </a:pPr>
            <a:endParaRPr lang="en-US" sz="1800" dirty="0"/>
          </a:p>
          <a:p>
            <a:pPr lvl="3">
              <a:buClr>
                <a:schemeClr val="accent5"/>
              </a:buClr>
              <a:buFont typeface="Wingdings" panose="05000000000000000000" pitchFamily="2" charset="2"/>
              <a:buChar char="q"/>
            </a:pPr>
            <a:endParaRPr lang="en-US" sz="1600" dirty="0"/>
          </a:p>
          <a:p>
            <a:pPr lvl="1">
              <a:buClr>
                <a:schemeClr val="accent5"/>
              </a:buClr>
              <a:buFont typeface="Wingdings" panose="05000000000000000000" pitchFamily="2" charset="2"/>
              <a:buChar char="q"/>
            </a:pPr>
            <a:endParaRPr lang="en-US" sz="2400" b="1" dirty="0"/>
          </a:p>
          <a:p>
            <a:pPr marL="0" indent="0">
              <a:buNone/>
            </a:pPr>
            <a:endParaRPr lang="en-US" dirty="0"/>
          </a:p>
        </p:txBody>
      </p:sp>
    </p:spTree>
    <p:extLst>
      <p:ext uri="{BB962C8B-B14F-4D97-AF65-F5344CB8AC3E}">
        <p14:creationId xmlns:p14="http://schemas.microsoft.com/office/powerpoint/2010/main" val="36073078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18F65-9AD0-52B9-9ADB-42C7BFD23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8053CD-0810-CC8E-DC47-1A2B07FD4A1C}"/>
              </a:ext>
            </a:extLst>
          </p:cNvPr>
          <p:cNvSpPr>
            <a:spLocks noGrp="1"/>
          </p:cNvSpPr>
          <p:nvPr>
            <p:ph type="title"/>
          </p:nvPr>
        </p:nvSpPr>
        <p:spPr>
          <a:xfrm>
            <a:off x="1088136" y="1090245"/>
            <a:ext cx="9922764" cy="548774"/>
          </a:xfrm>
        </p:spPr>
        <p:txBody>
          <a:bodyPr>
            <a:normAutofit fontScale="90000"/>
          </a:bodyPr>
          <a:lstStyle/>
          <a:p>
            <a:r>
              <a:rPr lang="en-US" sz="4000" dirty="0"/>
              <a:t>Coding Tips – Integumentary</a:t>
            </a:r>
          </a:p>
        </p:txBody>
      </p:sp>
      <p:sp>
        <p:nvSpPr>
          <p:cNvPr id="3" name="Content Placeholder 2">
            <a:extLst>
              <a:ext uri="{FF2B5EF4-FFF2-40B4-BE49-F238E27FC236}">
                <a16:creationId xmlns:a16="http://schemas.microsoft.com/office/drawing/2014/main" id="{507E72C1-6703-0407-6D27-E10C49664370}"/>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Excisions, Biopsies, Destructions</a:t>
            </a:r>
          </a:p>
          <a:p>
            <a:pPr lvl="1">
              <a:buClr>
                <a:schemeClr val="accent5"/>
              </a:buClr>
              <a:buFont typeface="Wingdings" panose="05000000000000000000" pitchFamily="2" charset="2"/>
              <a:buChar char="q"/>
            </a:pPr>
            <a:r>
              <a:rPr lang="en-US" sz="2000" dirty="0"/>
              <a:t>Always wait for the pathology report to return before coding the service.  This allows for accurate diagnosis and procedure coding.</a:t>
            </a:r>
          </a:p>
          <a:p>
            <a:pPr lvl="1">
              <a:buClr>
                <a:schemeClr val="accent5"/>
              </a:buClr>
              <a:buFont typeface="Wingdings" panose="05000000000000000000" pitchFamily="2" charset="2"/>
              <a:buChar char="q"/>
            </a:pPr>
            <a:r>
              <a:rPr lang="en-US" sz="2000" dirty="0"/>
              <a:t>The size and location of the excision needs to be documented.  If it is not documented, the provider should be queried.</a:t>
            </a:r>
          </a:p>
          <a:p>
            <a:pPr lvl="1">
              <a:buClr>
                <a:schemeClr val="accent5"/>
              </a:buClr>
              <a:buFont typeface="Wingdings" panose="05000000000000000000" pitchFamily="2" charset="2"/>
              <a:buChar char="q"/>
            </a:pPr>
            <a:r>
              <a:rPr lang="en-US" sz="2000" dirty="0"/>
              <a:t>If multiple excisions are performed, code each excision separately, or with units as appropriate.  Do not add the size of the excisions together.</a:t>
            </a:r>
          </a:p>
          <a:p>
            <a:pPr lvl="1">
              <a:buClr>
                <a:schemeClr val="accent5"/>
              </a:buClr>
              <a:buFont typeface="Wingdings" panose="05000000000000000000" pitchFamily="2" charset="2"/>
              <a:buChar char="q"/>
            </a:pPr>
            <a:r>
              <a:rPr lang="en-US" sz="2000" dirty="0"/>
              <a:t>When destruction of multiple lesions occurs, an exact number is needed to accurately code the procedure.  This includes actinic keratosis, warts, skin tags, etc.</a:t>
            </a:r>
          </a:p>
          <a:p>
            <a:pPr marL="0" indent="0">
              <a:buNone/>
            </a:pPr>
            <a:endParaRPr lang="en-US" dirty="0"/>
          </a:p>
        </p:txBody>
      </p:sp>
    </p:spTree>
    <p:extLst>
      <p:ext uri="{BB962C8B-B14F-4D97-AF65-F5344CB8AC3E}">
        <p14:creationId xmlns:p14="http://schemas.microsoft.com/office/powerpoint/2010/main" val="39176192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C5415-380E-B28A-F461-466A8F3C7F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3BCBE6-1A96-79FD-1809-88102BB380A2}"/>
              </a:ext>
            </a:extLst>
          </p:cNvPr>
          <p:cNvSpPr>
            <a:spLocks noGrp="1"/>
          </p:cNvSpPr>
          <p:nvPr>
            <p:ph type="title"/>
          </p:nvPr>
        </p:nvSpPr>
        <p:spPr>
          <a:xfrm>
            <a:off x="1088136" y="1090245"/>
            <a:ext cx="9922764" cy="548774"/>
          </a:xfrm>
        </p:spPr>
        <p:txBody>
          <a:bodyPr>
            <a:normAutofit fontScale="90000"/>
          </a:bodyPr>
          <a:lstStyle/>
          <a:p>
            <a:r>
              <a:rPr lang="en-US" sz="4000" dirty="0"/>
              <a:t>Coding Tips – Integumentary</a:t>
            </a:r>
          </a:p>
        </p:txBody>
      </p:sp>
      <p:sp>
        <p:nvSpPr>
          <p:cNvPr id="3" name="Content Placeholder 2">
            <a:extLst>
              <a:ext uri="{FF2B5EF4-FFF2-40B4-BE49-F238E27FC236}">
                <a16:creationId xmlns:a16="http://schemas.microsoft.com/office/drawing/2014/main" id="{9DD7F64F-6FFB-E073-96F4-0FA940CD237E}"/>
              </a:ext>
            </a:extLst>
          </p:cNvPr>
          <p:cNvSpPr>
            <a:spLocks noGrp="1"/>
          </p:cNvSpPr>
          <p:nvPr>
            <p:ph idx="1"/>
          </p:nvPr>
        </p:nvSpPr>
        <p:spPr>
          <a:xfrm>
            <a:off x="1088136" y="1639019"/>
            <a:ext cx="9922764" cy="4647481"/>
          </a:xfrm>
        </p:spPr>
        <p:txBody>
          <a:bodyPr>
            <a:normAutofit/>
          </a:bodyPr>
          <a:lstStyle/>
          <a:p>
            <a:pPr>
              <a:buClr>
                <a:schemeClr val="accent5"/>
              </a:buClr>
              <a:buFont typeface="Wingdings" panose="05000000000000000000" pitchFamily="2" charset="2"/>
              <a:buChar char="q"/>
            </a:pPr>
            <a:r>
              <a:rPr lang="en-US" sz="2400" b="1" dirty="0"/>
              <a:t>Suture/Staple Removal</a:t>
            </a:r>
          </a:p>
          <a:p>
            <a:pPr lvl="1">
              <a:buClr>
                <a:schemeClr val="accent5"/>
              </a:buClr>
              <a:buFont typeface="Wingdings" panose="05000000000000000000" pitchFamily="2" charset="2"/>
              <a:buChar char="q"/>
            </a:pPr>
            <a:r>
              <a:rPr lang="en-US" sz="2000" dirty="0"/>
              <a:t>+15853 – Removal of Sutures </a:t>
            </a:r>
            <a:r>
              <a:rPr lang="en-US" sz="2000" b="1" dirty="0"/>
              <a:t>or</a:t>
            </a:r>
            <a:r>
              <a:rPr lang="en-US" sz="2000" dirty="0"/>
              <a:t> Staples not requiring anesthesia</a:t>
            </a:r>
          </a:p>
          <a:p>
            <a:pPr lvl="2">
              <a:buClr>
                <a:schemeClr val="accent5"/>
              </a:buClr>
              <a:buFont typeface="Wingdings" panose="05000000000000000000" pitchFamily="2" charset="2"/>
              <a:buChar char="q"/>
            </a:pPr>
            <a:r>
              <a:rPr lang="en-US" sz="1800" dirty="0"/>
              <a:t>List separately in addition to E/M code</a:t>
            </a:r>
          </a:p>
          <a:p>
            <a:pPr lvl="1">
              <a:buClr>
                <a:schemeClr val="accent5"/>
              </a:buClr>
              <a:buFont typeface="Wingdings" panose="05000000000000000000" pitchFamily="2" charset="2"/>
              <a:buChar char="q"/>
            </a:pPr>
            <a:r>
              <a:rPr lang="en-US" sz="2000" dirty="0"/>
              <a:t>+15854 - Removal of Sutures </a:t>
            </a:r>
            <a:r>
              <a:rPr lang="en-US" sz="2000" b="1" dirty="0"/>
              <a:t>and</a:t>
            </a:r>
            <a:r>
              <a:rPr lang="en-US" sz="2000" dirty="0"/>
              <a:t> Staples not requiring anesthesia</a:t>
            </a:r>
          </a:p>
          <a:p>
            <a:pPr lvl="2">
              <a:buClr>
                <a:schemeClr val="accent5"/>
              </a:buClr>
              <a:buFont typeface="Wingdings" panose="05000000000000000000" pitchFamily="2" charset="2"/>
              <a:buChar char="q"/>
            </a:pPr>
            <a:r>
              <a:rPr lang="en-US" sz="1800" dirty="0"/>
              <a:t>List separately in addition to E/M code</a:t>
            </a:r>
            <a:endParaRPr lang="en-US" sz="2000" dirty="0"/>
          </a:p>
          <a:p>
            <a:pPr marL="0" indent="0">
              <a:buNone/>
            </a:pPr>
            <a:endParaRPr lang="en-US" dirty="0"/>
          </a:p>
        </p:txBody>
      </p:sp>
    </p:spTree>
    <p:extLst>
      <p:ext uri="{BB962C8B-B14F-4D97-AF65-F5344CB8AC3E}">
        <p14:creationId xmlns:p14="http://schemas.microsoft.com/office/powerpoint/2010/main" val="18567094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F7D1F-74E9-7A2A-9B5A-E2CDF343AD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36FEB1-3DAF-F022-213B-57F135E4C888}"/>
              </a:ext>
            </a:extLst>
          </p:cNvPr>
          <p:cNvSpPr>
            <a:spLocks noGrp="1"/>
          </p:cNvSpPr>
          <p:nvPr>
            <p:ph type="title"/>
          </p:nvPr>
        </p:nvSpPr>
        <p:spPr>
          <a:xfrm>
            <a:off x="1088136" y="1090245"/>
            <a:ext cx="9922764" cy="548774"/>
          </a:xfrm>
        </p:spPr>
        <p:txBody>
          <a:bodyPr>
            <a:normAutofit fontScale="90000"/>
          </a:bodyPr>
          <a:lstStyle/>
          <a:p>
            <a:r>
              <a:rPr lang="en-US" sz="4000" dirty="0"/>
              <a:t>Coding Tips – Integumentary</a:t>
            </a:r>
          </a:p>
        </p:txBody>
      </p:sp>
      <p:sp>
        <p:nvSpPr>
          <p:cNvPr id="3" name="Content Placeholder 2">
            <a:extLst>
              <a:ext uri="{FF2B5EF4-FFF2-40B4-BE49-F238E27FC236}">
                <a16:creationId xmlns:a16="http://schemas.microsoft.com/office/drawing/2014/main" id="{08F3E3DC-38A6-736C-D67F-81EE12451ACA}"/>
              </a:ext>
            </a:extLst>
          </p:cNvPr>
          <p:cNvSpPr>
            <a:spLocks noGrp="1"/>
          </p:cNvSpPr>
          <p:nvPr>
            <p:ph idx="1"/>
          </p:nvPr>
        </p:nvSpPr>
        <p:spPr>
          <a:xfrm>
            <a:off x="1088136" y="1639019"/>
            <a:ext cx="9922764" cy="4647481"/>
          </a:xfrm>
        </p:spPr>
        <p:txBody>
          <a:bodyPr>
            <a:normAutofit lnSpcReduction="10000"/>
          </a:bodyPr>
          <a:lstStyle/>
          <a:p>
            <a:pPr>
              <a:buClr>
                <a:schemeClr val="accent5"/>
              </a:buClr>
              <a:buFont typeface="Wingdings" panose="05000000000000000000" pitchFamily="2" charset="2"/>
              <a:buChar char="q"/>
            </a:pPr>
            <a:r>
              <a:rPr lang="en-US" sz="2400" b="1" dirty="0"/>
              <a:t>Podiatry Procedures</a:t>
            </a:r>
          </a:p>
          <a:p>
            <a:pPr lvl="1">
              <a:buClr>
                <a:schemeClr val="accent5"/>
              </a:buClr>
              <a:buFont typeface="Wingdings" panose="05000000000000000000" pitchFamily="2" charset="2"/>
              <a:buChar char="q"/>
            </a:pPr>
            <a:r>
              <a:rPr lang="en-US" sz="2000" dirty="0"/>
              <a:t>Nail Care – Trimming vs Debridement</a:t>
            </a:r>
          </a:p>
          <a:p>
            <a:pPr lvl="2">
              <a:buClr>
                <a:schemeClr val="accent5"/>
              </a:buClr>
              <a:buFont typeface="Wingdings" panose="05000000000000000000" pitchFamily="2" charset="2"/>
              <a:buChar char="q"/>
            </a:pPr>
            <a:r>
              <a:rPr lang="en-US" sz="1800" dirty="0"/>
              <a:t>11719 – Trimming of nondystrophic nails, any number</a:t>
            </a:r>
          </a:p>
          <a:p>
            <a:pPr lvl="3">
              <a:buClr>
                <a:schemeClr val="accent5"/>
              </a:buClr>
              <a:buFont typeface="Wingdings" panose="05000000000000000000" pitchFamily="2" charset="2"/>
              <a:buChar char="q"/>
            </a:pPr>
            <a:r>
              <a:rPr lang="en-US" sz="1600" dirty="0"/>
              <a:t>G0127 – Trimming of dystrophic nails, any number</a:t>
            </a:r>
          </a:p>
          <a:p>
            <a:pPr lvl="2">
              <a:buClr>
                <a:schemeClr val="accent5"/>
              </a:buClr>
              <a:buFont typeface="Wingdings" panose="05000000000000000000" pitchFamily="2" charset="2"/>
              <a:buChar char="q"/>
            </a:pPr>
            <a:r>
              <a:rPr lang="en-US" sz="1800" dirty="0"/>
              <a:t>11720 - Debridement of nail(s) by any method(s); 1 to 5 nails.</a:t>
            </a:r>
          </a:p>
          <a:p>
            <a:pPr lvl="2">
              <a:buClr>
                <a:schemeClr val="accent5"/>
              </a:buClr>
              <a:buFont typeface="Wingdings" panose="05000000000000000000" pitchFamily="2" charset="2"/>
              <a:buChar char="q"/>
            </a:pPr>
            <a:r>
              <a:rPr lang="en-US" sz="1800" dirty="0"/>
              <a:t>11721 - Debridement of nail(s) by any method(s); 6 or more nails.</a:t>
            </a:r>
          </a:p>
          <a:p>
            <a:pPr lvl="1">
              <a:buClr>
                <a:schemeClr val="accent5"/>
              </a:buClr>
              <a:buFont typeface="Wingdings" panose="05000000000000000000" pitchFamily="2" charset="2"/>
              <a:buChar char="q"/>
            </a:pPr>
            <a:r>
              <a:rPr lang="en-US" sz="2000" dirty="0"/>
              <a:t>Callus Removal</a:t>
            </a:r>
          </a:p>
          <a:p>
            <a:pPr lvl="2">
              <a:buClr>
                <a:schemeClr val="accent5"/>
              </a:buClr>
              <a:buFont typeface="Wingdings" panose="05000000000000000000" pitchFamily="2" charset="2"/>
              <a:buChar char="q"/>
            </a:pPr>
            <a:r>
              <a:rPr lang="en-US" sz="1800" dirty="0"/>
              <a:t>11055 – Paring or cutting of benign hyperkeratotic lesion (corn or callus); single lesion</a:t>
            </a:r>
          </a:p>
          <a:p>
            <a:pPr lvl="2">
              <a:buClr>
                <a:schemeClr val="accent5"/>
              </a:buClr>
              <a:buFont typeface="Wingdings" panose="05000000000000000000" pitchFamily="2" charset="2"/>
              <a:buChar char="q"/>
            </a:pPr>
            <a:r>
              <a:rPr lang="en-US" sz="1800" dirty="0"/>
              <a:t>11056 – 2 to 4 lesions</a:t>
            </a:r>
          </a:p>
          <a:p>
            <a:pPr lvl="2">
              <a:buClr>
                <a:schemeClr val="accent5"/>
              </a:buClr>
              <a:buFont typeface="Wingdings" panose="05000000000000000000" pitchFamily="2" charset="2"/>
              <a:buChar char="q"/>
            </a:pPr>
            <a:r>
              <a:rPr lang="en-US" sz="1800" dirty="0"/>
              <a:t>11057 – more than 4 lesions</a:t>
            </a:r>
          </a:p>
          <a:p>
            <a:pPr lvl="1">
              <a:buClr>
                <a:schemeClr val="accent5"/>
              </a:buClr>
              <a:buFont typeface="Wingdings" panose="05000000000000000000" pitchFamily="2" charset="2"/>
              <a:buChar char="q"/>
            </a:pPr>
            <a:endParaRPr lang="en-US" sz="2000" dirty="0"/>
          </a:p>
          <a:p>
            <a:pPr marL="0" indent="0">
              <a:buNone/>
            </a:pPr>
            <a:endParaRPr lang="en-US" dirty="0"/>
          </a:p>
        </p:txBody>
      </p:sp>
    </p:spTree>
    <p:extLst>
      <p:ext uri="{BB962C8B-B14F-4D97-AF65-F5344CB8AC3E}">
        <p14:creationId xmlns:p14="http://schemas.microsoft.com/office/powerpoint/2010/main" val="20410484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465AD-E45D-84E7-7EAD-0CCE8B5439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DA9061-3738-FDF3-4FB1-870F791FA5B0}"/>
              </a:ext>
            </a:extLst>
          </p:cNvPr>
          <p:cNvSpPr>
            <a:spLocks noGrp="1"/>
          </p:cNvSpPr>
          <p:nvPr>
            <p:ph type="title"/>
          </p:nvPr>
        </p:nvSpPr>
        <p:spPr>
          <a:xfrm>
            <a:off x="1088136" y="1090245"/>
            <a:ext cx="9922764" cy="548774"/>
          </a:xfrm>
        </p:spPr>
        <p:txBody>
          <a:bodyPr>
            <a:normAutofit fontScale="90000"/>
          </a:bodyPr>
          <a:lstStyle/>
          <a:p>
            <a:r>
              <a:rPr lang="en-US" sz="4000" dirty="0"/>
              <a:t>Coding Tips – Musculoskeletal</a:t>
            </a:r>
          </a:p>
        </p:txBody>
      </p:sp>
      <p:sp>
        <p:nvSpPr>
          <p:cNvPr id="3" name="Content Placeholder 2">
            <a:extLst>
              <a:ext uri="{FF2B5EF4-FFF2-40B4-BE49-F238E27FC236}">
                <a16:creationId xmlns:a16="http://schemas.microsoft.com/office/drawing/2014/main" id="{8979DDC0-7955-1B7F-7801-7A469A57B4B5}"/>
              </a:ext>
            </a:extLst>
          </p:cNvPr>
          <p:cNvSpPr>
            <a:spLocks noGrp="1"/>
          </p:cNvSpPr>
          <p:nvPr>
            <p:ph idx="1"/>
          </p:nvPr>
        </p:nvSpPr>
        <p:spPr>
          <a:xfrm>
            <a:off x="1088136" y="1639019"/>
            <a:ext cx="9922764" cy="4647481"/>
          </a:xfrm>
        </p:spPr>
        <p:txBody>
          <a:bodyPr>
            <a:normAutofit/>
          </a:bodyPr>
          <a:lstStyle/>
          <a:p>
            <a:pPr lvl="1">
              <a:buClr>
                <a:schemeClr val="accent5"/>
              </a:buClr>
              <a:buFont typeface="Wingdings" panose="05000000000000000000" pitchFamily="2" charset="2"/>
              <a:buChar char="q"/>
            </a:pPr>
            <a:r>
              <a:rPr lang="en-US" sz="2400" b="1" dirty="0"/>
              <a:t>Casting and Splinting</a:t>
            </a:r>
          </a:p>
          <a:p>
            <a:pPr lvl="2">
              <a:buClr>
                <a:schemeClr val="accent5"/>
              </a:buClr>
              <a:buFont typeface="Wingdings" panose="05000000000000000000" pitchFamily="2" charset="2"/>
              <a:buChar char="q"/>
            </a:pPr>
            <a:r>
              <a:rPr lang="en-US" sz="2200" dirty="0"/>
              <a:t>Documentation requirements</a:t>
            </a:r>
          </a:p>
          <a:p>
            <a:pPr lvl="3">
              <a:buClr>
                <a:schemeClr val="accent5"/>
              </a:buClr>
              <a:buFont typeface="Wingdings" panose="05000000000000000000" pitchFamily="2" charset="2"/>
              <a:buChar char="q"/>
            </a:pPr>
            <a:r>
              <a:rPr lang="en-US" sz="2000" dirty="0"/>
              <a:t>Documentation should include notation of any wounds that will be covered by the cast or splint.  Neurovascular status also needs to be noted.  Once the cast or splint is applied, the neurovascular status should be rechecked and documented.</a:t>
            </a:r>
          </a:p>
          <a:p>
            <a:pPr lvl="2">
              <a:buClr>
                <a:schemeClr val="accent5"/>
              </a:buClr>
              <a:buFont typeface="Wingdings" panose="05000000000000000000" pitchFamily="2" charset="2"/>
              <a:buChar char="q"/>
            </a:pPr>
            <a:r>
              <a:rPr lang="en-US" sz="2200" dirty="0"/>
              <a:t>Supplies – Q4001-Q4051</a:t>
            </a:r>
          </a:p>
          <a:p>
            <a:pPr lvl="3">
              <a:buClr>
                <a:schemeClr val="accent5"/>
              </a:buClr>
              <a:buFont typeface="Wingdings" panose="05000000000000000000" pitchFamily="2" charset="2"/>
              <a:buChar char="q"/>
            </a:pPr>
            <a:r>
              <a:rPr lang="en-US" sz="2000" dirty="0"/>
              <a:t>Coding is based on type of material – plaster vs fiberglass</a:t>
            </a:r>
          </a:p>
          <a:p>
            <a:pPr lvl="3">
              <a:buClr>
                <a:schemeClr val="accent5"/>
              </a:buClr>
              <a:buFont typeface="Wingdings" panose="05000000000000000000" pitchFamily="2" charset="2"/>
              <a:buChar char="q"/>
            </a:pPr>
            <a:r>
              <a:rPr lang="en-US" sz="2000" dirty="0"/>
              <a:t>Age of the patient – 0-10 years, 11 years +</a:t>
            </a:r>
          </a:p>
          <a:p>
            <a:pPr lvl="3">
              <a:buClr>
                <a:schemeClr val="accent5"/>
              </a:buClr>
              <a:buFont typeface="Wingdings" panose="05000000000000000000" pitchFamily="2" charset="2"/>
              <a:buChar char="q"/>
            </a:pPr>
            <a:r>
              <a:rPr lang="en-US" sz="2000" dirty="0"/>
              <a:t>Location of cast or splint</a:t>
            </a:r>
          </a:p>
          <a:p>
            <a:pPr marL="0" indent="0">
              <a:buNone/>
            </a:pPr>
            <a:endParaRPr lang="en-US" dirty="0"/>
          </a:p>
        </p:txBody>
      </p:sp>
    </p:spTree>
    <p:extLst>
      <p:ext uri="{BB962C8B-B14F-4D97-AF65-F5344CB8AC3E}">
        <p14:creationId xmlns:p14="http://schemas.microsoft.com/office/powerpoint/2010/main" val="3166067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751C44-8E9A-812E-463E-E0156E2432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879A8-DA81-52D3-B24D-055298373A5F}"/>
              </a:ext>
            </a:extLst>
          </p:cNvPr>
          <p:cNvSpPr>
            <a:spLocks noGrp="1"/>
          </p:cNvSpPr>
          <p:nvPr>
            <p:ph type="title"/>
          </p:nvPr>
        </p:nvSpPr>
        <p:spPr>
          <a:xfrm>
            <a:off x="1088136" y="1090245"/>
            <a:ext cx="9922764" cy="548774"/>
          </a:xfrm>
        </p:spPr>
        <p:txBody>
          <a:bodyPr>
            <a:normAutofit fontScale="90000"/>
          </a:bodyPr>
          <a:lstStyle/>
          <a:p>
            <a:r>
              <a:rPr lang="en-US" sz="4000" dirty="0"/>
              <a:t>Coding Tips – Genitalia</a:t>
            </a:r>
          </a:p>
        </p:txBody>
      </p:sp>
      <p:sp>
        <p:nvSpPr>
          <p:cNvPr id="3" name="Content Placeholder 2">
            <a:extLst>
              <a:ext uri="{FF2B5EF4-FFF2-40B4-BE49-F238E27FC236}">
                <a16:creationId xmlns:a16="http://schemas.microsoft.com/office/drawing/2014/main" id="{1AC756F3-6FEF-1E88-2002-685E8764E9DC}"/>
              </a:ext>
            </a:extLst>
          </p:cNvPr>
          <p:cNvSpPr>
            <a:spLocks noGrp="1"/>
          </p:cNvSpPr>
          <p:nvPr>
            <p:ph idx="1"/>
          </p:nvPr>
        </p:nvSpPr>
        <p:spPr>
          <a:xfrm>
            <a:off x="1088136" y="1639019"/>
            <a:ext cx="9922764" cy="4647481"/>
          </a:xfrm>
        </p:spPr>
        <p:txBody>
          <a:bodyPr>
            <a:normAutofit/>
          </a:bodyPr>
          <a:lstStyle/>
          <a:p>
            <a:pPr lvl="1">
              <a:buClr>
                <a:schemeClr val="accent5"/>
              </a:buClr>
              <a:buFont typeface="Wingdings" panose="05000000000000000000" pitchFamily="2" charset="2"/>
              <a:buChar char="q"/>
            </a:pPr>
            <a:r>
              <a:rPr lang="en-US" sz="2400" b="1" dirty="0"/>
              <a:t>Destruction of Lesions</a:t>
            </a:r>
          </a:p>
          <a:p>
            <a:pPr lvl="2">
              <a:buClr>
                <a:schemeClr val="accent5"/>
              </a:buClr>
              <a:buFont typeface="Wingdings" panose="05000000000000000000" pitchFamily="2" charset="2"/>
              <a:buChar char="q"/>
            </a:pPr>
            <a:r>
              <a:rPr lang="en-US" sz="2200" dirty="0"/>
              <a:t>Destruction of lesions located on male or female genitalia are coded with CPT® codes 54050-54065 or CPT® codes 56501, 56515, 57061, 57065 depending on location.</a:t>
            </a:r>
          </a:p>
          <a:p>
            <a:pPr marL="0" indent="0">
              <a:buNone/>
            </a:pPr>
            <a:endParaRPr lang="en-US" dirty="0"/>
          </a:p>
        </p:txBody>
      </p:sp>
    </p:spTree>
    <p:extLst>
      <p:ext uri="{BB962C8B-B14F-4D97-AF65-F5344CB8AC3E}">
        <p14:creationId xmlns:p14="http://schemas.microsoft.com/office/powerpoint/2010/main" val="26519292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231C1-52C4-69CF-7AB1-AEB6503EA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172321-DF32-4199-193D-B8077B57925E}"/>
              </a:ext>
            </a:extLst>
          </p:cNvPr>
          <p:cNvSpPr>
            <a:spLocks noGrp="1"/>
          </p:cNvSpPr>
          <p:nvPr>
            <p:ph type="title"/>
          </p:nvPr>
        </p:nvSpPr>
        <p:spPr>
          <a:xfrm>
            <a:off x="1088136" y="1090245"/>
            <a:ext cx="9922764" cy="548774"/>
          </a:xfrm>
        </p:spPr>
        <p:txBody>
          <a:bodyPr>
            <a:normAutofit fontScale="90000"/>
          </a:bodyPr>
          <a:lstStyle/>
          <a:p>
            <a:r>
              <a:rPr lang="en-US" sz="4000" dirty="0"/>
              <a:t>Coding Tips – Optometry</a:t>
            </a:r>
          </a:p>
        </p:txBody>
      </p:sp>
      <p:sp>
        <p:nvSpPr>
          <p:cNvPr id="3" name="Content Placeholder 2">
            <a:extLst>
              <a:ext uri="{FF2B5EF4-FFF2-40B4-BE49-F238E27FC236}">
                <a16:creationId xmlns:a16="http://schemas.microsoft.com/office/drawing/2014/main" id="{1C481C42-A06E-FF68-26B9-D6F3BB6C7B38}"/>
              </a:ext>
            </a:extLst>
          </p:cNvPr>
          <p:cNvSpPr>
            <a:spLocks noGrp="1"/>
          </p:cNvSpPr>
          <p:nvPr>
            <p:ph idx="1"/>
          </p:nvPr>
        </p:nvSpPr>
        <p:spPr>
          <a:xfrm>
            <a:off x="1088136" y="1639019"/>
            <a:ext cx="9922764" cy="4647481"/>
          </a:xfrm>
        </p:spPr>
        <p:txBody>
          <a:bodyPr>
            <a:normAutofit/>
          </a:bodyPr>
          <a:lstStyle/>
          <a:p>
            <a:pPr lvl="1">
              <a:buClr>
                <a:schemeClr val="accent5"/>
              </a:buClr>
              <a:buFont typeface="Wingdings" panose="05000000000000000000" pitchFamily="2" charset="2"/>
              <a:buChar char="q"/>
            </a:pPr>
            <a:r>
              <a:rPr lang="en-US" sz="2400" b="1" dirty="0"/>
              <a:t>Optometry</a:t>
            </a:r>
          </a:p>
          <a:p>
            <a:pPr lvl="2">
              <a:buClr>
                <a:schemeClr val="accent5"/>
              </a:buClr>
              <a:buFont typeface="Wingdings" panose="05000000000000000000" pitchFamily="2" charset="2"/>
              <a:buChar char="q"/>
            </a:pPr>
            <a:r>
              <a:rPr lang="en-US" sz="2200" dirty="0"/>
              <a:t>May use the Eye Exam codes or Evaluation and Management codes</a:t>
            </a:r>
          </a:p>
          <a:p>
            <a:pPr lvl="3">
              <a:buClr>
                <a:schemeClr val="accent5"/>
              </a:buClr>
              <a:buFont typeface="Wingdings" panose="05000000000000000000" pitchFamily="2" charset="2"/>
              <a:buChar char="q"/>
            </a:pPr>
            <a:r>
              <a:rPr lang="en-US" sz="2000" dirty="0"/>
              <a:t>92002 – new patient, limited exam</a:t>
            </a:r>
          </a:p>
          <a:p>
            <a:pPr lvl="3">
              <a:buClr>
                <a:schemeClr val="accent5"/>
              </a:buClr>
              <a:buFont typeface="Wingdings" panose="05000000000000000000" pitchFamily="2" charset="2"/>
              <a:buChar char="q"/>
            </a:pPr>
            <a:r>
              <a:rPr lang="en-US" sz="2000" dirty="0"/>
              <a:t>92004 – new patient, comprehensive exam</a:t>
            </a:r>
          </a:p>
          <a:p>
            <a:pPr lvl="4">
              <a:buClr>
                <a:schemeClr val="accent5"/>
              </a:buClr>
              <a:buFont typeface="Wingdings" panose="05000000000000000000" pitchFamily="2" charset="2"/>
              <a:buChar char="q"/>
            </a:pPr>
            <a:r>
              <a:rPr lang="en-US" sz="2000" dirty="0"/>
              <a:t>A comprehensive exam requires documentation of all 12 components, a dilated eye exam as medically necessary, and initiation of diagnostic and treatment program.</a:t>
            </a:r>
          </a:p>
          <a:p>
            <a:pPr lvl="3">
              <a:buClr>
                <a:schemeClr val="accent5"/>
              </a:buClr>
              <a:buFont typeface="Wingdings" panose="05000000000000000000" pitchFamily="2" charset="2"/>
              <a:buChar char="q"/>
            </a:pPr>
            <a:r>
              <a:rPr lang="en-US" sz="2000" dirty="0"/>
              <a:t>92012 – established patient, limited exam</a:t>
            </a:r>
          </a:p>
          <a:p>
            <a:pPr lvl="3">
              <a:buClr>
                <a:schemeClr val="accent5"/>
              </a:buClr>
              <a:buFont typeface="Wingdings" panose="05000000000000000000" pitchFamily="2" charset="2"/>
              <a:buChar char="q"/>
            </a:pPr>
            <a:r>
              <a:rPr lang="en-US" sz="2000" dirty="0"/>
              <a:t>92014 - established patient, comprehensive exam</a:t>
            </a:r>
            <a:endParaRPr lang="en-US" sz="1800" dirty="0"/>
          </a:p>
          <a:p>
            <a:pPr lvl="1">
              <a:buClr>
                <a:schemeClr val="accent5"/>
              </a:buClr>
              <a:buFont typeface="Wingdings" panose="05000000000000000000" pitchFamily="2" charset="2"/>
              <a:buChar char="q"/>
            </a:pPr>
            <a:endParaRPr lang="en-US" sz="2400" b="1" dirty="0"/>
          </a:p>
        </p:txBody>
      </p:sp>
    </p:spTree>
    <p:extLst>
      <p:ext uri="{BB962C8B-B14F-4D97-AF65-F5344CB8AC3E}">
        <p14:creationId xmlns:p14="http://schemas.microsoft.com/office/powerpoint/2010/main" val="2786668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C23D074-737E-8F2F-4B1A-B31EB0D356F5}"/>
              </a:ext>
            </a:extLst>
          </p:cNvPr>
          <p:cNvPicPr>
            <a:picLocks noGrp="1" noChangeAspect="1"/>
          </p:cNvPicPr>
          <p:nvPr>
            <p:ph idx="1"/>
          </p:nvPr>
        </p:nvPicPr>
        <p:blipFill>
          <a:blip r:embed="rId2"/>
          <a:stretch>
            <a:fillRect/>
          </a:stretch>
        </p:blipFill>
        <p:spPr>
          <a:xfrm>
            <a:off x="3251756" y="412750"/>
            <a:ext cx="5688487" cy="6032500"/>
          </a:xfrm>
        </p:spPr>
      </p:pic>
    </p:spTree>
    <p:extLst>
      <p:ext uri="{BB962C8B-B14F-4D97-AF65-F5344CB8AC3E}">
        <p14:creationId xmlns:p14="http://schemas.microsoft.com/office/powerpoint/2010/main" val="12825895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AE7DD-DC2D-3336-58E7-9872CABF94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50C0FE-8F33-C335-9674-D5CBA5B372AF}"/>
              </a:ext>
            </a:extLst>
          </p:cNvPr>
          <p:cNvSpPr>
            <a:spLocks noGrp="1"/>
          </p:cNvSpPr>
          <p:nvPr>
            <p:ph type="title"/>
          </p:nvPr>
        </p:nvSpPr>
        <p:spPr>
          <a:xfrm>
            <a:off x="1088136" y="1090245"/>
            <a:ext cx="9922764" cy="548774"/>
          </a:xfrm>
        </p:spPr>
        <p:txBody>
          <a:bodyPr>
            <a:normAutofit fontScale="90000"/>
          </a:bodyPr>
          <a:lstStyle/>
          <a:p>
            <a:r>
              <a:rPr lang="en-US" sz="4000" dirty="0"/>
              <a:t>Coding Tips – Optometry</a:t>
            </a:r>
          </a:p>
        </p:txBody>
      </p:sp>
      <p:sp>
        <p:nvSpPr>
          <p:cNvPr id="3" name="Content Placeholder 2">
            <a:extLst>
              <a:ext uri="{FF2B5EF4-FFF2-40B4-BE49-F238E27FC236}">
                <a16:creationId xmlns:a16="http://schemas.microsoft.com/office/drawing/2014/main" id="{D2829EEB-67D5-0B8E-0A83-3AB046DDDDCC}"/>
              </a:ext>
            </a:extLst>
          </p:cNvPr>
          <p:cNvSpPr>
            <a:spLocks noGrp="1"/>
          </p:cNvSpPr>
          <p:nvPr>
            <p:ph idx="1"/>
          </p:nvPr>
        </p:nvSpPr>
        <p:spPr>
          <a:xfrm>
            <a:off x="1088136" y="1639019"/>
            <a:ext cx="9922764" cy="4647481"/>
          </a:xfrm>
        </p:spPr>
        <p:txBody>
          <a:bodyPr>
            <a:normAutofit/>
          </a:bodyPr>
          <a:lstStyle/>
          <a:p>
            <a:pPr lvl="1">
              <a:buClr>
                <a:schemeClr val="accent5"/>
              </a:buClr>
              <a:buFont typeface="Wingdings" panose="05000000000000000000" pitchFamily="2" charset="2"/>
              <a:buChar char="q"/>
            </a:pPr>
            <a:r>
              <a:rPr lang="en-US" sz="2400" b="1" dirty="0"/>
              <a:t>Optometry</a:t>
            </a:r>
          </a:p>
          <a:p>
            <a:pPr lvl="2">
              <a:buClr>
                <a:schemeClr val="accent5"/>
              </a:buClr>
              <a:buFont typeface="Wingdings" panose="05000000000000000000" pitchFamily="2" charset="2"/>
              <a:buChar char="q"/>
            </a:pPr>
            <a:r>
              <a:rPr lang="en-US" sz="2200" dirty="0"/>
              <a:t>Determination of Refractive State</a:t>
            </a:r>
          </a:p>
          <a:p>
            <a:pPr lvl="3">
              <a:buClr>
                <a:schemeClr val="accent5"/>
              </a:buClr>
              <a:buFont typeface="Wingdings" panose="05000000000000000000" pitchFamily="2" charset="2"/>
              <a:buChar char="q"/>
            </a:pPr>
            <a:r>
              <a:rPr lang="en-US" sz="2000" dirty="0"/>
              <a:t>92015</a:t>
            </a:r>
          </a:p>
          <a:p>
            <a:pPr lvl="4">
              <a:buClr>
                <a:schemeClr val="accent5"/>
              </a:buClr>
              <a:buFont typeface="Wingdings" panose="05000000000000000000" pitchFamily="2" charset="2"/>
              <a:buChar char="q"/>
            </a:pPr>
            <a:r>
              <a:rPr lang="en-US" sz="2000" dirty="0"/>
              <a:t>Medicare does not cover refraction – append modifier GY</a:t>
            </a:r>
          </a:p>
        </p:txBody>
      </p:sp>
    </p:spTree>
    <p:extLst>
      <p:ext uri="{BB962C8B-B14F-4D97-AF65-F5344CB8AC3E}">
        <p14:creationId xmlns:p14="http://schemas.microsoft.com/office/powerpoint/2010/main" val="34111197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5427D8-D7B1-0912-CD32-21E98DB1D9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5E2880-EF32-C989-E66C-8AF65ADB8CB1}"/>
              </a:ext>
            </a:extLst>
          </p:cNvPr>
          <p:cNvSpPr>
            <a:spLocks noGrp="1"/>
          </p:cNvSpPr>
          <p:nvPr>
            <p:ph type="title"/>
          </p:nvPr>
        </p:nvSpPr>
        <p:spPr>
          <a:xfrm>
            <a:off x="1088136" y="1090245"/>
            <a:ext cx="9922764" cy="548774"/>
          </a:xfrm>
        </p:spPr>
        <p:txBody>
          <a:bodyPr>
            <a:normAutofit fontScale="90000"/>
          </a:bodyPr>
          <a:lstStyle/>
          <a:p>
            <a:r>
              <a:rPr lang="en-US" sz="4000" dirty="0"/>
              <a:t>Coding Tips – Optometry</a:t>
            </a:r>
          </a:p>
        </p:txBody>
      </p:sp>
      <p:sp>
        <p:nvSpPr>
          <p:cNvPr id="3" name="Content Placeholder 2">
            <a:extLst>
              <a:ext uri="{FF2B5EF4-FFF2-40B4-BE49-F238E27FC236}">
                <a16:creationId xmlns:a16="http://schemas.microsoft.com/office/drawing/2014/main" id="{6D4E16BE-46FF-C524-3907-6B14BC766C24}"/>
              </a:ext>
            </a:extLst>
          </p:cNvPr>
          <p:cNvSpPr>
            <a:spLocks noGrp="1"/>
          </p:cNvSpPr>
          <p:nvPr>
            <p:ph idx="1"/>
          </p:nvPr>
        </p:nvSpPr>
        <p:spPr>
          <a:xfrm>
            <a:off x="1088136" y="1639019"/>
            <a:ext cx="9922764" cy="4647481"/>
          </a:xfrm>
        </p:spPr>
        <p:txBody>
          <a:bodyPr>
            <a:normAutofit/>
          </a:bodyPr>
          <a:lstStyle/>
          <a:p>
            <a:pPr lvl="1">
              <a:buClr>
                <a:schemeClr val="accent5"/>
              </a:buClr>
              <a:buFont typeface="Wingdings" panose="05000000000000000000" pitchFamily="2" charset="2"/>
              <a:buChar char="q"/>
            </a:pPr>
            <a:r>
              <a:rPr lang="en-US" sz="2400" b="1" dirty="0"/>
              <a:t>Optometry</a:t>
            </a:r>
          </a:p>
          <a:p>
            <a:pPr lvl="2">
              <a:buClr>
                <a:schemeClr val="accent5"/>
              </a:buClr>
              <a:buFont typeface="Wingdings" panose="05000000000000000000" pitchFamily="2" charset="2"/>
              <a:buChar char="q"/>
            </a:pPr>
            <a:r>
              <a:rPr lang="en-US" sz="2200" dirty="0"/>
              <a:t>OCT and Fundus Photos</a:t>
            </a:r>
          </a:p>
          <a:p>
            <a:pPr lvl="3">
              <a:buClr>
                <a:schemeClr val="accent5"/>
              </a:buClr>
              <a:buFont typeface="Wingdings" panose="05000000000000000000" pitchFamily="2" charset="2"/>
              <a:buChar char="q"/>
            </a:pPr>
            <a:r>
              <a:rPr lang="en-US" sz="2000" dirty="0"/>
              <a:t>Fundus photos</a:t>
            </a:r>
          </a:p>
          <a:p>
            <a:pPr lvl="4">
              <a:buClr>
                <a:schemeClr val="accent5"/>
              </a:buClr>
              <a:buFont typeface="Wingdings" panose="05000000000000000000" pitchFamily="2" charset="2"/>
              <a:buChar char="q"/>
            </a:pPr>
            <a:r>
              <a:rPr lang="en-US" sz="2000" dirty="0"/>
              <a:t>92250</a:t>
            </a:r>
          </a:p>
          <a:p>
            <a:pPr lvl="3">
              <a:buClr>
                <a:schemeClr val="accent5"/>
              </a:buClr>
              <a:buFont typeface="Wingdings" panose="05000000000000000000" pitchFamily="2" charset="2"/>
              <a:buChar char="q"/>
            </a:pPr>
            <a:r>
              <a:rPr lang="en-US" sz="2000" dirty="0"/>
              <a:t>OCT</a:t>
            </a:r>
          </a:p>
          <a:p>
            <a:pPr lvl="4">
              <a:buClr>
                <a:schemeClr val="accent5"/>
              </a:buClr>
              <a:buFont typeface="Wingdings" panose="05000000000000000000" pitchFamily="2" charset="2"/>
              <a:buChar char="q"/>
            </a:pPr>
            <a:r>
              <a:rPr lang="en-US" sz="2000" dirty="0"/>
              <a:t>92132 – Anterior Segment</a:t>
            </a:r>
          </a:p>
          <a:p>
            <a:pPr lvl="4">
              <a:buClr>
                <a:schemeClr val="accent5"/>
              </a:buClr>
              <a:buFont typeface="Wingdings" panose="05000000000000000000" pitchFamily="2" charset="2"/>
              <a:buChar char="q"/>
            </a:pPr>
            <a:r>
              <a:rPr lang="en-US" sz="2000" dirty="0"/>
              <a:t>92133 – Posterior Segment</a:t>
            </a:r>
          </a:p>
          <a:p>
            <a:pPr lvl="4">
              <a:buClr>
                <a:schemeClr val="accent5"/>
              </a:buClr>
              <a:buFont typeface="Wingdings" panose="05000000000000000000" pitchFamily="2" charset="2"/>
              <a:buChar char="q"/>
            </a:pPr>
            <a:r>
              <a:rPr lang="en-US" sz="2000" dirty="0"/>
              <a:t>92134 - Retina</a:t>
            </a:r>
          </a:p>
          <a:p>
            <a:pPr marL="0" indent="0">
              <a:buNone/>
            </a:pPr>
            <a:r>
              <a:rPr lang="en-US" dirty="0"/>
              <a:t>Do not report 92250 with 92133 or 92134.  Report only the OCT.  92250 may be reported with 92132.</a:t>
            </a:r>
          </a:p>
        </p:txBody>
      </p:sp>
    </p:spTree>
    <p:extLst>
      <p:ext uri="{BB962C8B-B14F-4D97-AF65-F5344CB8AC3E}">
        <p14:creationId xmlns:p14="http://schemas.microsoft.com/office/powerpoint/2010/main" val="367396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0A0F3-2317-DCC3-B6D2-C9922D2D22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6F7014-3E5F-FEF2-4D50-34A62A361275}"/>
              </a:ext>
            </a:extLst>
          </p:cNvPr>
          <p:cNvSpPr>
            <a:spLocks noGrp="1"/>
          </p:cNvSpPr>
          <p:nvPr>
            <p:ph type="title"/>
          </p:nvPr>
        </p:nvSpPr>
        <p:spPr>
          <a:xfrm>
            <a:off x="1088136" y="1090245"/>
            <a:ext cx="9922764" cy="643664"/>
          </a:xfrm>
        </p:spPr>
        <p:txBody>
          <a:bodyPr>
            <a:normAutofit fontScale="90000"/>
          </a:bodyPr>
          <a:lstStyle/>
          <a:p>
            <a:r>
              <a:rPr lang="en-US" sz="4400" b="1" dirty="0"/>
              <a:t>Telemedicine</a:t>
            </a:r>
            <a:br>
              <a:rPr lang="en-US" sz="4400" b="1" dirty="0"/>
            </a:br>
            <a:endParaRPr lang="en-US" dirty="0"/>
          </a:p>
        </p:txBody>
      </p:sp>
      <p:sp>
        <p:nvSpPr>
          <p:cNvPr id="3" name="Content Placeholder 2">
            <a:extLst>
              <a:ext uri="{FF2B5EF4-FFF2-40B4-BE49-F238E27FC236}">
                <a16:creationId xmlns:a16="http://schemas.microsoft.com/office/drawing/2014/main" id="{72F1B06F-98EE-A85B-A77C-7A2081244CEF}"/>
              </a:ext>
            </a:extLst>
          </p:cNvPr>
          <p:cNvSpPr>
            <a:spLocks noGrp="1"/>
          </p:cNvSpPr>
          <p:nvPr>
            <p:ph idx="1"/>
          </p:nvPr>
        </p:nvSpPr>
        <p:spPr>
          <a:xfrm>
            <a:off x="1088136" y="1880558"/>
            <a:ext cx="9922764" cy="4405942"/>
          </a:xfrm>
        </p:spPr>
        <p:txBody>
          <a:bodyPr>
            <a:normAutofit lnSpcReduction="10000"/>
          </a:bodyPr>
          <a:lstStyle/>
          <a:p>
            <a:pPr>
              <a:buClr>
                <a:schemeClr val="accent5"/>
              </a:buClr>
              <a:buFont typeface="Wingdings" panose="05000000000000000000" pitchFamily="2" charset="2"/>
              <a:buChar char="q"/>
            </a:pPr>
            <a:r>
              <a:rPr lang="en-US" sz="2400" b="1" dirty="0"/>
              <a:t>Telemedicine Services Guidelines</a:t>
            </a:r>
          </a:p>
          <a:p>
            <a:pPr lvl="1">
              <a:buClr>
                <a:schemeClr val="accent5"/>
              </a:buClr>
              <a:buFont typeface="Wingdings" panose="05000000000000000000" pitchFamily="2" charset="2"/>
              <a:buChar char="q"/>
            </a:pPr>
            <a:r>
              <a:rPr lang="en-US" sz="2400" dirty="0"/>
              <a:t>Codes describe real-time, interactive encounter between physician or other QHP and patient.</a:t>
            </a:r>
          </a:p>
          <a:p>
            <a:pPr lvl="1">
              <a:buClr>
                <a:schemeClr val="accent5"/>
              </a:buClr>
              <a:buFont typeface="Wingdings" panose="05000000000000000000" pitchFamily="2" charset="2"/>
              <a:buChar char="q"/>
            </a:pPr>
            <a:r>
              <a:rPr lang="en-US" sz="2400" dirty="0"/>
              <a:t>Based on level of MDM or total time for E/M performed on the date of the encounter.</a:t>
            </a:r>
          </a:p>
          <a:p>
            <a:pPr lvl="1">
              <a:buClr>
                <a:schemeClr val="accent5"/>
              </a:buClr>
              <a:buFont typeface="Wingdings" panose="05000000000000000000" pitchFamily="2" charset="2"/>
              <a:buChar char="q"/>
            </a:pPr>
            <a:r>
              <a:rPr lang="en-US" sz="2400" dirty="0"/>
              <a:t>Not used for routine telecommunications related to previous encounter (to communicate lab results).</a:t>
            </a:r>
          </a:p>
          <a:p>
            <a:pPr lvl="1">
              <a:buClr>
                <a:schemeClr val="accent5"/>
              </a:buClr>
              <a:buFont typeface="Wingdings" panose="05000000000000000000" pitchFamily="2" charset="2"/>
              <a:buChar char="q"/>
            </a:pPr>
            <a:r>
              <a:rPr lang="en-US" sz="2400" dirty="0"/>
              <a:t>May be used for follow-up of previous encounter when follow-up is required.</a:t>
            </a:r>
          </a:p>
          <a:p>
            <a:pPr marL="274320" lvl="1" indent="0">
              <a:buClr>
                <a:schemeClr val="accent5"/>
              </a:buClr>
              <a:buNone/>
            </a:pPr>
            <a:endParaRPr lang="en-US" i="1" dirty="0"/>
          </a:p>
        </p:txBody>
      </p:sp>
    </p:spTree>
    <p:extLst>
      <p:ext uri="{BB962C8B-B14F-4D97-AF65-F5344CB8AC3E}">
        <p14:creationId xmlns:p14="http://schemas.microsoft.com/office/powerpoint/2010/main" val="9428444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DB443-76F2-1033-8994-9E00303C7C2F}"/>
              </a:ext>
            </a:extLst>
          </p:cNvPr>
          <p:cNvSpPr>
            <a:spLocks noGrp="1"/>
          </p:cNvSpPr>
          <p:nvPr>
            <p:ph type="title"/>
          </p:nvPr>
        </p:nvSpPr>
        <p:spPr>
          <a:xfrm>
            <a:off x="1088136" y="1090245"/>
            <a:ext cx="9922764" cy="643664"/>
          </a:xfrm>
        </p:spPr>
        <p:txBody>
          <a:bodyPr>
            <a:normAutofit fontScale="90000"/>
          </a:bodyPr>
          <a:lstStyle/>
          <a:p>
            <a:r>
              <a:rPr lang="en-US" sz="4400" dirty="0"/>
              <a:t>Coding Tips – Medicine Section</a:t>
            </a:r>
            <a:endParaRPr lang="en-US" dirty="0"/>
          </a:p>
        </p:txBody>
      </p:sp>
      <p:sp>
        <p:nvSpPr>
          <p:cNvPr id="3" name="Content Placeholder 2">
            <a:extLst>
              <a:ext uri="{FF2B5EF4-FFF2-40B4-BE49-F238E27FC236}">
                <a16:creationId xmlns:a16="http://schemas.microsoft.com/office/drawing/2014/main" id="{EA17CCE4-B94C-B0CE-3066-2341167498F4}"/>
              </a:ext>
            </a:extLst>
          </p:cNvPr>
          <p:cNvSpPr>
            <a:spLocks noGrp="1"/>
          </p:cNvSpPr>
          <p:nvPr>
            <p:ph idx="1"/>
          </p:nvPr>
        </p:nvSpPr>
        <p:spPr>
          <a:xfrm>
            <a:off x="1088136" y="1733909"/>
            <a:ext cx="9922764" cy="4552591"/>
          </a:xfrm>
        </p:spPr>
        <p:txBody>
          <a:bodyPr/>
          <a:lstStyle/>
          <a:p>
            <a:pPr>
              <a:spcBef>
                <a:spcPts val="500"/>
              </a:spcBef>
              <a:buClr>
                <a:srgbClr val="EE6EA5"/>
              </a:buClr>
              <a:buFont typeface="Wingdings" panose="05000000000000000000" pitchFamily="2" charset="2"/>
              <a:buChar char="q"/>
              <a:defRPr/>
            </a:pPr>
            <a:r>
              <a:rPr lang="en-US" dirty="0"/>
              <a:t>Know the types of immunizations currently available in your facility, especially when there are multiple CPT® codes for different formulas of the vaccine.</a:t>
            </a:r>
          </a:p>
          <a:p>
            <a:pPr marL="0" indent="0">
              <a:buNone/>
            </a:pPr>
            <a:endParaRPr lang="en-US" dirty="0"/>
          </a:p>
        </p:txBody>
      </p:sp>
      <p:pic>
        <p:nvPicPr>
          <p:cNvPr id="5" name="Picture 4">
            <a:extLst>
              <a:ext uri="{FF2B5EF4-FFF2-40B4-BE49-F238E27FC236}">
                <a16:creationId xmlns:a16="http://schemas.microsoft.com/office/drawing/2014/main" id="{4A2C98F9-63BC-A25C-33C9-1A58D9CF9554}"/>
              </a:ext>
            </a:extLst>
          </p:cNvPr>
          <p:cNvPicPr>
            <a:picLocks noChangeAspect="1"/>
          </p:cNvPicPr>
          <p:nvPr/>
        </p:nvPicPr>
        <p:blipFill>
          <a:blip r:embed="rId2"/>
          <a:stretch>
            <a:fillRect/>
          </a:stretch>
        </p:blipFill>
        <p:spPr>
          <a:xfrm>
            <a:off x="2200910" y="2544415"/>
            <a:ext cx="7790180" cy="4088165"/>
          </a:xfrm>
          <a:prstGeom prst="rect">
            <a:avLst/>
          </a:prstGeom>
        </p:spPr>
      </p:pic>
    </p:spTree>
    <p:extLst>
      <p:ext uri="{BB962C8B-B14F-4D97-AF65-F5344CB8AC3E}">
        <p14:creationId xmlns:p14="http://schemas.microsoft.com/office/powerpoint/2010/main" val="42393485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E891C-C25F-1A79-AB82-2C3237414B22}"/>
              </a:ext>
            </a:extLst>
          </p:cNvPr>
          <p:cNvSpPr>
            <a:spLocks noGrp="1"/>
          </p:cNvSpPr>
          <p:nvPr>
            <p:ph type="title"/>
          </p:nvPr>
        </p:nvSpPr>
        <p:spPr>
          <a:xfrm>
            <a:off x="1088136" y="1090245"/>
            <a:ext cx="9922764" cy="643664"/>
          </a:xfrm>
        </p:spPr>
        <p:txBody>
          <a:bodyPr>
            <a:normAutofit fontScale="90000"/>
          </a:bodyPr>
          <a:lstStyle/>
          <a:p>
            <a:r>
              <a:rPr lang="en-US" sz="4400" dirty="0"/>
              <a:t>Coding Tips – Medicine Section</a:t>
            </a:r>
            <a:endParaRPr lang="en-US" dirty="0"/>
          </a:p>
        </p:txBody>
      </p:sp>
      <p:sp>
        <p:nvSpPr>
          <p:cNvPr id="3" name="Content Placeholder 2">
            <a:extLst>
              <a:ext uri="{FF2B5EF4-FFF2-40B4-BE49-F238E27FC236}">
                <a16:creationId xmlns:a16="http://schemas.microsoft.com/office/drawing/2014/main" id="{82260C51-ECE9-4853-6718-2099C24F8ECE}"/>
              </a:ext>
            </a:extLst>
          </p:cNvPr>
          <p:cNvSpPr>
            <a:spLocks noGrp="1"/>
          </p:cNvSpPr>
          <p:nvPr>
            <p:ph idx="1"/>
          </p:nvPr>
        </p:nvSpPr>
        <p:spPr>
          <a:xfrm>
            <a:off x="1088136" y="1733909"/>
            <a:ext cx="9922764" cy="4552591"/>
          </a:xfrm>
        </p:spPr>
        <p:txBody>
          <a:bodyPr>
            <a:normAutofit/>
          </a:bodyPr>
          <a:lstStyle/>
          <a:p>
            <a:pPr marL="502920" marR="0" lvl="1" indent="-228600" algn="l" defTabSz="914400" rtl="0" eaLnBrk="1" fontAlgn="auto" latinLnBrk="0" hangingPunct="1">
              <a:lnSpc>
                <a:spcPct val="130000"/>
              </a:lnSpc>
              <a:spcBef>
                <a:spcPts val="500"/>
              </a:spcBef>
              <a:spcAft>
                <a:spcPts val="0"/>
              </a:spcAft>
              <a:buClr>
                <a:srgbClr val="EE6EA5"/>
              </a:buClr>
              <a:buSzTx/>
              <a:buFont typeface="Wingdings" panose="05000000000000000000" pitchFamily="2" charset="2"/>
              <a:buChar char="q"/>
              <a:tabLst/>
              <a:defRPr/>
            </a:pPr>
            <a:r>
              <a:rPr lang="en-US" sz="2400" b="1" dirty="0">
                <a:solidFill>
                  <a:srgbClr val="000000"/>
                </a:solidFill>
                <a:latin typeface="Neue Haas Grotesk Text Pro"/>
              </a:rPr>
              <a:t>EKG Documentation</a:t>
            </a:r>
          </a:p>
          <a:p>
            <a:pPr lvl="2">
              <a:buClr>
                <a:srgbClr val="EE6EA5"/>
              </a:buClr>
              <a:buFont typeface="Wingdings" panose="05000000000000000000" pitchFamily="2" charset="2"/>
              <a:buChar char="q"/>
              <a:defRPr/>
            </a:pPr>
            <a:r>
              <a:rPr kumimoji="0" lang="en-US" sz="2200" b="1" i="0" u="none" strike="noStrike" kern="1200" cap="none" spc="0" normalizeH="0" baseline="0" noProof="0" dirty="0">
                <a:ln>
                  <a:noFill/>
                </a:ln>
                <a:solidFill>
                  <a:srgbClr val="000000"/>
                </a:solidFill>
                <a:effectLst/>
                <a:uLnTx/>
                <a:uFillTx/>
                <a:latin typeface="Neue Haas Grotesk Text Pro"/>
                <a:ea typeface="+mn-ea"/>
                <a:cs typeface="+mn-cs"/>
              </a:rPr>
              <a:t>93000 – includes tracing and interpretation</a:t>
            </a:r>
          </a:p>
          <a:p>
            <a:pPr lvl="3">
              <a:buClr>
                <a:srgbClr val="EE6EA5"/>
              </a:buClr>
              <a:buFont typeface="Wingdings" panose="05000000000000000000" pitchFamily="2" charset="2"/>
              <a:buChar char="q"/>
              <a:defRPr/>
            </a:pPr>
            <a:r>
              <a:rPr lang="en-US" sz="2000" b="1" dirty="0">
                <a:solidFill>
                  <a:srgbClr val="000000"/>
                </a:solidFill>
                <a:latin typeface="Neue Haas Grotesk Text Pro"/>
              </a:rPr>
              <a:t>93005 – tracing only</a:t>
            </a:r>
          </a:p>
          <a:p>
            <a:pPr lvl="3">
              <a:buClr>
                <a:srgbClr val="EE6EA5"/>
              </a:buClr>
              <a:buFont typeface="Wingdings" panose="05000000000000000000" pitchFamily="2" charset="2"/>
              <a:buChar char="q"/>
              <a:defRPr/>
            </a:pPr>
            <a:r>
              <a:rPr kumimoji="0" lang="en-US" sz="2000" b="1" i="0" u="none" strike="noStrike" kern="1200" cap="none" spc="0" normalizeH="0" baseline="0" noProof="0" dirty="0">
                <a:ln>
                  <a:noFill/>
                </a:ln>
                <a:solidFill>
                  <a:srgbClr val="000000"/>
                </a:solidFill>
                <a:effectLst/>
                <a:uLnTx/>
                <a:uFillTx/>
                <a:latin typeface="Neue Haas Grotesk Text Pro"/>
                <a:ea typeface="+mn-ea"/>
                <a:cs typeface="+mn-cs"/>
              </a:rPr>
              <a:t>93010 – interpretation</a:t>
            </a:r>
          </a:p>
          <a:p>
            <a:pPr lvl="3">
              <a:buClr>
                <a:srgbClr val="EE6EA5"/>
              </a:buClr>
              <a:buFont typeface="Wingdings" panose="05000000000000000000" pitchFamily="2" charset="2"/>
              <a:buChar char="q"/>
              <a:defRPr/>
            </a:pPr>
            <a:r>
              <a:rPr lang="en-US" sz="2000" b="1" dirty="0">
                <a:solidFill>
                  <a:srgbClr val="000000"/>
                </a:solidFill>
                <a:latin typeface="Neue Haas Grotesk Text Pro"/>
              </a:rPr>
              <a:t>Documentation must include 3 of the following 5 elements:</a:t>
            </a:r>
            <a:endParaRPr lang="en-US" sz="2800" b="1" dirty="0">
              <a:solidFill>
                <a:srgbClr val="000000"/>
              </a:solidFill>
              <a:latin typeface="Neue Haas Grotesk Text Pro"/>
            </a:endParaRPr>
          </a:p>
          <a:p>
            <a:pPr lvl="4">
              <a:buClr>
                <a:srgbClr val="EE6EA5"/>
              </a:buClr>
              <a:buFont typeface="Wingdings" panose="05000000000000000000" pitchFamily="2" charset="2"/>
              <a:buChar char="q"/>
              <a:defRPr/>
            </a:pPr>
            <a:r>
              <a:rPr kumimoji="0" lang="en-US" b="1" i="0" u="none" strike="noStrike" kern="1200" cap="none" spc="0" normalizeH="0" baseline="0" noProof="0" dirty="0">
                <a:ln>
                  <a:noFill/>
                </a:ln>
                <a:solidFill>
                  <a:srgbClr val="000000"/>
                </a:solidFill>
                <a:effectLst/>
                <a:uLnTx/>
                <a:uFillTx/>
                <a:latin typeface="Neue Haas Grotesk Text Pro"/>
                <a:ea typeface="+mn-ea"/>
                <a:cs typeface="+mn-cs"/>
              </a:rPr>
              <a:t>Rhythm</a:t>
            </a:r>
            <a:endParaRPr lang="en-US" b="1" dirty="0">
              <a:solidFill>
                <a:srgbClr val="000000"/>
              </a:solidFill>
              <a:latin typeface="Neue Haas Grotesk Text Pro"/>
            </a:endParaRPr>
          </a:p>
          <a:p>
            <a:pPr lvl="4">
              <a:buClr>
                <a:srgbClr val="EE6EA5"/>
              </a:buClr>
              <a:buFont typeface="Wingdings" panose="05000000000000000000" pitchFamily="2" charset="2"/>
              <a:buChar char="q"/>
              <a:defRPr/>
            </a:pPr>
            <a:r>
              <a:rPr kumimoji="0" lang="en-US" b="1" i="0" u="none" strike="noStrike" kern="1200" cap="none" spc="0" normalizeH="0" baseline="0" noProof="0" dirty="0">
                <a:ln>
                  <a:noFill/>
                </a:ln>
                <a:solidFill>
                  <a:srgbClr val="000000"/>
                </a:solidFill>
                <a:effectLst/>
                <a:uLnTx/>
                <a:uFillTx/>
                <a:latin typeface="Neue Haas Grotesk Text Pro"/>
                <a:ea typeface="+mn-ea"/>
                <a:cs typeface="+mn-cs"/>
              </a:rPr>
              <a:t>Rate</a:t>
            </a:r>
          </a:p>
          <a:p>
            <a:pPr lvl="4">
              <a:buClr>
                <a:srgbClr val="EE6EA5"/>
              </a:buClr>
              <a:buFont typeface="Wingdings" panose="05000000000000000000" pitchFamily="2" charset="2"/>
              <a:buChar char="q"/>
              <a:defRPr/>
            </a:pPr>
            <a:r>
              <a:rPr lang="en-US" b="1" dirty="0">
                <a:solidFill>
                  <a:srgbClr val="000000"/>
                </a:solidFill>
                <a:latin typeface="Neue Haas Grotesk Text Pro"/>
              </a:rPr>
              <a:t>Axis</a:t>
            </a:r>
          </a:p>
          <a:p>
            <a:pPr lvl="4">
              <a:buClr>
                <a:srgbClr val="EE6EA5"/>
              </a:buClr>
              <a:buFont typeface="Wingdings" panose="05000000000000000000" pitchFamily="2" charset="2"/>
              <a:buChar char="q"/>
              <a:defRPr/>
            </a:pPr>
            <a:r>
              <a:rPr kumimoji="0" lang="en-US" b="1" i="0" u="none" strike="noStrike" kern="1200" cap="none" spc="0" normalizeH="0" baseline="0" noProof="0" dirty="0">
                <a:ln>
                  <a:noFill/>
                </a:ln>
                <a:solidFill>
                  <a:srgbClr val="000000"/>
                </a:solidFill>
                <a:effectLst/>
                <a:uLnTx/>
                <a:uFillTx/>
                <a:latin typeface="Neue Haas Grotesk Text Pro"/>
                <a:ea typeface="+mn-ea"/>
                <a:cs typeface="+mn-cs"/>
              </a:rPr>
              <a:t>Acute or chronic changes</a:t>
            </a:r>
          </a:p>
          <a:p>
            <a:pPr lvl="4">
              <a:buClr>
                <a:srgbClr val="EE6EA5"/>
              </a:buClr>
              <a:buFont typeface="Wingdings" panose="05000000000000000000" pitchFamily="2" charset="2"/>
              <a:buChar char="q"/>
              <a:defRPr/>
            </a:pPr>
            <a:r>
              <a:rPr lang="en-US" b="1" dirty="0">
                <a:solidFill>
                  <a:srgbClr val="000000"/>
                </a:solidFill>
                <a:latin typeface="Neue Haas Grotesk Text Pro"/>
              </a:rPr>
              <a:t>Comparison (if available)</a:t>
            </a:r>
            <a:endParaRPr kumimoji="0" lang="en-US" b="1" i="0" u="none" strike="noStrike" kern="1200" cap="none" spc="0" normalizeH="0" baseline="0" noProof="0" dirty="0">
              <a:ln>
                <a:noFill/>
              </a:ln>
              <a:solidFill>
                <a:srgbClr val="000000"/>
              </a:solidFill>
              <a:effectLst/>
              <a:uLnTx/>
              <a:uFillTx/>
              <a:latin typeface="Neue Haas Grotesk Text Pro"/>
              <a:ea typeface="+mn-ea"/>
              <a:cs typeface="+mn-cs"/>
            </a:endParaRPr>
          </a:p>
          <a:p>
            <a:pPr marL="0" indent="0">
              <a:buNone/>
            </a:pPr>
            <a:endParaRPr lang="en-US" dirty="0"/>
          </a:p>
        </p:txBody>
      </p:sp>
    </p:spTree>
    <p:extLst>
      <p:ext uri="{BB962C8B-B14F-4D97-AF65-F5344CB8AC3E}">
        <p14:creationId xmlns:p14="http://schemas.microsoft.com/office/powerpoint/2010/main" val="35475077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60CE6-66D1-20CC-7C28-7E45D997C7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5B59CF-0D32-6F10-B389-14530D530CF9}"/>
              </a:ext>
            </a:extLst>
          </p:cNvPr>
          <p:cNvSpPr>
            <a:spLocks noGrp="1"/>
          </p:cNvSpPr>
          <p:nvPr>
            <p:ph type="title"/>
          </p:nvPr>
        </p:nvSpPr>
        <p:spPr>
          <a:xfrm>
            <a:off x="1088136" y="1090245"/>
            <a:ext cx="9922764" cy="643664"/>
          </a:xfrm>
        </p:spPr>
        <p:txBody>
          <a:bodyPr>
            <a:normAutofit fontScale="90000"/>
          </a:bodyPr>
          <a:lstStyle/>
          <a:p>
            <a:r>
              <a:rPr lang="en-US" sz="4400" dirty="0"/>
              <a:t>Coding Tips – Medicine Section</a:t>
            </a:r>
            <a:endParaRPr lang="en-US" dirty="0"/>
          </a:p>
        </p:txBody>
      </p:sp>
      <p:sp>
        <p:nvSpPr>
          <p:cNvPr id="3" name="Content Placeholder 2">
            <a:extLst>
              <a:ext uri="{FF2B5EF4-FFF2-40B4-BE49-F238E27FC236}">
                <a16:creationId xmlns:a16="http://schemas.microsoft.com/office/drawing/2014/main" id="{5684329D-9070-D21D-7465-7B684078E282}"/>
              </a:ext>
            </a:extLst>
          </p:cNvPr>
          <p:cNvSpPr>
            <a:spLocks noGrp="1"/>
          </p:cNvSpPr>
          <p:nvPr>
            <p:ph idx="1"/>
          </p:nvPr>
        </p:nvSpPr>
        <p:spPr>
          <a:xfrm>
            <a:off x="1088136" y="1733909"/>
            <a:ext cx="9922764" cy="4552591"/>
          </a:xfrm>
        </p:spPr>
        <p:txBody>
          <a:bodyPr>
            <a:normAutofit/>
          </a:bodyPr>
          <a:lstStyle/>
          <a:p>
            <a:pPr marL="502920" marR="0" lvl="1" indent="-228600" algn="l" defTabSz="914400" rtl="0" eaLnBrk="1" fontAlgn="auto" latinLnBrk="0" hangingPunct="1">
              <a:lnSpc>
                <a:spcPct val="130000"/>
              </a:lnSpc>
              <a:spcBef>
                <a:spcPts val="500"/>
              </a:spcBef>
              <a:spcAft>
                <a:spcPts val="0"/>
              </a:spcAft>
              <a:buClr>
                <a:srgbClr val="EE6EA5"/>
              </a:buClr>
              <a:buSzTx/>
              <a:buFont typeface="Wingdings" panose="05000000000000000000" pitchFamily="2" charset="2"/>
              <a:buChar char="q"/>
              <a:tabLst/>
              <a:defRPr/>
            </a:pPr>
            <a:r>
              <a:rPr lang="en-US" sz="2400" b="1" dirty="0">
                <a:solidFill>
                  <a:srgbClr val="000000"/>
                </a:solidFill>
                <a:latin typeface="Neue Haas Grotesk Text Pro"/>
              </a:rPr>
              <a:t>Dietitian Visits</a:t>
            </a:r>
          </a:p>
          <a:p>
            <a:pPr lvl="2">
              <a:buClr>
                <a:srgbClr val="EE6EA5"/>
              </a:buClr>
              <a:buFont typeface="Wingdings" panose="05000000000000000000" pitchFamily="2" charset="2"/>
              <a:buChar char="q"/>
              <a:defRPr/>
            </a:pPr>
            <a:r>
              <a:rPr lang="en-US" sz="2200" b="1" dirty="0">
                <a:solidFill>
                  <a:srgbClr val="000000"/>
                </a:solidFill>
                <a:latin typeface="Neue Haas Grotesk Text Pro"/>
              </a:rPr>
              <a:t>Medicare only covers Medical Nutrition Therapy for patients with diabetes, and renal disease.</a:t>
            </a:r>
          </a:p>
          <a:p>
            <a:pPr lvl="3">
              <a:buClr>
                <a:srgbClr val="EE6EA5"/>
              </a:buClr>
              <a:buFont typeface="Wingdings" panose="05000000000000000000" pitchFamily="2" charset="2"/>
              <a:buChar char="q"/>
              <a:defRPr/>
            </a:pPr>
            <a:r>
              <a:rPr lang="en-US" sz="2000" b="1" dirty="0">
                <a:solidFill>
                  <a:srgbClr val="000000"/>
                </a:solidFill>
                <a:latin typeface="Neue Haas Grotesk Text Pro"/>
              </a:rPr>
              <a:t>Patients being referred for MNT must be referred by a physician (MD/DO).</a:t>
            </a:r>
          </a:p>
          <a:p>
            <a:pPr lvl="2">
              <a:buClr>
                <a:srgbClr val="EE6EA5"/>
              </a:buClr>
              <a:buFont typeface="Wingdings" panose="05000000000000000000" pitchFamily="2" charset="2"/>
              <a:buChar char="q"/>
              <a:defRPr/>
            </a:pPr>
            <a:r>
              <a:rPr lang="en-US" sz="2200" b="1" dirty="0">
                <a:solidFill>
                  <a:srgbClr val="000000"/>
                </a:solidFill>
                <a:latin typeface="Neue Haas Grotesk Text Pro"/>
              </a:rPr>
              <a:t>Other payers may have their own coverage policies.</a:t>
            </a:r>
          </a:p>
          <a:p>
            <a:pPr lvl="2">
              <a:buClr>
                <a:srgbClr val="EE6EA5"/>
              </a:buClr>
              <a:buFont typeface="Wingdings" panose="05000000000000000000" pitchFamily="2" charset="2"/>
              <a:buChar char="q"/>
              <a:defRPr/>
            </a:pPr>
            <a:r>
              <a:rPr lang="en-US" sz="2200" b="1" dirty="0">
                <a:solidFill>
                  <a:srgbClr val="000000"/>
                </a:solidFill>
                <a:latin typeface="Neue Haas Grotesk Text Pro"/>
              </a:rPr>
              <a:t>Diagnosis coding should include the reason for MNT, Z71.3, and the patient’s BMI or BMI% (2-20yo).</a:t>
            </a:r>
          </a:p>
          <a:p>
            <a:pPr lvl="2">
              <a:buClr>
                <a:srgbClr val="EE6EA5"/>
              </a:buClr>
              <a:buFont typeface="Wingdings" panose="05000000000000000000" pitchFamily="2" charset="2"/>
              <a:buChar char="q"/>
              <a:defRPr/>
            </a:pPr>
            <a:endParaRPr lang="en-US" sz="2200" b="1" dirty="0">
              <a:solidFill>
                <a:srgbClr val="000000"/>
              </a:solidFill>
              <a:latin typeface="Neue Haas Grotesk Text Pro"/>
            </a:endParaRPr>
          </a:p>
          <a:p>
            <a:pPr lvl="2">
              <a:buClr>
                <a:srgbClr val="EE6EA5"/>
              </a:buClr>
              <a:buFont typeface="Wingdings" panose="05000000000000000000" pitchFamily="2" charset="2"/>
              <a:buChar char="q"/>
              <a:defRPr/>
            </a:pPr>
            <a:endParaRPr lang="en-US" sz="2200" b="1" dirty="0">
              <a:solidFill>
                <a:srgbClr val="000000"/>
              </a:solidFill>
              <a:latin typeface="Neue Haas Grotesk Text Pro"/>
            </a:endParaRPr>
          </a:p>
          <a:p>
            <a:pPr marL="0" indent="0">
              <a:buNone/>
            </a:pPr>
            <a:endParaRPr lang="en-US" dirty="0"/>
          </a:p>
        </p:txBody>
      </p:sp>
    </p:spTree>
    <p:extLst>
      <p:ext uri="{BB962C8B-B14F-4D97-AF65-F5344CB8AC3E}">
        <p14:creationId xmlns:p14="http://schemas.microsoft.com/office/powerpoint/2010/main" val="42525609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844E0-603D-458F-62A5-58B2F25AD6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4AB773-4548-ABFC-3BB2-C6E125CBCC00}"/>
              </a:ext>
            </a:extLst>
          </p:cNvPr>
          <p:cNvSpPr>
            <a:spLocks noGrp="1"/>
          </p:cNvSpPr>
          <p:nvPr>
            <p:ph type="title"/>
          </p:nvPr>
        </p:nvSpPr>
        <p:spPr>
          <a:xfrm>
            <a:off x="1088136" y="1090245"/>
            <a:ext cx="9922764" cy="643664"/>
          </a:xfrm>
        </p:spPr>
        <p:txBody>
          <a:bodyPr>
            <a:normAutofit fontScale="90000"/>
          </a:bodyPr>
          <a:lstStyle/>
          <a:p>
            <a:r>
              <a:rPr lang="en-US" sz="4400" dirty="0"/>
              <a:t>Coding Tips – Medicine Section</a:t>
            </a:r>
            <a:endParaRPr lang="en-US" dirty="0"/>
          </a:p>
        </p:txBody>
      </p:sp>
      <p:sp>
        <p:nvSpPr>
          <p:cNvPr id="3" name="Content Placeholder 2">
            <a:extLst>
              <a:ext uri="{FF2B5EF4-FFF2-40B4-BE49-F238E27FC236}">
                <a16:creationId xmlns:a16="http://schemas.microsoft.com/office/drawing/2014/main" id="{9D6A8671-C130-11E4-EC26-659D246733C0}"/>
              </a:ext>
            </a:extLst>
          </p:cNvPr>
          <p:cNvSpPr>
            <a:spLocks noGrp="1"/>
          </p:cNvSpPr>
          <p:nvPr>
            <p:ph idx="1"/>
          </p:nvPr>
        </p:nvSpPr>
        <p:spPr>
          <a:xfrm>
            <a:off x="1088136" y="1733909"/>
            <a:ext cx="9922764" cy="4552591"/>
          </a:xfrm>
        </p:spPr>
        <p:txBody>
          <a:bodyPr>
            <a:normAutofit fontScale="85000" lnSpcReduction="10000"/>
          </a:bodyPr>
          <a:lstStyle/>
          <a:p>
            <a:pPr marL="502920" marR="0" lvl="1" indent="-228600" algn="l" defTabSz="914400" rtl="0" eaLnBrk="1" fontAlgn="auto" latinLnBrk="0" hangingPunct="1">
              <a:lnSpc>
                <a:spcPct val="130000"/>
              </a:lnSpc>
              <a:spcBef>
                <a:spcPts val="500"/>
              </a:spcBef>
              <a:spcAft>
                <a:spcPts val="0"/>
              </a:spcAft>
              <a:buClr>
                <a:srgbClr val="EE6EA5"/>
              </a:buClr>
              <a:buSzTx/>
              <a:buFont typeface="Wingdings" panose="05000000000000000000" pitchFamily="2" charset="2"/>
              <a:buChar char="q"/>
              <a:tabLst/>
              <a:defRPr/>
            </a:pPr>
            <a:r>
              <a:rPr lang="en-US" sz="2800" b="1" dirty="0">
                <a:solidFill>
                  <a:srgbClr val="000000"/>
                </a:solidFill>
                <a:latin typeface="Neue Haas Grotesk Text Pro"/>
              </a:rPr>
              <a:t>Post-operative Visits</a:t>
            </a:r>
          </a:p>
          <a:p>
            <a:pPr lvl="2">
              <a:buClr>
                <a:srgbClr val="EE6EA5"/>
              </a:buClr>
              <a:buFont typeface="Wingdings" panose="05000000000000000000" pitchFamily="2" charset="2"/>
              <a:buChar char="q"/>
              <a:defRPr/>
            </a:pPr>
            <a:r>
              <a:rPr lang="en-US" sz="2600" dirty="0">
                <a:solidFill>
                  <a:srgbClr val="000000"/>
                </a:solidFill>
                <a:latin typeface="Neue Haas Grotesk Text Pro"/>
              </a:rPr>
              <a:t>Follow-up visits related to a procedure within a global period (010, 090 days) should be coded as 99024.</a:t>
            </a:r>
          </a:p>
          <a:p>
            <a:pPr lvl="2">
              <a:buClr>
                <a:srgbClr val="EE6EA5"/>
              </a:buClr>
              <a:buFont typeface="Wingdings" panose="05000000000000000000" pitchFamily="2" charset="2"/>
              <a:buChar char="q"/>
              <a:defRPr/>
            </a:pPr>
            <a:r>
              <a:rPr lang="en-US" sz="2600" dirty="0">
                <a:solidFill>
                  <a:srgbClr val="000000"/>
                </a:solidFill>
                <a:latin typeface="Neue Haas Grotesk Text Pro"/>
              </a:rPr>
              <a:t>If the patient returns during the global period for a condition not related to the procedure, append modifier 24 to the E/M code.</a:t>
            </a:r>
          </a:p>
          <a:p>
            <a:pPr lvl="2">
              <a:buClr>
                <a:srgbClr val="EE6EA5"/>
              </a:buClr>
              <a:buFont typeface="Wingdings" panose="05000000000000000000" pitchFamily="2" charset="2"/>
              <a:buChar char="q"/>
              <a:defRPr/>
            </a:pPr>
            <a:r>
              <a:rPr lang="en-US" sz="2600" dirty="0">
                <a:solidFill>
                  <a:srgbClr val="000000"/>
                </a:solidFill>
                <a:latin typeface="Neue Haas Grotesk Text Pro"/>
              </a:rPr>
              <a:t>G0559</a:t>
            </a:r>
          </a:p>
          <a:p>
            <a:pPr lvl="3">
              <a:buClr>
                <a:srgbClr val="EE6EA5"/>
              </a:buClr>
              <a:buFont typeface="Wingdings" panose="05000000000000000000" pitchFamily="2" charset="2"/>
              <a:buChar char="q"/>
              <a:defRPr/>
            </a:pPr>
            <a:r>
              <a:rPr lang="en-US" sz="1800" b="0" i="0" dirty="0">
                <a:solidFill>
                  <a:srgbClr val="000000"/>
                </a:solidFill>
                <a:effectLst/>
                <a:latin typeface="Arial" panose="020B0604020202020204" pitchFamily="34" charset="0"/>
              </a:rPr>
              <a:t>Postoperative follow-up visit complexity inherent to evaluation and management services addressing surgical procedure(s), provided by a physician or qualified health care professional who is not the practitioner who performed the procedure (or in the same group practice) and is of the same or of a different specialty than the practitioner who performed the procedure, within the </a:t>
            </a:r>
            <a:r>
              <a:rPr lang="en-US" sz="1800" b="1" i="0" u="sng" dirty="0">
                <a:solidFill>
                  <a:srgbClr val="008684"/>
                </a:solidFill>
                <a:effectLst/>
                <a:latin typeface="Arial" panose="020B0604020202020204" pitchFamily="34" charset="0"/>
                <a:hlinkClick r:id="rId2"/>
              </a:rPr>
              <a:t>90</a:t>
            </a:r>
            <a:r>
              <a:rPr lang="en-US" sz="1800" b="0" i="0" dirty="0">
                <a:solidFill>
                  <a:srgbClr val="000000"/>
                </a:solidFill>
                <a:effectLst/>
                <a:latin typeface="Arial" panose="020B0604020202020204" pitchFamily="34" charset="0"/>
              </a:rPr>
              <a:t>-day global period of the procedure(s), once per </a:t>
            </a:r>
            <a:r>
              <a:rPr lang="en-US" sz="1800" b="1" i="0" u="sng" dirty="0">
                <a:solidFill>
                  <a:srgbClr val="008684"/>
                </a:solidFill>
                <a:effectLst/>
                <a:latin typeface="Arial" panose="020B0604020202020204" pitchFamily="34" charset="0"/>
                <a:hlinkClick r:id="rId2"/>
              </a:rPr>
              <a:t>90</a:t>
            </a:r>
            <a:r>
              <a:rPr lang="en-US" sz="1800" b="0" i="0" dirty="0">
                <a:solidFill>
                  <a:srgbClr val="000000"/>
                </a:solidFill>
                <a:effectLst/>
                <a:latin typeface="Arial" panose="020B0604020202020204" pitchFamily="34" charset="0"/>
              </a:rPr>
              <a:t>-day global period, when there has not been a formal transfer of care and requires the following required elements, when possible and applicable:</a:t>
            </a:r>
            <a:endParaRPr lang="en-US" sz="1800" dirty="0">
              <a:solidFill>
                <a:srgbClr val="000000"/>
              </a:solidFill>
              <a:latin typeface="Neue Haas Grotesk Text Pro"/>
            </a:endParaRPr>
          </a:p>
          <a:p>
            <a:pPr lvl="2">
              <a:buClr>
                <a:srgbClr val="EE6EA5"/>
              </a:buClr>
              <a:buFont typeface="Wingdings" panose="05000000000000000000" pitchFamily="2" charset="2"/>
              <a:buChar char="q"/>
              <a:defRPr/>
            </a:pPr>
            <a:endParaRPr lang="en-US" sz="1800" b="1" dirty="0">
              <a:solidFill>
                <a:srgbClr val="000000"/>
              </a:solidFill>
              <a:latin typeface="Neue Haas Grotesk Text Pro"/>
            </a:endParaRPr>
          </a:p>
          <a:p>
            <a:pPr marL="0" indent="0">
              <a:buNone/>
            </a:pPr>
            <a:endParaRPr lang="en-US" dirty="0"/>
          </a:p>
        </p:txBody>
      </p:sp>
    </p:spTree>
    <p:extLst>
      <p:ext uri="{BB962C8B-B14F-4D97-AF65-F5344CB8AC3E}">
        <p14:creationId xmlns:p14="http://schemas.microsoft.com/office/powerpoint/2010/main" val="13051909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676F1-CAD9-93A7-C9FA-B180020972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DF4E88-A5D1-044F-1C07-C13F07556473}"/>
              </a:ext>
            </a:extLst>
          </p:cNvPr>
          <p:cNvSpPr>
            <a:spLocks noGrp="1"/>
          </p:cNvSpPr>
          <p:nvPr>
            <p:ph type="title"/>
          </p:nvPr>
        </p:nvSpPr>
        <p:spPr>
          <a:xfrm>
            <a:off x="1088136" y="1090245"/>
            <a:ext cx="9922764" cy="643664"/>
          </a:xfrm>
        </p:spPr>
        <p:txBody>
          <a:bodyPr>
            <a:normAutofit fontScale="90000"/>
          </a:bodyPr>
          <a:lstStyle/>
          <a:p>
            <a:r>
              <a:rPr lang="en-US" sz="4400" dirty="0"/>
              <a:t>Coding Tips – Medicine Section</a:t>
            </a:r>
            <a:endParaRPr lang="en-US" dirty="0"/>
          </a:p>
        </p:txBody>
      </p:sp>
      <p:sp>
        <p:nvSpPr>
          <p:cNvPr id="3" name="Content Placeholder 2">
            <a:extLst>
              <a:ext uri="{FF2B5EF4-FFF2-40B4-BE49-F238E27FC236}">
                <a16:creationId xmlns:a16="http://schemas.microsoft.com/office/drawing/2014/main" id="{B8305AE3-A5AC-7F8E-52BF-7FD6AC33D50D}"/>
              </a:ext>
            </a:extLst>
          </p:cNvPr>
          <p:cNvSpPr>
            <a:spLocks noGrp="1"/>
          </p:cNvSpPr>
          <p:nvPr>
            <p:ph idx="1"/>
          </p:nvPr>
        </p:nvSpPr>
        <p:spPr>
          <a:xfrm>
            <a:off x="1088136" y="1733909"/>
            <a:ext cx="9922764" cy="4552591"/>
          </a:xfrm>
        </p:spPr>
        <p:txBody>
          <a:bodyPr>
            <a:normAutofit fontScale="70000" lnSpcReduction="20000"/>
          </a:bodyPr>
          <a:lstStyle/>
          <a:p>
            <a:pPr marL="502920" marR="0" lvl="1" indent="-228600" algn="l" defTabSz="914400" rtl="0" eaLnBrk="1" fontAlgn="auto" latinLnBrk="0" hangingPunct="1">
              <a:lnSpc>
                <a:spcPct val="130000"/>
              </a:lnSpc>
              <a:spcBef>
                <a:spcPts val="500"/>
              </a:spcBef>
              <a:spcAft>
                <a:spcPts val="0"/>
              </a:spcAft>
              <a:buClr>
                <a:srgbClr val="EE6EA5"/>
              </a:buClr>
              <a:buSzTx/>
              <a:buFont typeface="Wingdings" panose="05000000000000000000" pitchFamily="2" charset="2"/>
              <a:buChar char="q"/>
              <a:tabLst/>
              <a:defRPr/>
            </a:pPr>
            <a:r>
              <a:rPr lang="en-US" sz="2800" b="1" dirty="0">
                <a:solidFill>
                  <a:srgbClr val="000000"/>
                </a:solidFill>
                <a:latin typeface="Neue Haas Grotesk Text Pro"/>
              </a:rPr>
              <a:t>Post-operative Visits</a:t>
            </a:r>
          </a:p>
          <a:p>
            <a:pPr lvl="2">
              <a:buClr>
                <a:srgbClr val="EE6EA5"/>
              </a:buClr>
              <a:buFont typeface="Wingdings" panose="05000000000000000000" pitchFamily="2" charset="2"/>
              <a:buChar char="q"/>
              <a:defRPr/>
            </a:pPr>
            <a:r>
              <a:rPr lang="en-US" sz="2600" dirty="0">
                <a:solidFill>
                  <a:srgbClr val="000000"/>
                </a:solidFill>
                <a:latin typeface="Neue Haas Grotesk Text Pro"/>
              </a:rPr>
              <a:t>G0559</a:t>
            </a:r>
          </a:p>
          <a:p>
            <a:pPr lvl="3">
              <a:buClr>
                <a:srgbClr val="EE6EA5"/>
              </a:buClr>
              <a:buFont typeface="Wingdings" panose="05000000000000000000" pitchFamily="2" charset="2"/>
              <a:buChar char="q"/>
              <a:defRPr/>
            </a:pPr>
            <a:r>
              <a:rPr lang="en-US" sz="1800" b="0" i="0" dirty="0">
                <a:solidFill>
                  <a:srgbClr val="000000"/>
                </a:solidFill>
                <a:effectLst/>
                <a:latin typeface="Arial" panose="020B0604020202020204" pitchFamily="34" charset="0"/>
              </a:rPr>
              <a:t>Postoperative follow-up visit complexity inherent to evaluation and management services addressing surgical procedure(s), provided by a physician or qualified health care professional who is not the practitioner who performed the procedure (or in the same group practice) and is of the same or of a different specialty than the practitioner who performed the procedure, within the </a:t>
            </a:r>
            <a:r>
              <a:rPr lang="en-US" sz="1800" b="1" i="0" u="sng" dirty="0">
                <a:solidFill>
                  <a:srgbClr val="008684"/>
                </a:solidFill>
                <a:effectLst/>
                <a:latin typeface="Arial" panose="020B0604020202020204" pitchFamily="34" charset="0"/>
                <a:hlinkClick r:id="rId2"/>
              </a:rPr>
              <a:t>90</a:t>
            </a:r>
            <a:r>
              <a:rPr lang="en-US" sz="1800" b="0" i="0" dirty="0">
                <a:solidFill>
                  <a:srgbClr val="000000"/>
                </a:solidFill>
                <a:effectLst/>
                <a:latin typeface="Arial" panose="020B0604020202020204" pitchFamily="34" charset="0"/>
              </a:rPr>
              <a:t>-day global period of the procedure(s), once per </a:t>
            </a:r>
            <a:r>
              <a:rPr lang="en-US" sz="1800" b="1" i="0" u="sng" dirty="0">
                <a:solidFill>
                  <a:srgbClr val="008684"/>
                </a:solidFill>
                <a:effectLst/>
                <a:latin typeface="Arial" panose="020B0604020202020204" pitchFamily="34" charset="0"/>
                <a:hlinkClick r:id="rId2"/>
              </a:rPr>
              <a:t>90</a:t>
            </a:r>
            <a:r>
              <a:rPr lang="en-US" sz="1800" b="0" i="0" dirty="0">
                <a:solidFill>
                  <a:srgbClr val="000000"/>
                </a:solidFill>
                <a:effectLst/>
                <a:latin typeface="Arial" panose="020B0604020202020204" pitchFamily="34" charset="0"/>
              </a:rPr>
              <a:t>-day global period, when there has not been a formal transfer of care and requires the following required elements, when possible and applicable:</a:t>
            </a:r>
          </a:p>
          <a:p>
            <a:pPr lvl="4">
              <a:buClr>
                <a:srgbClr val="EE6EA5"/>
              </a:buClr>
              <a:buFont typeface="Wingdings" panose="05000000000000000000" pitchFamily="2" charset="2"/>
              <a:buChar char="q"/>
              <a:defRPr/>
            </a:pPr>
            <a:r>
              <a:rPr lang="en-US" sz="1800" dirty="0">
                <a:solidFill>
                  <a:srgbClr val="000000"/>
                </a:solidFill>
                <a:latin typeface="Arial" panose="020B0604020202020204" pitchFamily="34" charset="0"/>
              </a:rPr>
              <a:t>Reading available surgical note to understand the relative success of the procedure, the anatomy that was affected, and potential complications that could have arisen due to the unique circumstances of the patient’s operation.</a:t>
            </a:r>
          </a:p>
          <a:p>
            <a:pPr lvl="4">
              <a:buClr>
                <a:srgbClr val="EE6EA5"/>
              </a:buClr>
              <a:buFont typeface="Wingdings" panose="05000000000000000000" pitchFamily="2" charset="2"/>
              <a:buChar char="q"/>
              <a:defRPr/>
            </a:pPr>
            <a:r>
              <a:rPr lang="en-US" sz="1800" dirty="0">
                <a:solidFill>
                  <a:srgbClr val="000000"/>
                </a:solidFill>
                <a:latin typeface="Arial" panose="020B0604020202020204" pitchFamily="34" charset="0"/>
              </a:rPr>
              <a:t>Research the procedure to determine expected post-operative course and potential complication (in the case of doing a post-op for procedure outside the specialty).</a:t>
            </a:r>
          </a:p>
          <a:p>
            <a:pPr lvl="4">
              <a:buClr>
                <a:srgbClr val="EE6EA5"/>
              </a:buClr>
              <a:buFont typeface="Wingdings" panose="05000000000000000000" pitchFamily="2" charset="2"/>
              <a:buChar char="q"/>
              <a:defRPr/>
            </a:pPr>
            <a:r>
              <a:rPr lang="en-US" sz="1800" dirty="0">
                <a:solidFill>
                  <a:srgbClr val="000000"/>
                </a:solidFill>
                <a:latin typeface="Arial" panose="020B0604020202020204" pitchFamily="34" charset="0"/>
              </a:rPr>
              <a:t>Evaluate and physically examine the patient to determine whether the post-operative course is progressing appropriately.</a:t>
            </a:r>
          </a:p>
          <a:p>
            <a:pPr lvl="4">
              <a:buClr>
                <a:srgbClr val="EE6EA5"/>
              </a:buClr>
              <a:buFont typeface="Wingdings" panose="05000000000000000000" pitchFamily="2" charset="2"/>
              <a:buChar char="q"/>
              <a:defRPr/>
            </a:pPr>
            <a:r>
              <a:rPr lang="en-US" sz="1800" dirty="0">
                <a:solidFill>
                  <a:srgbClr val="000000"/>
                </a:solidFill>
                <a:latin typeface="Neue Haas Grotesk Text Pro"/>
              </a:rPr>
              <a:t>Communicate with the practitioner who performed the procedure if any questions or concerns arise.  (list separately in addition to office/outpatient evaluation and management visit, new or established).</a:t>
            </a:r>
          </a:p>
          <a:p>
            <a:pPr lvl="2">
              <a:buClr>
                <a:srgbClr val="EE6EA5"/>
              </a:buClr>
              <a:buFont typeface="Wingdings" panose="05000000000000000000" pitchFamily="2" charset="2"/>
              <a:buChar char="q"/>
              <a:defRPr/>
            </a:pPr>
            <a:endParaRPr lang="en-US" sz="1800" b="1" dirty="0">
              <a:solidFill>
                <a:srgbClr val="000000"/>
              </a:solidFill>
              <a:latin typeface="Neue Haas Grotesk Text Pro"/>
            </a:endParaRPr>
          </a:p>
          <a:p>
            <a:pPr marL="0" indent="0">
              <a:buNone/>
            </a:pPr>
            <a:endParaRPr lang="en-US" dirty="0"/>
          </a:p>
        </p:txBody>
      </p:sp>
    </p:spTree>
    <p:extLst>
      <p:ext uri="{BB962C8B-B14F-4D97-AF65-F5344CB8AC3E}">
        <p14:creationId xmlns:p14="http://schemas.microsoft.com/office/powerpoint/2010/main" val="11317603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8E8A1-98E9-3391-DB34-2D293A9320C3}"/>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5A20ACEF-2A76-CD7A-F1DE-03D5B7D3AD5E}"/>
              </a:ext>
            </a:extLst>
          </p:cNvPr>
          <p:cNvSpPr>
            <a:spLocks noGrp="1"/>
          </p:cNvSpPr>
          <p:nvPr>
            <p:ph idx="1"/>
          </p:nvPr>
        </p:nvSpPr>
        <p:spPr>
          <a:xfrm>
            <a:off x="1087438" y="1751013"/>
            <a:ext cx="9923462" cy="4865447"/>
          </a:xfrm>
          <a:solidFill>
            <a:schemeClr val="accent5"/>
          </a:solidFill>
        </p:spPr>
        <p:txBody>
          <a:bodyPr>
            <a:normAutofit fontScale="40000" lnSpcReduction="20000"/>
          </a:bodyPr>
          <a:lstStyle/>
          <a:p>
            <a:pPr marL="0" indent="0" algn="l" fontAlgn="base">
              <a:lnSpc>
                <a:spcPts val="2175"/>
              </a:lnSpc>
              <a:spcAft>
                <a:spcPts val="750"/>
              </a:spcAft>
              <a:buNone/>
            </a:pPr>
            <a:r>
              <a:rPr lang="en-US" sz="5100" b="1" i="0" dirty="0">
                <a:solidFill>
                  <a:schemeClr val="bg1"/>
                </a:solidFill>
                <a:effectLst/>
                <a:latin typeface="Helvetica Neue"/>
              </a:rPr>
              <a:t>Guidelines</a:t>
            </a:r>
          </a:p>
          <a:p>
            <a:pPr marL="0" indent="0" algn="l" fontAlgn="base">
              <a:lnSpc>
                <a:spcPts val="1800"/>
              </a:lnSpc>
              <a:spcAft>
                <a:spcPts val="750"/>
              </a:spcAft>
              <a:buNone/>
            </a:pPr>
            <a:r>
              <a:rPr lang="en-US" sz="4000" b="0" i="0" dirty="0">
                <a:solidFill>
                  <a:schemeClr val="bg1"/>
                </a:solidFill>
                <a:effectLst/>
                <a:latin typeface="Helvetica Neue"/>
              </a:rPr>
              <a:t>There are minimal changes to the ICD-10-CM Official Guidelines for Coding and Reporting for FY 2025:</a:t>
            </a:r>
          </a:p>
          <a:p>
            <a:pPr lvl="1" fontAlgn="base">
              <a:spcAft>
                <a:spcPts val="750"/>
              </a:spcAft>
              <a:buFont typeface="Arial" panose="020B0604020202020204" pitchFamily="34" charset="0"/>
              <a:buChar char="•"/>
            </a:pPr>
            <a:r>
              <a:rPr lang="en-US" sz="4000" b="0" i="0" dirty="0">
                <a:solidFill>
                  <a:schemeClr val="bg1"/>
                </a:solidFill>
                <a:effectLst/>
                <a:latin typeface="Helvetica Neue"/>
              </a:rPr>
              <a:t>Section I.C.1.d.5(b) adds T81.49 and O86.09 to the list of sepsis codes that should be sequenced first.</a:t>
            </a:r>
          </a:p>
          <a:p>
            <a:pPr lvl="1" fontAlgn="base">
              <a:spcAft>
                <a:spcPts val="750"/>
              </a:spcAft>
              <a:buFont typeface="Arial" panose="020B0604020202020204" pitchFamily="34" charset="0"/>
              <a:buChar char="•"/>
            </a:pPr>
            <a:r>
              <a:rPr lang="en-US" sz="4000" b="0" i="0" dirty="0">
                <a:solidFill>
                  <a:schemeClr val="bg1"/>
                </a:solidFill>
                <a:effectLst/>
                <a:latin typeface="Helvetica Neue"/>
              </a:rPr>
              <a:t>Section I.C.2.e.(2) revises the first sentence to reiterate that “If a patient admission/encounter is </a:t>
            </a:r>
            <a:r>
              <a:rPr lang="en-US" sz="4000" b="1" i="0" dirty="0">
                <a:solidFill>
                  <a:schemeClr val="bg1"/>
                </a:solidFill>
                <a:effectLst/>
                <a:latin typeface="Helvetica Neue"/>
              </a:rPr>
              <a:t>chiefly</a:t>
            </a:r>
            <a:r>
              <a:rPr lang="en-US" sz="4000" b="0" i="0" dirty="0">
                <a:solidFill>
                  <a:schemeClr val="bg1"/>
                </a:solidFill>
                <a:effectLst/>
                <a:latin typeface="Helvetica Neue"/>
              </a:rPr>
              <a:t> for the administration of chemotherapy, immunotherapy or external beam radiation therapy, assign ….”</a:t>
            </a:r>
          </a:p>
          <a:p>
            <a:pPr lvl="1" fontAlgn="base">
              <a:spcAft>
                <a:spcPts val="750"/>
              </a:spcAft>
              <a:buFont typeface="Arial" panose="020B0604020202020204" pitchFamily="34" charset="0"/>
              <a:buChar char="•"/>
            </a:pPr>
            <a:r>
              <a:rPr lang="en-US" sz="4000" b="0" i="0" dirty="0">
                <a:solidFill>
                  <a:schemeClr val="bg1"/>
                </a:solidFill>
                <a:effectLst/>
                <a:latin typeface="Helvetica Neue"/>
              </a:rPr>
              <a:t>Section I.C.2.s adds C84.7B to the list of codes to assign for breast implant-associated anaplastic large cell lymphoma; and Section I.C.2.t revises the guideline for secondary malignant neoplasm of lymphoid tissue.</a:t>
            </a:r>
          </a:p>
          <a:p>
            <a:pPr lvl="1" fontAlgn="base">
              <a:spcAft>
                <a:spcPts val="750"/>
              </a:spcAft>
              <a:buFont typeface="Arial" panose="020B0604020202020204" pitchFamily="34" charset="0"/>
              <a:buChar char="•"/>
            </a:pPr>
            <a:r>
              <a:rPr lang="en-US" sz="4000" b="0" i="0" dirty="0">
                <a:solidFill>
                  <a:schemeClr val="bg1"/>
                </a:solidFill>
                <a:effectLst/>
                <a:latin typeface="Helvetica Neue"/>
              </a:rPr>
              <a:t>Section I.C.4.1(a) adds the guideline for E10.A- </a:t>
            </a:r>
            <a:r>
              <a:rPr lang="en-US" sz="4000" b="0" i="1" dirty="0">
                <a:solidFill>
                  <a:schemeClr val="bg1"/>
                </a:solidFill>
                <a:effectLst/>
                <a:latin typeface="Helvetica Neue"/>
              </a:rPr>
              <a:t>Type 1 diabetes mellitus, presymptomatic</a:t>
            </a:r>
            <a:r>
              <a:rPr lang="en-US" sz="4000" b="0" i="0" dirty="0">
                <a:solidFill>
                  <a:schemeClr val="bg1"/>
                </a:solidFill>
                <a:effectLst/>
                <a:latin typeface="Helvetica Neue"/>
              </a:rPr>
              <a:t>.</a:t>
            </a:r>
          </a:p>
          <a:p>
            <a:pPr lvl="1" fontAlgn="base">
              <a:spcAft>
                <a:spcPts val="750"/>
              </a:spcAft>
              <a:buFont typeface="Arial" panose="020B0604020202020204" pitchFamily="34" charset="0"/>
              <a:buChar char="•"/>
            </a:pPr>
            <a:r>
              <a:rPr lang="en-US" sz="4000" b="0" i="0" dirty="0">
                <a:solidFill>
                  <a:schemeClr val="bg1"/>
                </a:solidFill>
                <a:effectLst/>
                <a:latin typeface="Helvetica Neue"/>
              </a:rPr>
              <a:t>Section I.21.C.3 includes a revision to account for the descriptor change to Z17.</a:t>
            </a:r>
          </a:p>
          <a:p>
            <a:pPr marL="0" indent="0">
              <a:lnSpc>
                <a:spcPct val="150000"/>
              </a:lnSpc>
              <a:buNone/>
            </a:pPr>
            <a:r>
              <a:rPr lang="en-US" sz="3200" b="1" i="0" dirty="0">
                <a:solidFill>
                  <a:schemeClr val="bg1"/>
                </a:solidFill>
                <a:effectLst/>
                <a:latin typeface="Helvetica Neue"/>
              </a:rPr>
              <a:t>Note:</a:t>
            </a:r>
            <a:r>
              <a:rPr lang="en-US" sz="3200" b="0" i="0" dirty="0">
                <a:solidFill>
                  <a:schemeClr val="bg1"/>
                </a:solidFill>
                <a:effectLst/>
                <a:latin typeface="Helvetica Neue"/>
              </a:rPr>
              <a:t> There are additional changes within the Alphabetic Index and Tabular list, such as revisions, inclusion terms, and   parenthetical notes.</a:t>
            </a:r>
          </a:p>
          <a:p>
            <a:pPr marL="0" indent="0" algn="ctr">
              <a:lnSpc>
                <a:spcPct val="150000"/>
              </a:lnSpc>
              <a:buNone/>
            </a:pPr>
            <a:endParaRPr lang="en-US" sz="3200" dirty="0"/>
          </a:p>
        </p:txBody>
      </p:sp>
    </p:spTree>
    <p:extLst>
      <p:ext uri="{BB962C8B-B14F-4D97-AF65-F5344CB8AC3E}">
        <p14:creationId xmlns:p14="http://schemas.microsoft.com/office/powerpoint/2010/main" val="9775483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A8306-FFA7-A19F-9D14-860E81210D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BC93A4-0062-B3DA-999D-590AF23DF692}"/>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36FBB684-A7C0-FAC4-EDF8-D28BAA2E87F9}"/>
              </a:ext>
            </a:extLst>
          </p:cNvPr>
          <p:cNvSpPr>
            <a:spLocks noGrp="1"/>
          </p:cNvSpPr>
          <p:nvPr>
            <p:ph idx="1"/>
          </p:nvPr>
        </p:nvSpPr>
        <p:spPr>
          <a:xfrm>
            <a:off x="1087438" y="1751013"/>
            <a:ext cx="9923462" cy="4535487"/>
          </a:xfrm>
          <a:solidFill>
            <a:schemeClr val="accent5"/>
          </a:solidFill>
        </p:spPr>
        <p:txBody>
          <a:bodyPr>
            <a:normAutofit/>
          </a:bodyPr>
          <a:lstStyle/>
          <a:p>
            <a:pPr marL="0" indent="0" algn="ctr">
              <a:lnSpc>
                <a:spcPct val="150000"/>
              </a:lnSpc>
              <a:buNone/>
            </a:pPr>
            <a:r>
              <a:rPr lang="en-US" sz="3200" dirty="0"/>
              <a:t>Effective 10/1/2024</a:t>
            </a:r>
          </a:p>
          <a:p>
            <a:pPr marL="0" indent="0" algn="ctr">
              <a:lnSpc>
                <a:spcPct val="100000"/>
              </a:lnSpc>
              <a:buNone/>
            </a:pPr>
            <a:r>
              <a:rPr lang="en-US" sz="3200" dirty="0"/>
              <a:t>420 Total changes</a:t>
            </a:r>
          </a:p>
          <a:p>
            <a:pPr marL="0" indent="0" algn="ctr">
              <a:lnSpc>
                <a:spcPct val="100000"/>
              </a:lnSpc>
              <a:buNone/>
            </a:pPr>
            <a:endParaRPr lang="en-US" sz="3200" dirty="0"/>
          </a:p>
          <a:p>
            <a:pPr marL="0" indent="0" algn="ctr">
              <a:lnSpc>
                <a:spcPct val="100000"/>
              </a:lnSpc>
              <a:buNone/>
            </a:pPr>
            <a:r>
              <a:rPr lang="en-US" sz="3200" dirty="0"/>
              <a:t>252 New Codes</a:t>
            </a:r>
          </a:p>
          <a:p>
            <a:pPr marL="0" indent="0" algn="ctr">
              <a:lnSpc>
                <a:spcPct val="100000"/>
              </a:lnSpc>
              <a:buNone/>
            </a:pPr>
            <a:r>
              <a:rPr lang="en-US" sz="3200" dirty="0"/>
              <a:t>36 Deleted Codes</a:t>
            </a:r>
          </a:p>
          <a:p>
            <a:pPr marL="0" indent="0" algn="ctr">
              <a:lnSpc>
                <a:spcPct val="100000"/>
              </a:lnSpc>
              <a:buNone/>
            </a:pPr>
            <a:r>
              <a:rPr lang="en-US" sz="3200" dirty="0"/>
              <a:t>13 Revised Codes</a:t>
            </a:r>
          </a:p>
        </p:txBody>
      </p:sp>
    </p:spTree>
    <p:extLst>
      <p:ext uri="{BB962C8B-B14F-4D97-AF65-F5344CB8AC3E}">
        <p14:creationId xmlns:p14="http://schemas.microsoft.com/office/powerpoint/2010/main" val="9858961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8624A-6181-5112-8B93-E8DEDEF003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0A6F51-2026-95BD-E904-7BC212274169}"/>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BF0C7F4E-4CE9-54A2-6488-46205C3809A8}"/>
              </a:ext>
            </a:extLst>
          </p:cNvPr>
          <p:cNvSpPr>
            <a:spLocks noGrp="1"/>
          </p:cNvSpPr>
          <p:nvPr>
            <p:ph idx="1"/>
          </p:nvPr>
        </p:nvSpPr>
        <p:spPr>
          <a:xfrm>
            <a:off x="1087438" y="1751013"/>
            <a:ext cx="9923462" cy="4891327"/>
          </a:xfrm>
          <a:solidFill>
            <a:schemeClr val="accent5"/>
          </a:solidFill>
        </p:spPr>
        <p:txBody>
          <a:bodyPr>
            <a:normAutofit fontScale="55000" lnSpcReduction="20000"/>
          </a:bodyPr>
          <a:lstStyle/>
          <a:p>
            <a:pPr marL="0" indent="0" algn="l" fontAlgn="base">
              <a:lnSpc>
                <a:spcPts val="1800"/>
              </a:lnSpc>
              <a:spcAft>
                <a:spcPts val="750"/>
              </a:spcAft>
              <a:buNone/>
            </a:pPr>
            <a:r>
              <a:rPr lang="en-US" sz="3600" b="1" i="0" dirty="0">
                <a:solidFill>
                  <a:schemeClr val="bg1"/>
                </a:solidFill>
                <a:effectLst/>
                <a:latin typeface="Helvetica Neue"/>
              </a:rPr>
              <a:t>Code updates by Chapter:</a:t>
            </a:r>
          </a:p>
          <a:p>
            <a:pPr marL="0" indent="0" algn="l" fontAlgn="base">
              <a:lnSpc>
                <a:spcPts val="1800"/>
              </a:lnSpc>
              <a:spcAft>
                <a:spcPts val="750"/>
              </a:spcAft>
              <a:buNone/>
            </a:pPr>
            <a:r>
              <a:rPr lang="en-US" sz="3200" b="1" i="0" dirty="0">
                <a:solidFill>
                  <a:schemeClr val="bg1"/>
                </a:solidFill>
                <a:effectLst/>
                <a:latin typeface="Helvetica Neue"/>
              </a:rPr>
              <a:t>Chapter 1</a:t>
            </a:r>
            <a:r>
              <a:rPr lang="en-US" sz="3200" b="0" i="0" dirty="0">
                <a:solidFill>
                  <a:schemeClr val="bg1"/>
                </a:solidFill>
                <a:effectLst/>
                <a:latin typeface="Helvetica Neue"/>
              </a:rPr>
              <a:t> – There are no new codes in this chapter for certain infectious and parasitic diseases but A77.41 is revised to correct the spelling of “chaffeensis.”</a:t>
            </a:r>
          </a:p>
          <a:p>
            <a:pPr marL="0" indent="0" algn="l" fontAlgn="base">
              <a:lnSpc>
                <a:spcPts val="1800"/>
              </a:lnSpc>
              <a:spcAft>
                <a:spcPts val="750"/>
              </a:spcAft>
              <a:buNone/>
            </a:pPr>
            <a:r>
              <a:rPr lang="en-US" sz="3200" b="1" i="0" dirty="0">
                <a:solidFill>
                  <a:schemeClr val="bg1"/>
                </a:solidFill>
                <a:effectLst/>
                <a:latin typeface="Helvetica Neue"/>
              </a:rPr>
              <a:t>Chapter 2</a:t>
            </a:r>
            <a:r>
              <a:rPr lang="en-US" sz="3200" b="0" i="0" dirty="0">
                <a:solidFill>
                  <a:schemeClr val="bg1"/>
                </a:solidFill>
                <a:effectLst/>
                <a:latin typeface="Helvetica Neue"/>
              </a:rPr>
              <a:t> – Several codes are converted to parent codes and expanded with fifth character ‘A’ to indicate cancer “in remission.” For example, under C81 </a:t>
            </a:r>
            <a:r>
              <a:rPr lang="en-US" sz="3200" b="0" i="1" dirty="0">
                <a:solidFill>
                  <a:schemeClr val="bg1"/>
                </a:solidFill>
                <a:effectLst/>
                <a:latin typeface="Helvetica Neue"/>
              </a:rPr>
              <a:t>Hodgkin Lymphoma</a:t>
            </a:r>
            <a:r>
              <a:rPr lang="en-US" sz="3200" b="0" i="0" dirty="0">
                <a:solidFill>
                  <a:schemeClr val="bg1"/>
                </a:solidFill>
                <a:effectLst/>
                <a:latin typeface="Helvetica Neue"/>
              </a:rPr>
              <a:t> there are seven new codes that describe the various types of this disease while in remission (C81.0A-C81.9A).</a:t>
            </a:r>
          </a:p>
          <a:p>
            <a:pPr marL="0" indent="0" algn="l" fontAlgn="base">
              <a:lnSpc>
                <a:spcPts val="1800"/>
              </a:lnSpc>
              <a:spcAft>
                <a:spcPts val="750"/>
              </a:spcAft>
              <a:buNone/>
            </a:pPr>
            <a:r>
              <a:rPr lang="en-US" sz="3200" b="1" i="0" dirty="0">
                <a:solidFill>
                  <a:schemeClr val="bg1"/>
                </a:solidFill>
                <a:effectLst/>
                <a:latin typeface="Helvetica Neue"/>
              </a:rPr>
              <a:t>Chapter 3</a:t>
            </a:r>
            <a:r>
              <a:rPr lang="en-US" sz="3200" b="0" i="0" dirty="0">
                <a:solidFill>
                  <a:schemeClr val="bg1"/>
                </a:solidFill>
                <a:effectLst/>
                <a:latin typeface="Helvetica Neue"/>
              </a:rPr>
              <a:t> – Just one new code is added here: D61.03 </a:t>
            </a:r>
            <a:r>
              <a:rPr lang="en-US" sz="3200" b="0" i="1" dirty="0">
                <a:solidFill>
                  <a:schemeClr val="bg1"/>
                </a:solidFill>
                <a:effectLst/>
                <a:latin typeface="Helvetica Neue"/>
              </a:rPr>
              <a:t>Fanconi anemia</a:t>
            </a:r>
            <a:r>
              <a:rPr lang="en-US" sz="3200" b="0" i="0" dirty="0">
                <a:solidFill>
                  <a:schemeClr val="bg1"/>
                </a:solidFill>
                <a:effectLst/>
                <a:latin typeface="Helvetica Neue"/>
              </a:rPr>
              <a:t>.</a:t>
            </a:r>
          </a:p>
          <a:p>
            <a:pPr marL="0" indent="0" algn="l" fontAlgn="base">
              <a:lnSpc>
                <a:spcPts val="1800"/>
              </a:lnSpc>
              <a:spcAft>
                <a:spcPts val="750"/>
              </a:spcAft>
              <a:buNone/>
            </a:pPr>
            <a:r>
              <a:rPr lang="en-US" sz="3200" b="1" i="0" dirty="0">
                <a:solidFill>
                  <a:schemeClr val="bg1"/>
                </a:solidFill>
                <a:effectLst/>
                <a:latin typeface="Helvetica Neue"/>
              </a:rPr>
              <a:t>Chapter 4</a:t>
            </a:r>
            <a:r>
              <a:rPr lang="en-US" sz="3200" b="0" i="0" dirty="0">
                <a:solidFill>
                  <a:schemeClr val="bg1"/>
                </a:solidFill>
                <a:effectLst/>
                <a:latin typeface="Helvetica Neue"/>
              </a:rPr>
              <a:t> – Under E10 </a:t>
            </a:r>
            <a:r>
              <a:rPr lang="en-US" sz="3200" b="0" i="1" dirty="0">
                <a:solidFill>
                  <a:schemeClr val="bg1"/>
                </a:solidFill>
                <a:effectLst/>
                <a:latin typeface="Helvetica Neue"/>
              </a:rPr>
              <a:t>Type 1 diabetes mellitus</a:t>
            </a:r>
            <a:r>
              <a:rPr lang="en-US" sz="3200" b="0" i="0" dirty="0">
                <a:solidFill>
                  <a:schemeClr val="bg1"/>
                </a:solidFill>
                <a:effectLst/>
                <a:latin typeface="Helvetica Neue"/>
              </a:rPr>
              <a:t>, new codes are added for presymptomatic diagnoses (E10.A-). There are also new codes for hypoglycemia levels (E16.A-), carcinoid syndrome (E34.00-E34.09), obesity class (E66.811-E66.813), disorders of citrate metabolism (E74.82-), and E88.82 </a:t>
            </a:r>
            <a:r>
              <a:rPr lang="en-US" sz="3200" b="0" i="1" dirty="0">
                <a:solidFill>
                  <a:schemeClr val="bg1"/>
                </a:solidFill>
                <a:effectLst/>
                <a:latin typeface="Helvetica Neue"/>
              </a:rPr>
              <a:t>Obesity due to disruption of MC4R pathway</a:t>
            </a:r>
            <a:r>
              <a:rPr lang="en-US" sz="3200" b="0" i="0" dirty="0">
                <a:solidFill>
                  <a:schemeClr val="bg1"/>
                </a:solidFill>
                <a:effectLst/>
                <a:latin typeface="Helvetica Neue"/>
              </a:rPr>
              <a:t>.</a:t>
            </a:r>
          </a:p>
          <a:p>
            <a:pPr marL="0" indent="0" algn="l" fontAlgn="base">
              <a:lnSpc>
                <a:spcPts val="1800"/>
              </a:lnSpc>
              <a:spcAft>
                <a:spcPts val="750"/>
              </a:spcAft>
              <a:buNone/>
            </a:pPr>
            <a:r>
              <a:rPr lang="en-US" sz="3200" b="1" i="0" dirty="0">
                <a:solidFill>
                  <a:schemeClr val="bg1"/>
                </a:solidFill>
                <a:effectLst/>
                <a:latin typeface="Helvetica Neue"/>
              </a:rPr>
              <a:t>Chapter 5</a:t>
            </a:r>
            <a:r>
              <a:rPr lang="en-US" sz="3200" b="0" i="0" dirty="0">
                <a:solidFill>
                  <a:schemeClr val="bg1"/>
                </a:solidFill>
                <a:effectLst/>
                <a:latin typeface="Helvetica Neue"/>
              </a:rPr>
              <a:t> – Under F50 </a:t>
            </a:r>
            <a:r>
              <a:rPr lang="en-US" sz="3200" b="0" i="1" dirty="0">
                <a:solidFill>
                  <a:schemeClr val="bg1"/>
                </a:solidFill>
                <a:effectLst/>
                <a:latin typeface="Helvetica Neue"/>
              </a:rPr>
              <a:t>Eating disorders</a:t>
            </a:r>
            <a:r>
              <a:rPr lang="en-US" sz="3200" b="0" i="0" dirty="0">
                <a:solidFill>
                  <a:schemeClr val="bg1"/>
                </a:solidFill>
                <a:effectLst/>
                <a:latin typeface="Helvetica Neue"/>
              </a:rPr>
              <a:t> there are several new codes for anorexia nervosa, restricting type (F50.010-F50.019), binge eating/purging type (F50.020-F50.029), bulimia nervosa (F50.20-F50.25), and binge eating disorder (F50.810-F50.819). Also new are F50.83 </a:t>
            </a:r>
            <a:r>
              <a:rPr lang="en-US" sz="3200" b="0" i="1" dirty="0">
                <a:solidFill>
                  <a:schemeClr val="bg1"/>
                </a:solidFill>
                <a:effectLst/>
                <a:latin typeface="Helvetica Neue"/>
              </a:rPr>
              <a:t>Pica in adults</a:t>
            </a:r>
            <a:r>
              <a:rPr lang="en-US" sz="3200" b="0" i="0" dirty="0">
                <a:solidFill>
                  <a:schemeClr val="bg1"/>
                </a:solidFill>
                <a:effectLst/>
                <a:latin typeface="Helvetica Neue"/>
              </a:rPr>
              <a:t> and F50.84 </a:t>
            </a:r>
            <a:r>
              <a:rPr lang="en-US" sz="3200" b="0" i="1" dirty="0">
                <a:solidFill>
                  <a:schemeClr val="bg1"/>
                </a:solidFill>
                <a:effectLst/>
                <a:latin typeface="Helvetica Neue"/>
              </a:rPr>
              <a:t>Rumination disorder in adults</a:t>
            </a:r>
            <a:r>
              <a:rPr lang="en-US" sz="3200" b="0" i="0" dirty="0">
                <a:solidFill>
                  <a:schemeClr val="bg1"/>
                </a:solidFill>
                <a:effectLst/>
                <a:latin typeface="Helvetica Neue"/>
              </a:rPr>
              <a:t>.</a:t>
            </a:r>
          </a:p>
          <a:p>
            <a:pPr marL="0" indent="0" algn="ctr">
              <a:lnSpc>
                <a:spcPct val="150000"/>
              </a:lnSpc>
              <a:buNone/>
            </a:pPr>
            <a:endParaRPr lang="en-US" sz="3200" dirty="0"/>
          </a:p>
        </p:txBody>
      </p:sp>
    </p:spTree>
    <p:extLst>
      <p:ext uri="{BB962C8B-B14F-4D97-AF65-F5344CB8AC3E}">
        <p14:creationId xmlns:p14="http://schemas.microsoft.com/office/powerpoint/2010/main" val="34055362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1F0E0-834F-6901-D174-864F5A5C8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7AA290-A07A-8D6E-66CA-9271A438BB43}"/>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06F58CE4-7977-50F8-2634-201E985123B9}"/>
              </a:ext>
            </a:extLst>
          </p:cNvPr>
          <p:cNvSpPr>
            <a:spLocks noGrp="1"/>
          </p:cNvSpPr>
          <p:nvPr>
            <p:ph idx="1"/>
          </p:nvPr>
        </p:nvSpPr>
        <p:spPr>
          <a:xfrm>
            <a:off x="1087438" y="1751013"/>
            <a:ext cx="9923462" cy="4891327"/>
          </a:xfrm>
          <a:solidFill>
            <a:schemeClr val="accent5"/>
          </a:solidFill>
        </p:spPr>
        <p:txBody>
          <a:bodyPr>
            <a:normAutofit fontScale="55000" lnSpcReduction="20000"/>
          </a:bodyPr>
          <a:lstStyle/>
          <a:p>
            <a:pPr marL="0" indent="0" algn="l" fontAlgn="base">
              <a:lnSpc>
                <a:spcPts val="1800"/>
              </a:lnSpc>
              <a:spcAft>
                <a:spcPts val="750"/>
              </a:spcAft>
              <a:buNone/>
            </a:pPr>
            <a:r>
              <a:rPr lang="en-US" sz="3200" b="1" i="0" dirty="0">
                <a:solidFill>
                  <a:schemeClr val="bg1"/>
                </a:solidFill>
                <a:effectLst/>
                <a:latin typeface="Helvetica Neue"/>
              </a:rPr>
              <a:t>Chapter 6</a:t>
            </a:r>
            <a:r>
              <a:rPr lang="en-US" sz="3200" b="0" i="0" dirty="0">
                <a:solidFill>
                  <a:schemeClr val="bg1"/>
                </a:solidFill>
                <a:effectLst/>
                <a:latin typeface="Helvetica Neue"/>
              </a:rPr>
              <a:t> – There are several changes under G40 </a:t>
            </a:r>
            <a:r>
              <a:rPr lang="en-US" sz="3200" b="0" i="1" dirty="0">
                <a:solidFill>
                  <a:schemeClr val="bg1"/>
                </a:solidFill>
                <a:effectLst/>
                <a:latin typeface="Helvetica Neue"/>
              </a:rPr>
              <a:t>Epilepsy and recurrent seizures</a:t>
            </a:r>
            <a:r>
              <a:rPr lang="en-US" sz="3200" b="0" i="0" dirty="0">
                <a:solidFill>
                  <a:schemeClr val="bg1"/>
                </a:solidFill>
                <a:effectLst/>
                <a:latin typeface="Helvetica Neue"/>
              </a:rPr>
              <a:t> including the addition of G40.84 </a:t>
            </a:r>
            <a:r>
              <a:rPr lang="en-US" sz="3200" b="0" i="1" dirty="0">
                <a:solidFill>
                  <a:schemeClr val="bg1"/>
                </a:solidFill>
                <a:effectLst/>
                <a:latin typeface="Helvetica Neue"/>
              </a:rPr>
              <a:t>KCNQ2-related epilepsy</a:t>
            </a:r>
            <a:r>
              <a:rPr lang="en-US" sz="3200" b="0" i="0" dirty="0">
                <a:solidFill>
                  <a:schemeClr val="bg1"/>
                </a:solidFill>
                <a:effectLst/>
                <a:latin typeface="Helvetica Neue"/>
              </a:rPr>
              <a:t> and four child codes (G40.841-G40.844) to specify whether or not the disease is intractable, with status epilepticus. There are also new codes for serotonin syndrome (G90.81), other disorders of the autonomic nervous system (G90.889), and developmental and epileptic encephalopathy (G93.45).</a:t>
            </a:r>
          </a:p>
          <a:p>
            <a:pPr marL="0" indent="0" algn="l" fontAlgn="base">
              <a:lnSpc>
                <a:spcPts val="1800"/>
              </a:lnSpc>
              <a:spcAft>
                <a:spcPts val="750"/>
              </a:spcAft>
              <a:buNone/>
            </a:pPr>
            <a:r>
              <a:rPr lang="en-US" sz="3200" b="1" i="0" dirty="0">
                <a:solidFill>
                  <a:schemeClr val="bg1"/>
                </a:solidFill>
                <a:effectLst/>
                <a:latin typeface="Helvetica Neue"/>
              </a:rPr>
              <a:t>Chapter 7</a:t>
            </a:r>
            <a:r>
              <a:rPr lang="en-US" sz="3200" b="0" i="0" dirty="0">
                <a:solidFill>
                  <a:schemeClr val="bg1"/>
                </a:solidFill>
                <a:effectLst/>
                <a:latin typeface="Helvetica Neue"/>
              </a:rPr>
              <a:t> – In this chapter, five fifth-character codes under H44.2 </a:t>
            </a:r>
            <a:r>
              <a:rPr lang="en-US" sz="3200" b="0" i="1" dirty="0">
                <a:solidFill>
                  <a:schemeClr val="bg1"/>
                </a:solidFill>
                <a:effectLst/>
                <a:latin typeface="Helvetica Neue"/>
              </a:rPr>
              <a:t>Degenerative myopia</a:t>
            </a:r>
            <a:r>
              <a:rPr lang="en-US" sz="3200" b="0" i="0" dirty="0">
                <a:solidFill>
                  <a:schemeClr val="bg1"/>
                </a:solidFill>
                <a:effectLst/>
                <a:latin typeface="Helvetica Neue"/>
              </a:rPr>
              <a:t> are revised to remove the reference to bilateral “eye.”</a:t>
            </a:r>
          </a:p>
          <a:p>
            <a:pPr marL="0" indent="0" algn="l" fontAlgn="base">
              <a:lnSpc>
                <a:spcPts val="1800"/>
              </a:lnSpc>
              <a:spcAft>
                <a:spcPts val="750"/>
              </a:spcAft>
              <a:buNone/>
            </a:pPr>
            <a:r>
              <a:rPr lang="en-US" sz="3200" b="1" i="0" dirty="0">
                <a:solidFill>
                  <a:schemeClr val="bg1"/>
                </a:solidFill>
                <a:effectLst/>
                <a:latin typeface="Helvetica Neue"/>
              </a:rPr>
              <a:t>Chapter 8</a:t>
            </a:r>
            <a:r>
              <a:rPr lang="en-US" sz="3200" b="0" i="0" dirty="0">
                <a:solidFill>
                  <a:schemeClr val="bg1"/>
                </a:solidFill>
                <a:effectLst/>
                <a:latin typeface="Helvetica Neue"/>
              </a:rPr>
              <a:t> – There are no changes for diseases of the ear and mastoid process (H60-H95).</a:t>
            </a:r>
          </a:p>
          <a:p>
            <a:pPr marL="0" indent="0" algn="l" fontAlgn="base">
              <a:lnSpc>
                <a:spcPts val="1800"/>
              </a:lnSpc>
              <a:spcAft>
                <a:spcPts val="750"/>
              </a:spcAft>
              <a:buNone/>
            </a:pPr>
            <a:r>
              <a:rPr lang="en-US" sz="3200" b="1" i="0" dirty="0">
                <a:solidFill>
                  <a:schemeClr val="bg1"/>
                </a:solidFill>
                <a:effectLst/>
                <a:latin typeface="Helvetica Neue"/>
              </a:rPr>
              <a:t>Chapter 9</a:t>
            </a:r>
            <a:r>
              <a:rPr lang="en-US" sz="3200" b="0" i="0" dirty="0">
                <a:solidFill>
                  <a:schemeClr val="bg1"/>
                </a:solidFill>
                <a:effectLst/>
                <a:latin typeface="Helvetica Neue"/>
              </a:rPr>
              <a:t> – Four new codes (I26.03-I26.04, I26.95-I26.96) expand the I26 </a:t>
            </a:r>
            <a:r>
              <a:rPr lang="en-US" sz="3200" b="0" i="1" dirty="0">
                <a:solidFill>
                  <a:schemeClr val="bg1"/>
                </a:solidFill>
                <a:effectLst/>
                <a:latin typeface="Helvetica Neue"/>
              </a:rPr>
              <a:t>Pulmonary embolism</a:t>
            </a:r>
            <a:r>
              <a:rPr lang="en-US" sz="3200" b="0" i="0" dirty="0">
                <a:solidFill>
                  <a:schemeClr val="bg1"/>
                </a:solidFill>
                <a:effectLst/>
                <a:latin typeface="Helvetica Neue"/>
              </a:rPr>
              <a:t> subcategory, and two existing codes (I26.93-I26.94) are revised to add the term “thrombotic.”</a:t>
            </a:r>
          </a:p>
          <a:p>
            <a:pPr marL="0" indent="0" algn="l" fontAlgn="base">
              <a:lnSpc>
                <a:spcPts val="1800"/>
              </a:lnSpc>
              <a:spcAft>
                <a:spcPts val="750"/>
              </a:spcAft>
              <a:buNone/>
            </a:pPr>
            <a:r>
              <a:rPr lang="en-US" sz="3200" b="1" i="0" dirty="0">
                <a:solidFill>
                  <a:schemeClr val="bg1"/>
                </a:solidFill>
                <a:effectLst/>
                <a:latin typeface="Helvetica Neue"/>
              </a:rPr>
              <a:t>Chapter 10</a:t>
            </a:r>
            <a:r>
              <a:rPr lang="en-US" sz="3200" b="0" i="0" dirty="0">
                <a:solidFill>
                  <a:schemeClr val="bg1"/>
                </a:solidFill>
                <a:effectLst/>
                <a:latin typeface="Helvetica Neue"/>
              </a:rPr>
              <a:t> – Under subcategory J21 </a:t>
            </a:r>
            <a:r>
              <a:rPr lang="en-US" sz="3200" b="0" i="1" dirty="0">
                <a:solidFill>
                  <a:schemeClr val="bg1"/>
                </a:solidFill>
                <a:effectLst/>
                <a:latin typeface="Helvetica Neue"/>
              </a:rPr>
              <a:t>Acute bronchiolitis</a:t>
            </a:r>
            <a:r>
              <a:rPr lang="en-US" sz="3200" b="0" i="0" dirty="0">
                <a:solidFill>
                  <a:schemeClr val="bg1"/>
                </a:solidFill>
                <a:effectLst/>
                <a:latin typeface="Helvetica Neue"/>
              </a:rPr>
              <a:t> there are several new codes for nasal valve collapse. The sixth-character codes specify the location of the collapse (internal/external) and the seventh character codes describe state of the condition (static/dynamic/unspecified).</a:t>
            </a:r>
          </a:p>
          <a:p>
            <a:pPr marL="0" indent="0" algn="ctr">
              <a:lnSpc>
                <a:spcPct val="150000"/>
              </a:lnSpc>
              <a:buNone/>
            </a:pPr>
            <a:endParaRPr lang="en-US" sz="3200" dirty="0">
              <a:solidFill>
                <a:schemeClr val="bg1"/>
              </a:solidFill>
            </a:endParaRPr>
          </a:p>
        </p:txBody>
      </p:sp>
    </p:spTree>
    <p:extLst>
      <p:ext uri="{BB962C8B-B14F-4D97-AF65-F5344CB8AC3E}">
        <p14:creationId xmlns:p14="http://schemas.microsoft.com/office/powerpoint/2010/main" val="2275690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18DD4-61E4-2C57-0041-11D352D63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8C9848-0A91-95DC-6BBA-D42C0DA4A067}"/>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51551CD9-191B-D136-0E67-AB64A816FF64}"/>
              </a:ext>
            </a:extLst>
          </p:cNvPr>
          <p:cNvSpPr>
            <a:spLocks noGrp="1"/>
          </p:cNvSpPr>
          <p:nvPr>
            <p:ph idx="1"/>
          </p:nvPr>
        </p:nvSpPr>
        <p:spPr>
          <a:xfrm>
            <a:off x="1087438" y="1751013"/>
            <a:ext cx="9923462" cy="4891327"/>
          </a:xfrm>
          <a:solidFill>
            <a:schemeClr val="accent5"/>
          </a:solidFill>
        </p:spPr>
        <p:txBody>
          <a:bodyPr>
            <a:normAutofit fontScale="47500" lnSpcReduction="20000"/>
          </a:bodyPr>
          <a:lstStyle/>
          <a:p>
            <a:pPr marL="0" indent="0" algn="l" fontAlgn="base">
              <a:lnSpc>
                <a:spcPts val="1800"/>
              </a:lnSpc>
              <a:spcAft>
                <a:spcPts val="750"/>
              </a:spcAft>
              <a:buNone/>
            </a:pPr>
            <a:r>
              <a:rPr lang="en-US" sz="3200" b="1" i="0" dirty="0">
                <a:solidFill>
                  <a:schemeClr val="bg1"/>
                </a:solidFill>
                <a:effectLst/>
                <a:latin typeface="Helvetica Neue"/>
              </a:rPr>
              <a:t>Chapter 11</a:t>
            </a:r>
            <a:r>
              <a:rPr lang="en-US" sz="3200" b="0" i="0" dirty="0">
                <a:solidFill>
                  <a:schemeClr val="bg1"/>
                </a:solidFill>
                <a:effectLst/>
                <a:latin typeface="Helvetica Neue"/>
              </a:rPr>
              <a:t> – In this chapter, there are several new fifth- and sixth-character codes under K60.3 </a:t>
            </a:r>
            <a:r>
              <a:rPr lang="en-US" sz="3200" b="0" i="1" dirty="0">
                <a:solidFill>
                  <a:schemeClr val="bg1"/>
                </a:solidFill>
                <a:effectLst/>
                <a:latin typeface="Helvetica Neue"/>
              </a:rPr>
              <a:t>Anal fistula</a:t>
            </a:r>
            <a:r>
              <a:rPr lang="en-US" sz="3200" b="0" i="0" dirty="0">
                <a:solidFill>
                  <a:schemeClr val="bg1"/>
                </a:solidFill>
                <a:effectLst/>
                <a:latin typeface="Helvetica Neue"/>
              </a:rPr>
              <a:t>, K60.4 </a:t>
            </a:r>
            <a:r>
              <a:rPr lang="en-US" sz="3200" b="0" i="1" dirty="0">
                <a:solidFill>
                  <a:schemeClr val="bg1"/>
                </a:solidFill>
                <a:effectLst/>
                <a:latin typeface="Helvetica Neue"/>
              </a:rPr>
              <a:t>Rectal fistula</a:t>
            </a:r>
            <a:r>
              <a:rPr lang="en-US" sz="3200" b="0" i="0" dirty="0">
                <a:solidFill>
                  <a:schemeClr val="bg1"/>
                </a:solidFill>
                <a:effectLst/>
                <a:latin typeface="Helvetica Neue"/>
              </a:rPr>
              <a:t>, and K60.5 </a:t>
            </a:r>
            <a:r>
              <a:rPr lang="en-US" sz="3200" b="0" i="1" dirty="0">
                <a:solidFill>
                  <a:schemeClr val="bg1"/>
                </a:solidFill>
                <a:effectLst/>
                <a:latin typeface="Helvetica Neue"/>
              </a:rPr>
              <a:t>Anorectal fistula</a:t>
            </a:r>
            <a:r>
              <a:rPr lang="en-US" sz="3200" b="0" i="0" dirty="0">
                <a:solidFill>
                  <a:schemeClr val="bg1"/>
                </a:solidFill>
                <a:effectLst/>
                <a:latin typeface="Helvetica Neue"/>
              </a:rPr>
              <a:t> to allow the practitioner to report whether the condition is simple or complex and initial, persistent, or recurrent.</a:t>
            </a:r>
          </a:p>
          <a:p>
            <a:pPr marL="0" indent="0" algn="l" fontAlgn="base">
              <a:lnSpc>
                <a:spcPts val="1800"/>
              </a:lnSpc>
              <a:spcAft>
                <a:spcPts val="750"/>
              </a:spcAft>
              <a:buNone/>
            </a:pPr>
            <a:r>
              <a:rPr lang="en-US" sz="3200" b="1" i="0" dirty="0">
                <a:solidFill>
                  <a:schemeClr val="bg1"/>
                </a:solidFill>
                <a:effectLst/>
                <a:latin typeface="Helvetica Neue"/>
              </a:rPr>
              <a:t>Chapter 12</a:t>
            </a:r>
            <a:r>
              <a:rPr lang="en-US" sz="3200" b="0" i="0" dirty="0">
                <a:solidFill>
                  <a:schemeClr val="bg1"/>
                </a:solidFill>
                <a:effectLst/>
                <a:latin typeface="Helvetica Neue"/>
              </a:rPr>
              <a:t> – Under L29 </a:t>
            </a:r>
            <a:r>
              <a:rPr lang="en-US" sz="3200" b="0" i="1" dirty="0">
                <a:solidFill>
                  <a:schemeClr val="bg1"/>
                </a:solidFill>
                <a:effectLst/>
                <a:latin typeface="Helvetica Neue"/>
              </a:rPr>
              <a:t>Pruritus</a:t>
            </a:r>
            <a:r>
              <a:rPr lang="en-US" sz="3200" b="0" i="0" dirty="0">
                <a:solidFill>
                  <a:schemeClr val="bg1"/>
                </a:solidFill>
                <a:effectLst/>
                <a:latin typeface="Helvetica Neue"/>
              </a:rPr>
              <a:t>, there are new codes for cholestatic pruritus (L29.81) and other pruritus (L29.89). And under L43 </a:t>
            </a:r>
            <a:r>
              <a:rPr lang="en-US" sz="3200" b="0" i="1" dirty="0">
                <a:solidFill>
                  <a:schemeClr val="bg1"/>
                </a:solidFill>
                <a:effectLst/>
                <a:latin typeface="Helvetica Neue"/>
              </a:rPr>
              <a:t>Lichen planus</a:t>
            </a:r>
            <a:r>
              <a:rPr lang="en-US" sz="3200" b="0" i="0" dirty="0">
                <a:solidFill>
                  <a:schemeClr val="bg1"/>
                </a:solidFill>
                <a:effectLst/>
                <a:latin typeface="Helvetica Neue"/>
              </a:rPr>
              <a:t>, six new fifth-character codes more fully describe lichen planopilaris (L66.10-L66.12, L66.19) and central centrifugal cicatricial alopecia (L66.81, L66.89).</a:t>
            </a:r>
          </a:p>
          <a:p>
            <a:pPr marL="0" indent="0" algn="l" fontAlgn="base">
              <a:lnSpc>
                <a:spcPts val="1800"/>
              </a:lnSpc>
              <a:spcAft>
                <a:spcPts val="750"/>
              </a:spcAft>
              <a:buNone/>
            </a:pPr>
            <a:r>
              <a:rPr lang="en-US" sz="3200" b="1" i="0" dirty="0">
                <a:solidFill>
                  <a:schemeClr val="bg1"/>
                </a:solidFill>
                <a:effectLst/>
                <a:latin typeface="Helvetica Neue"/>
              </a:rPr>
              <a:t>Chapter 13</a:t>
            </a:r>
            <a:r>
              <a:rPr lang="en-US" sz="3200" b="0" i="0" dirty="0">
                <a:solidFill>
                  <a:schemeClr val="bg1"/>
                </a:solidFill>
                <a:effectLst/>
                <a:latin typeface="Helvetica Neue"/>
              </a:rPr>
              <a:t> – There are several new codes for diseases of the musculoskeletal system and connective tissue. Under M51 </a:t>
            </a:r>
            <a:r>
              <a:rPr lang="en-US" sz="3200" b="0" i="1" dirty="0">
                <a:solidFill>
                  <a:schemeClr val="bg1"/>
                </a:solidFill>
                <a:effectLst/>
                <a:latin typeface="Helvetica Neue"/>
              </a:rPr>
              <a:t>Thoracic, thoracolumbar, and lumbosacral intervertebral disk disorders</a:t>
            </a:r>
            <a:r>
              <a:rPr lang="en-US" sz="3200" b="0" i="0" dirty="0">
                <a:solidFill>
                  <a:schemeClr val="bg1"/>
                </a:solidFill>
                <a:effectLst/>
                <a:latin typeface="Helvetica Neue"/>
              </a:rPr>
              <a:t>, there are new six-character codes that allow the practitioner to specify the location of pain more succinctly. And under subcategory M65 </a:t>
            </a:r>
            <a:r>
              <a:rPr lang="en-US" sz="3200" b="0" i="1" dirty="0">
                <a:solidFill>
                  <a:schemeClr val="bg1"/>
                </a:solidFill>
                <a:effectLst/>
                <a:latin typeface="Helvetica Neue"/>
              </a:rPr>
              <a:t>Synovitis and tenosynovitis</a:t>
            </a:r>
            <a:r>
              <a:rPr lang="en-US" sz="3200" b="0" i="0" dirty="0">
                <a:solidFill>
                  <a:schemeClr val="bg1"/>
                </a:solidFill>
                <a:effectLst/>
                <a:latin typeface="Helvetica Neue"/>
              </a:rPr>
              <a:t>, several fifth- and sixth-character codes are added to allow the practitioner to specify the location of the unspecified synovitis and tenosynovitis.</a:t>
            </a:r>
          </a:p>
          <a:p>
            <a:pPr marL="0" indent="0" algn="l" fontAlgn="base">
              <a:lnSpc>
                <a:spcPts val="1800"/>
              </a:lnSpc>
              <a:spcAft>
                <a:spcPts val="750"/>
              </a:spcAft>
              <a:buNone/>
            </a:pPr>
            <a:r>
              <a:rPr lang="en-US" sz="3200" b="1" i="0" dirty="0">
                <a:solidFill>
                  <a:schemeClr val="bg1"/>
                </a:solidFill>
                <a:effectLst/>
                <a:latin typeface="Helvetica Neue"/>
              </a:rPr>
              <a:t>Chapter 14</a:t>
            </a:r>
            <a:r>
              <a:rPr lang="en-US" sz="3200" b="0" i="0" dirty="0">
                <a:solidFill>
                  <a:schemeClr val="bg1"/>
                </a:solidFill>
                <a:effectLst/>
                <a:latin typeface="Helvetica Neue"/>
              </a:rPr>
              <a:t> – Other than the addition of an Excludes1 note under N39.0 </a:t>
            </a:r>
            <a:r>
              <a:rPr lang="en-US" sz="3200" b="0" i="1" dirty="0">
                <a:solidFill>
                  <a:schemeClr val="bg1"/>
                </a:solidFill>
                <a:effectLst/>
                <a:latin typeface="Helvetica Neue"/>
              </a:rPr>
              <a:t>Urinary tract infection, site not specified</a:t>
            </a:r>
            <a:r>
              <a:rPr lang="en-US" sz="3200" b="0" i="0" dirty="0">
                <a:solidFill>
                  <a:schemeClr val="bg1"/>
                </a:solidFill>
                <a:effectLst/>
                <a:latin typeface="Helvetica Neue"/>
              </a:rPr>
              <a:t>, there’s nothing exciting going on here.</a:t>
            </a:r>
          </a:p>
          <a:p>
            <a:pPr marL="0" indent="0" algn="l" fontAlgn="base">
              <a:lnSpc>
                <a:spcPts val="1800"/>
              </a:lnSpc>
              <a:spcAft>
                <a:spcPts val="750"/>
              </a:spcAft>
              <a:buNone/>
            </a:pPr>
            <a:r>
              <a:rPr lang="en-US" sz="3200" b="1" i="0" dirty="0">
                <a:solidFill>
                  <a:schemeClr val="bg1"/>
                </a:solidFill>
                <a:effectLst/>
                <a:latin typeface="Helvetica Neue"/>
              </a:rPr>
              <a:t>Chapter 15</a:t>
            </a:r>
            <a:r>
              <a:rPr lang="en-US" sz="3200" b="0" i="0" dirty="0">
                <a:solidFill>
                  <a:schemeClr val="bg1"/>
                </a:solidFill>
                <a:effectLst/>
                <a:latin typeface="Helvetica Neue"/>
              </a:rPr>
              <a:t> – This chapter has a few note changes to codes in subcategory O24 </a:t>
            </a:r>
            <a:r>
              <a:rPr lang="en-US" sz="3200" b="0" i="1" dirty="0">
                <a:solidFill>
                  <a:schemeClr val="bg1"/>
                </a:solidFill>
                <a:effectLst/>
                <a:latin typeface="Helvetica Neue"/>
              </a:rPr>
              <a:t>Diabetes mellitus in pregnancy, childbirth, and the puerperium</a:t>
            </a:r>
            <a:r>
              <a:rPr lang="en-US" sz="3200" b="0" i="0" dirty="0">
                <a:solidFill>
                  <a:schemeClr val="bg1"/>
                </a:solidFill>
                <a:effectLst/>
                <a:latin typeface="Helvetica Neue"/>
              </a:rPr>
              <a:t>.</a:t>
            </a:r>
          </a:p>
          <a:p>
            <a:pPr marL="0" indent="0" algn="ctr">
              <a:lnSpc>
                <a:spcPct val="150000"/>
              </a:lnSpc>
              <a:buNone/>
            </a:pPr>
            <a:endParaRPr lang="en-US" sz="3200" dirty="0">
              <a:solidFill>
                <a:schemeClr val="bg1"/>
              </a:solidFill>
            </a:endParaRPr>
          </a:p>
        </p:txBody>
      </p:sp>
    </p:spTree>
    <p:extLst>
      <p:ext uri="{BB962C8B-B14F-4D97-AF65-F5344CB8AC3E}">
        <p14:creationId xmlns:p14="http://schemas.microsoft.com/office/powerpoint/2010/main" val="378060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DD6B-7AA0-5F4B-87BD-3AE1F5842F4E}"/>
              </a:ext>
            </a:extLst>
          </p:cNvPr>
          <p:cNvSpPr>
            <a:spLocks noGrp="1"/>
          </p:cNvSpPr>
          <p:nvPr>
            <p:ph type="title"/>
          </p:nvPr>
        </p:nvSpPr>
        <p:spPr>
          <a:xfrm>
            <a:off x="1088136" y="1090245"/>
            <a:ext cx="9922764" cy="686797"/>
          </a:xfrm>
        </p:spPr>
        <p:txBody>
          <a:bodyPr>
            <a:normAutofit/>
          </a:bodyPr>
          <a:lstStyle/>
          <a:p>
            <a:r>
              <a:rPr lang="en-US" sz="4000" dirty="0"/>
              <a:t>Telemedicine</a:t>
            </a:r>
          </a:p>
        </p:txBody>
      </p:sp>
      <p:sp>
        <p:nvSpPr>
          <p:cNvPr id="3" name="Content Placeholder 2">
            <a:extLst>
              <a:ext uri="{FF2B5EF4-FFF2-40B4-BE49-F238E27FC236}">
                <a16:creationId xmlns:a16="http://schemas.microsoft.com/office/drawing/2014/main" id="{2D6E4721-CBA7-1365-06D7-7294E000C061}"/>
              </a:ext>
            </a:extLst>
          </p:cNvPr>
          <p:cNvSpPr>
            <a:spLocks noGrp="1"/>
          </p:cNvSpPr>
          <p:nvPr>
            <p:ph idx="1"/>
          </p:nvPr>
        </p:nvSpPr>
        <p:spPr>
          <a:xfrm>
            <a:off x="1088136" y="1777042"/>
            <a:ext cx="9922764" cy="4509458"/>
          </a:xfrm>
        </p:spPr>
        <p:txBody>
          <a:bodyPr>
            <a:normAutofit fontScale="77500" lnSpcReduction="20000"/>
          </a:bodyPr>
          <a:lstStyle/>
          <a:p>
            <a:pPr marL="0" indent="0">
              <a:buNone/>
            </a:pPr>
            <a:r>
              <a:rPr lang="en-US" u="sng" dirty="0">
                <a:solidFill>
                  <a:srgbClr val="00B050"/>
                </a:solidFill>
              </a:rPr>
              <a:t>►Telemedicine services are synchronous, real-time, interactive encounters between a physician or other qualified health care professional (QHP) and a patient utilizing either combined audio-video or audio-only telecommunication. Unless specifically stated in the code descriptor, level selection for telemedicine services is based on either the level of medical decision making (MDM) or the total time for E/M services performed on the date of the encounter, as defined for each service. Telemedicine services are used in lieu of an in-person service when medically appropriate to address the care of the patient and when the patient and/or family/caregiver agree to this format of care. Telemedicine services are not used to report routine telecommunications related to a previous encounter (eg, to communicate laboratory results). They may be used for follow-up of a previous encounter, when a follow-up E/M service is required, in the same manner as in-person E/M services are used. For example, telemedicine services may be used for a patient requiring re-assessment for response or complications related to the treatment plan of a previous visit. Except for 98016, these services do not require a specific time interval from the last in-person or telemedicine visit and may be initiated by a physician or other QHP as well as by a patient and/or family/caregiver. However, the telemedicine services must be performed on a separate calendar date from another E/M service. When performed on the same date as another E/M service, the elements and time of these services are summed and reported in aggregate, ensuring that any overlapping time is only counted once. If the minimum time for reporting a telemedicine service has not been achieved, time spent with the patient may still count toward the total time on the date of the encounter of an in-person E/M service.◄</a:t>
            </a:r>
          </a:p>
        </p:txBody>
      </p:sp>
    </p:spTree>
    <p:extLst>
      <p:ext uri="{BB962C8B-B14F-4D97-AF65-F5344CB8AC3E}">
        <p14:creationId xmlns:p14="http://schemas.microsoft.com/office/powerpoint/2010/main" val="8599144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5D55B-DB30-2BF5-F4C4-FE3BEC5418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FEB321-3E71-8826-0E8D-61BF3A3A9212}"/>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689B5C6A-E8CC-900A-6A97-974D8E3CA433}"/>
              </a:ext>
            </a:extLst>
          </p:cNvPr>
          <p:cNvSpPr>
            <a:spLocks noGrp="1"/>
          </p:cNvSpPr>
          <p:nvPr>
            <p:ph idx="1"/>
          </p:nvPr>
        </p:nvSpPr>
        <p:spPr>
          <a:xfrm>
            <a:off x="1087438" y="1751013"/>
            <a:ext cx="9923462" cy="4891327"/>
          </a:xfrm>
          <a:solidFill>
            <a:schemeClr val="accent5"/>
          </a:solidFill>
        </p:spPr>
        <p:txBody>
          <a:bodyPr>
            <a:normAutofit fontScale="55000" lnSpcReduction="20000"/>
          </a:bodyPr>
          <a:lstStyle/>
          <a:p>
            <a:pPr marL="0" indent="0" algn="l" fontAlgn="base">
              <a:lnSpc>
                <a:spcPts val="1800"/>
              </a:lnSpc>
              <a:spcAft>
                <a:spcPts val="750"/>
              </a:spcAft>
              <a:buNone/>
            </a:pPr>
            <a:r>
              <a:rPr lang="en-US" sz="3200" b="1" i="0" dirty="0">
                <a:solidFill>
                  <a:schemeClr val="bg1"/>
                </a:solidFill>
                <a:effectLst/>
                <a:latin typeface="Helvetica Neue"/>
              </a:rPr>
              <a:t>Chapter 16</a:t>
            </a:r>
            <a:r>
              <a:rPr lang="en-US" sz="3200" b="0" i="0" dirty="0">
                <a:solidFill>
                  <a:schemeClr val="bg1"/>
                </a:solidFill>
                <a:effectLst/>
                <a:latin typeface="Helvetica Neue"/>
              </a:rPr>
              <a:t> – There is the addition of one Excludes1 note under P72 </a:t>
            </a:r>
            <a:r>
              <a:rPr lang="en-US" sz="3200" b="0" i="1" dirty="0">
                <a:solidFill>
                  <a:schemeClr val="bg1"/>
                </a:solidFill>
                <a:effectLst/>
                <a:latin typeface="Helvetica Neue"/>
              </a:rPr>
              <a:t>Other transitory neonatal endocrine disorders</a:t>
            </a:r>
            <a:r>
              <a:rPr lang="en-US" sz="3200" b="0" i="0" dirty="0">
                <a:solidFill>
                  <a:schemeClr val="bg1"/>
                </a:solidFill>
                <a:effectLst/>
                <a:latin typeface="Helvetica Neue"/>
              </a:rPr>
              <a:t>.</a:t>
            </a:r>
          </a:p>
          <a:p>
            <a:pPr marL="0" indent="0" algn="l" fontAlgn="base">
              <a:lnSpc>
                <a:spcPts val="1800"/>
              </a:lnSpc>
              <a:spcAft>
                <a:spcPts val="750"/>
              </a:spcAft>
              <a:buNone/>
            </a:pPr>
            <a:r>
              <a:rPr lang="en-US" sz="3200" b="1" i="0" dirty="0">
                <a:solidFill>
                  <a:schemeClr val="bg1"/>
                </a:solidFill>
                <a:effectLst/>
                <a:latin typeface="Helvetica Neue"/>
              </a:rPr>
              <a:t>Chapter 17</a:t>
            </a:r>
            <a:r>
              <a:rPr lang="en-US" sz="3200" b="0" i="0" dirty="0">
                <a:solidFill>
                  <a:schemeClr val="bg1"/>
                </a:solidFill>
                <a:effectLst/>
                <a:latin typeface="Helvetica Neue"/>
              </a:rPr>
              <a:t> – In this chapter, there are three new codes for congenital malformations of aortic and mitral valves (Q23.81-Q23.82, Q23.88) and one new code for Kleefstra syndrome (Q87.86).</a:t>
            </a:r>
          </a:p>
          <a:p>
            <a:pPr marL="0" indent="0" algn="l" fontAlgn="base">
              <a:lnSpc>
                <a:spcPts val="1800"/>
              </a:lnSpc>
              <a:spcAft>
                <a:spcPts val="750"/>
              </a:spcAft>
              <a:buNone/>
            </a:pPr>
            <a:r>
              <a:rPr lang="en-US" sz="3200" b="1" i="0" dirty="0">
                <a:solidFill>
                  <a:schemeClr val="bg1"/>
                </a:solidFill>
                <a:effectLst/>
                <a:latin typeface="Helvetica Neue"/>
              </a:rPr>
              <a:t>Chapter 18</a:t>
            </a:r>
            <a:r>
              <a:rPr lang="en-US" sz="3200" b="0" i="0" dirty="0">
                <a:solidFill>
                  <a:schemeClr val="bg1"/>
                </a:solidFill>
                <a:effectLst/>
                <a:latin typeface="Helvetica Neue"/>
              </a:rPr>
              <a:t> – You’ll find one new code here for anosognosia (R41.85). Patients with this condition are unaware of their health conditions or problems, often due to dementia or Alzheimer’s.</a:t>
            </a:r>
          </a:p>
          <a:p>
            <a:pPr marL="0" indent="0" algn="l" fontAlgn="base">
              <a:lnSpc>
                <a:spcPts val="1800"/>
              </a:lnSpc>
              <a:spcAft>
                <a:spcPts val="750"/>
              </a:spcAft>
              <a:buNone/>
            </a:pPr>
            <a:r>
              <a:rPr lang="en-US" sz="3200" b="1" i="0" dirty="0">
                <a:solidFill>
                  <a:schemeClr val="bg1"/>
                </a:solidFill>
                <a:effectLst/>
                <a:latin typeface="Helvetica Neue"/>
              </a:rPr>
              <a:t>Chapter 19</a:t>
            </a:r>
            <a:r>
              <a:rPr lang="en-US" sz="3200" b="0" i="0" dirty="0">
                <a:solidFill>
                  <a:schemeClr val="bg1"/>
                </a:solidFill>
                <a:effectLst/>
                <a:latin typeface="Helvetica Neue"/>
              </a:rPr>
              <a:t> – Under subcategory T45 </a:t>
            </a:r>
            <a:r>
              <a:rPr lang="en-US" sz="3200" b="0" i="1" dirty="0">
                <a:solidFill>
                  <a:schemeClr val="bg1"/>
                </a:solidFill>
                <a:effectLst/>
                <a:latin typeface="Helvetica Neue"/>
              </a:rPr>
              <a:t>Poisoning by, adverse effect of an underdosing of primarily systemic and hematological agents, not elsewhere classified</a:t>
            </a:r>
            <a:r>
              <a:rPr lang="en-US" sz="3200" b="0" i="0" dirty="0">
                <a:solidFill>
                  <a:schemeClr val="bg1"/>
                </a:solidFill>
                <a:effectLst/>
                <a:latin typeface="Helvetica Neue"/>
              </a:rPr>
              <a:t>, there is new code T45.A </a:t>
            </a:r>
            <a:r>
              <a:rPr lang="en-US" sz="3200" b="0" i="1" dirty="0">
                <a:solidFill>
                  <a:schemeClr val="bg1"/>
                </a:solidFill>
                <a:effectLst/>
                <a:latin typeface="Helvetica Neue"/>
              </a:rPr>
              <a:t>Poisoning by, adverse effect of and underdosing of immune checkpoint inhibitors and immunostimulant drugs</a:t>
            </a:r>
            <a:r>
              <a:rPr lang="en-US" sz="3200" b="0" i="0" dirty="0">
                <a:solidFill>
                  <a:schemeClr val="bg1"/>
                </a:solidFill>
                <a:effectLst/>
                <a:latin typeface="Helvetica Neue"/>
              </a:rPr>
              <a:t>, followed by several new fifth- and sixth- character codes that specify the circumstances of the poisoning, adverse effect, or underdosing. And under T81.32 </a:t>
            </a:r>
            <a:r>
              <a:rPr lang="en-US" sz="3200" b="0" i="1" dirty="0">
                <a:solidFill>
                  <a:schemeClr val="bg1"/>
                </a:solidFill>
                <a:effectLst/>
                <a:latin typeface="Helvetica Neue"/>
              </a:rPr>
              <a:t>Disruption of internal operation (surgical) wound, not elsewhere classified</a:t>
            </a:r>
            <a:r>
              <a:rPr lang="en-US" sz="3200" b="0" i="0" dirty="0">
                <a:solidFill>
                  <a:schemeClr val="bg1"/>
                </a:solidFill>
                <a:effectLst/>
                <a:latin typeface="Helvetica Neue"/>
              </a:rPr>
              <a:t>, there are new sixth-character codes (T81.320-T81.329) to specify the wound location.</a:t>
            </a:r>
          </a:p>
          <a:p>
            <a:pPr marL="0" indent="0" algn="l" fontAlgn="base">
              <a:lnSpc>
                <a:spcPts val="1800"/>
              </a:lnSpc>
              <a:spcAft>
                <a:spcPts val="750"/>
              </a:spcAft>
              <a:buNone/>
            </a:pPr>
            <a:r>
              <a:rPr lang="en-US" sz="3200" b="1" i="0" dirty="0">
                <a:solidFill>
                  <a:schemeClr val="bg1"/>
                </a:solidFill>
                <a:effectLst/>
                <a:latin typeface="Helvetica Neue"/>
              </a:rPr>
              <a:t>Chapter 20</a:t>
            </a:r>
            <a:r>
              <a:rPr lang="en-US" sz="3200" b="0" i="0" dirty="0">
                <a:solidFill>
                  <a:schemeClr val="bg1"/>
                </a:solidFill>
                <a:effectLst/>
                <a:latin typeface="Helvetica Neue"/>
              </a:rPr>
              <a:t> – There are no changes in this chapter for external causes of morbidity.</a:t>
            </a:r>
          </a:p>
          <a:p>
            <a:pPr marL="0" indent="0" algn="ctr">
              <a:lnSpc>
                <a:spcPct val="150000"/>
              </a:lnSpc>
              <a:buNone/>
            </a:pPr>
            <a:endParaRPr lang="en-US" sz="3200" dirty="0">
              <a:solidFill>
                <a:schemeClr val="bg1"/>
              </a:solidFill>
            </a:endParaRPr>
          </a:p>
        </p:txBody>
      </p:sp>
    </p:spTree>
    <p:extLst>
      <p:ext uri="{BB962C8B-B14F-4D97-AF65-F5344CB8AC3E}">
        <p14:creationId xmlns:p14="http://schemas.microsoft.com/office/powerpoint/2010/main" val="16194908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8304B-B2AD-93CD-EBEA-B921F99041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1016F-9507-54DC-B952-8B4F221ACB3F}"/>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9030A2CC-BB27-CDD2-838C-A9E46E3A37F5}"/>
              </a:ext>
            </a:extLst>
          </p:cNvPr>
          <p:cNvSpPr>
            <a:spLocks noGrp="1"/>
          </p:cNvSpPr>
          <p:nvPr>
            <p:ph idx="1"/>
          </p:nvPr>
        </p:nvSpPr>
        <p:spPr>
          <a:xfrm>
            <a:off x="1087438" y="1751013"/>
            <a:ext cx="9923462" cy="4891327"/>
          </a:xfrm>
          <a:solidFill>
            <a:schemeClr val="accent5"/>
          </a:solidFill>
        </p:spPr>
        <p:txBody>
          <a:bodyPr>
            <a:normAutofit fontScale="55000" lnSpcReduction="20000"/>
          </a:bodyPr>
          <a:lstStyle/>
          <a:p>
            <a:pPr marL="0" indent="0" algn="l" fontAlgn="base">
              <a:lnSpc>
                <a:spcPts val="1800"/>
              </a:lnSpc>
              <a:spcAft>
                <a:spcPts val="750"/>
              </a:spcAft>
              <a:buNone/>
            </a:pPr>
            <a:r>
              <a:rPr lang="en-US" sz="3200" b="1" i="0" dirty="0">
                <a:solidFill>
                  <a:schemeClr val="bg1"/>
                </a:solidFill>
                <a:effectLst/>
                <a:latin typeface="Helvetica Neue"/>
              </a:rPr>
              <a:t>Chapter 21</a:t>
            </a:r>
            <a:r>
              <a:rPr lang="en-US" sz="3200" b="0" i="0" dirty="0">
                <a:solidFill>
                  <a:schemeClr val="bg1"/>
                </a:solidFill>
                <a:effectLst/>
                <a:latin typeface="Helvetica Neue"/>
              </a:rPr>
              <a:t> – In this final chapter of ICD-10-CM, there are new codes for reporting genetic susceptibility to various diseases such as epilepsy and neurodevelopmental disorders (Z15.1) and obesity (Z15.2). Additionally, the descriptor for subcategory Z17 is revised to expand the scope of hormones to include progesterone and human epidermal growth factor and to specify receptor status. Also new for FY 2025:</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Z51.A </a:t>
            </a:r>
            <a:r>
              <a:rPr lang="en-US" sz="3200" b="0" i="1" dirty="0">
                <a:solidFill>
                  <a:schemeClr val="bg1"/>
                </a:solidFill>
                <a:effectLst/>
                <a:latin typeface="Helvetica Neue"/>
              </a:rPr>
              <a:t>Encounter for sepsis aftercare</a:t>
            </a:r>
            <a:r>
              <a:rPr lang="en-US" sz="3200" b="0" i="0" dirty="0">
                <a:solidFill>
                  <a:schemeClr val="bg1"/>
                </a:solidFill>
                <a:effectLst/>
                <a:latin typeface="Helvetica Neue"/>
              </a:rPr>
              <a:t>;</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Two new social determinants of health codes for insufficient health insurance coverage (Z59.71) or welfare support (Z59.72);</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Several codes (Z67.A-) for identifying blood types using the Duffy blood group system;</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Two codes (Z68.55-Z68.56) for identifying pediatric body mass index percentiles;</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A code for reporting family history of familial adenomatous polyposis (Z83.72); and</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Four codes for reporting a personal history of specific types of colon polyps (Z86.0100-Z86.0102, Z86.0109).</a:t>
            </a:r>
          </a:p>
          <a:p>
            <a:pPr marL="0" indent="0" algn="ctr">
              <a:lnSpc>
                <a:spcPct val="150000"/>
              </a:lnSpc>
              <a:buNone/>
            </a:pPr>
            <a:endParaRPr lang="en-US" sz="3200" dirty="0">
              <a:solidFill>
                <a:schemeClr val="bg1"/>
              </a:solidFill>
            </a:endParaRPr>
          </a:p>
        </p:txBody>
      </p:sp>
    </p:spTree>
    <p:extLst>
      <p:ext uri="{BB962C8B-B14F-4D97-AF65-F5344CB8AC3E}">
        <p14:creationId xmlns:p14="http://schemas.microsoft.com/office/powerpoint/2010/main" val="41934847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93BE3-34F8-1C21-7D2E-04C4A40359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E1F192-C90A-6F3B-802F-BCED0FAB1CF1}"/>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AFF135D3-8F36-EBA1-7692-3BB6EA90BC7D}"/>
              </a:ext>
            </a:extLst>
          </p:cNvPr>
          <p:cNvSpPr>
            <a:spLocks noGrp="1"/>
          </p:cNvSpPr>
          <p:nvPr>
            <p:ph idx="1"/>
          </p:nvPr>
        </p:nvSpPr>
        <p:spPr>
          <a:xfrm>
            <a:off x="1087438" y="1751013"/>
            <a:ext cx="9923462" cy="4891327"/>
          </a:xfrm>
          <a:solidFill>
            <a:schemeClr val="accent5"/>
          </a:solidFill>
        </p:spPr>
        <p:txBody>
          <a:bodyPr>
            <a:normAutofit fontScale="70000" lnSpcReduction="20000"/>
          </a:bodyPr>
          <a:lstStyle/>
          <a:p>
            <a:pPr marL="0" indent="0" algn="l" fontAlgn="base">
              <a:lnSpc>
                <a:spcPts val="2175"/>
              </a:lnSpc>
              <a:spcAft>
                <a:spcPts val="750"/>
              </a:spcAft>
              <a:buNone/>
            </a:pPr>
            <a:r>
              <a:rPr lang="en-US" sz="3400" b="1" i="0" dirty="0">
                <a:solidFill>
                  <a:schemeClr val="bg1"/>
                </a:solidFill>
                <a:effectLst/>
                <a:latin typeface="Helvetica Neue"/>
              </a:rPr>
              <a:t>External Cause of Injuries Index</a:t>
            </a:r>
          </a:p>
          <a:p>
            <a:pPr marL="0" indent="0" algn="l" fontAlgn="base">
              <a:lnSpc>
                <a:spcPts val="1800"/>
              </a:lnSpc>
              <a:spcAft>
                <a:spcPts val="750"/>
              </a:spcAft>
              <a:buNone/>
            </a:pPr>
            <a:r>
              <a:rPr lang="en-US" sz="3200" i="0" dirty="0">
                <a:solidFill>
                  <a:schemeClr val="bg1"/>
                </a:solidFill>
                <a:effectLst/>
                <a:latin typeface="Helvetica Neue"/>
              </a:rPr>
              <a:t>In the ICD-10-CM External Cause of Injuries index, there are a few revisions, additions, and deletions to Sections A, E, P, and R. The affected entries are:</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Section A – Assault (homicidal) (by) (in) Y09</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Section E – Explosion (accidental) (of) (with secondary fire) W40.9; Exposure (to) X58</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Section P – Powder burn (by) (from)</a:t>
            </a:r>
          </a:p>
          <a:p>
            <a:pPr lvl="1" fontAlgn="base">
              <a:spcAft>
                <a:spcPts val="750"/>
              </a:spcAft>
              <a:buFont typeface="Arial" panose="020B0604020202020204" pitchFamily="34" charset="0"/>
              <a:buChar char="•"/>
            </a:pPr>
            <a:r>
              <a:rPr lang="en-US" sz="3200" b="0" i="0" dirty="0">
                <a:solidFill>
                  <a:schemeClr val="bg1"/>
                </a:solidFill>
                <a:effectLst/>
                <a:latin typeface="Helvetica Neue"/>
              </a:rPr>
              <a:t>Rape (attempted) T74.2-; Recoil</a:t>
            </a:r>
          </a:p>
          <a:p>
            <a:pPr lvl="1" fontAlgn="base">
              <a:lnSpc>
                <a:spcPts val="1800"/>
              </a:lnSpc>
              <a:spcAft>
                <a:spcPts val="750"/>
              </a:spcAft>
            </a:pPr>
            <a:r>
              <a:rPr lang="en-US" sz="3200" b="0" i="0" dirty="0">
                <a:solidFill>
                  <a:schemeClr val="bg1"/>
                </a:solidFill>
                <a:effectLst/>
                <a:latin typeface="Helvetica Neue"/>
              </a:rPr>
              <a:t>Most of the changes are typographic corrections such as correcting the spelling of “hangun” to “handgun” and “firearn” to “firearm.”</a:t>
            </a:r>
          </a:p>
          <a:p>
            <a:pPr marL="0" indent="0" algn="ctr">
              <a:lnSpc>
                <a:spcPct val="150000"/>
              </a:lnSpc>
              <a:buNone/>
            </a:pPr>
            <a:endParaRPr lang="en-US" sz="3200" dirty="0">
              <a:solidFill>
                <a:schemeClr val="bg1"/>
              </a:solidFill>
            </a:endParaRPr>
          </a:p>
        </p:txBody>
      </p:sp>
    </p:spTree>
    <p:extLst>
      <p:ext uri="{BB962C8B-B14F-4D97-AF65-F5344CB8AC3E}">
        <p14:creationId xmlns:p14="http://schemas.microsoft.com/office/powerpoint/2010/main" val="13601454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CB8ED-A31B-7EDE-2CE7-5B161BB0B3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14E16F-BB59-705A-97C3-EBA4AC75C94C}"/>
              </a:ext>
            </a:extLst>
          </p:cNvPr>
          <p:cNvSpPr>
            <a:spLocks noGrp="1"/>
          </p:cNvSpPr>
          <p:nvPr>
            <p:ph type="title"/>
          </p:nvPr>
        </p:nvSpPr>
        <p:spPr>
          <a:xfrm>
            <a:off x="1088136" y="1090245"/>
            <a:ext cx="9922764" cy="660917"/>
          </a:xfrm>
        </p:spPr>
        <p:txBody>
          <a:bodyPr>
            <a:normAutofit fontScale="90000"/>
          </a:bodyPr>
          <a:lstStyle/>
          <a:p>
            <a:r>
              <a:rPr lang="en-US" dirty="0"/>
              <a:t>2025 ICD-10-CM Updates</a:t>
            </a:r>
          </a:p>
        </p:txBody>
      </p:sp>
      <p:sp>
        <p:nvSpPr>
          <p:cNvPr id="4" name="Content Placeholder 3">
            <a:extLst>
              <a:ext uri="{FF2B5EF4-FFF2-40B4-BE49-F238E27FC236}">
                <a16:creationId xmlns:a16="http://schemas.microsoft.com/office/drawing/2014/main" id="{FDA06DE1-6820-4062-4721-85AE788AF53A}"/>
              </a:ext>
            </a:extLst>
          </p:cNvPr>
          <p:cNvSpPr>
            <a:spLocks noGrp="1"/>
          </p:cNvSpPr>
          <p:nvPr>
            <p:ph idx="1"/>
          </p:nvPr>
        </p:nvSpPr>
        <p:spPr>
          <a:xfrm>
            <a:off x="1087438" y="1751013"/>
            <a:ext cx="9923462" cy="4891327"/>
          </a:xfrm>
          <a:solidFill>
            <a:schemeClr val="accent5"/>
          </a:solidFill>
        </p:spPr>
        <p:txBody>
          <a:bodyPr>
            <a:normAutofit/>
          </a:bodyPr>
          <a:lstStyle/>
          <a:p>
            <a:pPr marL="0" indent="0" algn="l" fontAlgn="base">
              <a:lnSpc>
                <a:spcPts val="2175"/>
              </a:lnSpc>
              <a:spcAft>
                <a:spcPts val="750"/>
              </a:spcAft>
              <a:buNone/>
            </a:pPr>
            <a:r>
              <a:rPr lang="en-US" sz="2400" b="1" i="0" dirty="0">
                <a:solidFill>
                  <a:schemeClr val="bg1"/>
                </a:solidFill>
                <a:effectLst/>
                <a:latin typeface="Helvetica Neue"/>
              </a:rPr>
              <a:t>Table of Drugs</a:t>
            </a:r>
          </a:p>
          <a:p>
            <a:pPr marL="0" indent="0" algn="l" fontAlgn="base">
              <a:lnSpc>
                <a:spcPts val="1800"/>
              </a:lnSpc>
              <a:spcAft>
                <a:spcPts val="750"/>
              </a:spcAft>
              <a:buNone/>
            </a:pPr>
            <a:r>
              <a:rPr lang="en-US" sz="2000" i="0" dirty="0">
                <a:solidFill>
                  <a:schemeClr val="bg1"/>
                </a:solidFill>
                <a:effectLst/>
                <a:latin typeface="Helvetica Neue"/>
              </a:rPr>
              <a:t>Added to the ICD-10-CM Table of Drugs and Chemicals, under Hydroxyzine, is the substance “antiallergic,” reported with T45.0X-. Also added, under Immune, is “checkpoint inhibitors,” reported with T45.AX- and “Immunostimulant drug,” reported with T45.AX-. A six character is needed to identify the circumstances of the poisoning.</a:t>
            </a:r>
          </a:p>
          <a:p>
            <a:pPr marL="0" indent="0" algn="l" fontAlgn="base">
              <a:lnSpc>
                <a:spcPts val="2175"/>
              </a:lnSpc>
              <a:spcAft>
                <a:spcPts val="750"/>
              </a:spcAft>
              <a:buNone/>
            </a:pPr>
            <a:endParaRPr lang="en-US" sz="2400" b="1" i="0" dirty="0">
              <a:solidFill>
                <a:schemeClr val="bg1"/>
              </a:solidFill>
              <a:effectLst/>
              <a:latin typeface="Helvetica Neue"/>
            </a:endParaRPr>
          </a:p>
          <a:p>
            <a:pPr marL="0" indent="0" algn="l" fontAlgn="base">
              <a:lnSpc>
                <a:spcPts val="2175"/>
              </a:lnSpc>
              <a:spcAft>
                <a:spcPts val="750"/>
              </a:spcAft>
              <a:buNone/>
            </a:pPr>
            <a:r>
              <a:rPr lang="en-US" sz="2400" b="1" i="0" dirty="0">
                <a:solidFill>
                  <a:schemeClr val="bg1"/>
                </a:solidFill>
                <a:effectLst/>
                <a:latin typeface="Helvetica Neue"/>
              </a:rPr>
              <a:t>Table of Neoplasms</a:t>
            </a:r>
          </a:p>
          <a:p>
            <a:pPr marL="0" indent="0" algn="l" fontAlgn="base">
              <a:lnSpc>
                <a:spcPts val="1800"/>
              </a:lnSpc>
              <a:spcAft>
                <a:spcPts val="750"/>
              </a:spcAft>
              <a:buNone/>
            </a:pPr>
            <a:r>
              <a:rPr lang="en-US" sz="2000" b="0" i="0" dirty="0">
                <a:solidFill>
                  <a:schemeClr val="bg1"/>
                </a:solidFill>
                <a:effectLst/>
                <a:latin typeface="Helvetica Neue"/>
              </a:rPr>
              <a:t>There’s just one revision to the ICD-10-CM Table of Neoplasms for FY 2025. Flexing the power of the comma, under Neoplasm, neoplastic, the entry “odontogenic – see Neoplasm, jaw bone” is revised to “odontogenic – see Neoplasm, jaw, bone.”</a:t>
            </a:r>
          </a:p>
          <a:p>
            <a:pPr marL="0" indent="0" algn="ctr">
              <a:lnSpc>
                <a:spcPct val="150000"/>
              </a:lnSpc>
              <a:buNone/>
            </a:pPr>
            <a:endParaRPr lang="en-US" sz="3200" dirty="0">
              <a:solidFill>
                <a:schemeClr val="bg1"/>
              </a:solidFill>
            </a:endParaRPr>
          </a:p>
        </p:txBody>
      </p:sp>
    </p:spTree>
    <p:extLst>
      <p:ext uri="{BB962C8B-B14F-4D97-AF65-F5344CB8AC3E}">
        <p14:creationId xmlns:p14="http://schemas.microsoft.com/office/powerpoint/2010/main" val="26700175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227B0-DBC7-2D46-C3F0-34BDB4B0551A}"/>
              </a:ext>
            </a:extLst>
          </p:cNvPr>
          <p:cNvSpPr>
            <a:spLocks noGrp="1"/>
          </p:cNvSpPr>
          <p:nvPr>
            <p:ph type="title"/>
          </p:nvPr>
        </p:nvSpPr>
        <p:spPr>
          <a:xfrm>
            <a:off x="1088136" y="1088136"/>
            <a:ext cx="9890066" cy="1042221"/>
          </a:xfrm>
        </p:spPr>
        <p:txBody>
          <a:bodyPr>
            <a:normAutofit/>
          </a:bodyPr>
          <a:lstStyle/>
          <a:p>
            <a:r>
              <a:rPr lang="en-US" dirty="0"/>
              <a:t>2025 All-Inclusive Rates </a:t>
            </a:r>
            <a:br>
              <a:rPr lang="en-US" dirty="0"/>
            </a:br>
            <a:r>
              <a:rPr lang="en-US" sz="1300" dirty="0">
                <a:hlinkClick r:id="rId2"/>
              </a:rPr>
              <a:t>https://www.federalregister.gov/documents/2024/12/16/2024-29505/reimbursement-rates-for-calendar-year-2025</a:t>
            </a:r>
            <a:br>
              <a:rPr lang="en-US" sz="1500" dirty="0"/>
            </a:br>
            <a:endParaRPr lang="en-US" sz="1500" dirty="0"/>
          </a:p>
        </p:txBody>
      </p:sp>
      <p:sp>
        <p:nvSpPr>
          <p:cNvPr id="4" name="Content Placeholder 3">
            <a:extLst>
              <a:ext uri="{FF2B5EF4-FFF2-40B4-BE49-F238E27FC236}">
                <a16:creationId xmlns:a16="http://schemas.microsoft.com/office/drawing/2014/main" id="{307B6BCE-885B-68E7-DA26-6FB131E5C5CD}"/>
              </a:ext>
            </a:extLst>
          </p:cNvPr>
          <p:cNvSpPr>
            <a:spLocks noGrp="1"/>
          </p:cNvSpPr>
          <p:nvPr>
            <p:ph sz="half" idx="1"/>
          </p:nvPr>
        </p:nvSpPr>
        <p:spPr>
          <a:xfrm>
            <a:off x="1082185" y="2440568"/>
            <a:ext cx="4841505" cy="4008870"/>
          </a:xfrm>
          <a:solidFill>
            <a:schemeClr val="accent5"/>
          </a:solidFill>
          <a:ln w="28575">
            <a:solidFill>
              <a:schemeClr val="tx1"/>
            </a:solidFill>
          </a:ln>
        </p:spPr>
        <p:txBody>
          <a:bodyPr>
            <a:normAutofit fontScale="77500" lnSpcReduction="20000"/>
          </a:bodyPr>
          <a:lstStyle/>
          <a:p>
            <a:pPr marL="0" indent="0">
              <a:buNone/>
            </a:pPr>
            <a:r>
              <a:rPr lang="en-US" sz="2300" b="1" dirty="0">
                <a:solidFill>
                  <a:schemeClr val="bg1"/>
                </a:solidFill>
                <a:effectLst/>
              </a:rPr>
              <a:t>Inpatient Hospital Per Diem Rate (Excludes Physician/Practitioner Services)</a:t>
            </a:r>
          </a:p>
          <a:p>
            <a:pPr marL="274320" lvl="1" indent="0">
              <a:buNone/>
            </a:pPr>
            <a:r>
              <a:rPr lang="en-US" dirty="0">
                <a:solidFill>
                  <a:schemeClr val="bg1"/>
                </a:solidFill>
              </a:rPr>
              <a:t>	Lower 48 States: $5,580. </a:t>
            </a:r>
          </a:p>
          <a:p>
            <a:pPr marL="274320" lvl="1" indent="0">
              <a:buNone/>
            </a:pPr>
            <a:r>
              <a:rPr lang="en-US" dirty="0">
                <a:solidFill>
                  <a:schemeClr val="bg1"/>
                </a:solidFill>
              </a:rPr>
              <a:t>	Alaska: $5,074.</a:t>
            </a:r>
          </a:p>
          <a:p>
            <a:pPr marL="0" indent="0">
              <a:buNone/>
            </a:pPr>
            <a:endParaRPr lang="en-US" sz="2300" b="1" dirty="0">
              <a:solidFill>
                <a:schemeClr val="bg1"/>
              </a:solidFill>
              <a:effectLst/>
            </a:endParaRPr>
          </a:p>
          <a:p>
            <a:pPr marL="0" indent="0">
              <a:buNone/>
            </a:pPr>
            <a:r>
              <a:rPr lang="en-US" sz="2300" b="1" dirty="0">
                <a:solidFill>
                  <a:schemeClr val="bg1"/>
                </a:solidFill>
                <a:effectLst/>
              </a:rPr>
              <a:t>Medicare Part B Inpatient Ancillary Per Diem Rate</a:t>
            </a:r>
          </a:p>
          <a:p>
            <a:pPr marL="0" indent="0">
              <a:buNone/>
            </a:pPr>
            <a:r>
              <a:rPr lang="en-US" dirty="0">
                <a:solidFill>
                  <a:schemeClr val="bg1"/>
                </a:solidFill>
              </a:rPr>
              <a:t>	Lower 48 States: $1,074.</a:t>
            </a:r>
          </a:p>
          <a:p>
            <a:pPr marL="0" indent="0">
              <a:buNone/>
            </a:pPr>
            <a:r>
              <a:rPr lang="en-US" dirty="0">
                <a:solidFill>
                  <a:schemeClr val="bg1"/>
                </a:solidFill>
              </a:rPr>
              <a:t>	Alaska: $1,567.</a:t>
            </a:r>
          </a:p>
          <a:p>
            <a:pPr marL="274320" lvl="1" indent="0">
              <a:buNone/>
            </a:pPr>
            <a:endParaRPr lang="en-US" dirty="0">
              <a:solidFill>
                <a:schemeClr val="bg1"/>
              </a:solidFill>
            </a:endParaRPr>
          </a:p>
          <a:p>
            <a:endParaRPr lang="en-US" dirty="0"/>
          </a:p>
        </p:txBody>
      </p:sp>
      <p:sp>
        <p:nvSpPr>
          <p:cNvPr id="5" name="Content Placeholder 4">
            <a:extLst>
              <a:ext uri="{FF2B5EF4-FFF2-40B4-BE49-F238E27FC236}">
                <a16:creationId xmlns:a16="http://schemas.microsoft.com/office/drawing/2014/main" id="{D9ABB165-FD93-E35D-831E-9BE090935C02}"/>
              </a:ext>
            </a:extLst>
          </p:cNvPr>
          <p:cNvSpPr>
            <a:spLocks noGrp="1"/>
          </p:cNvSpPr>
          <p:nvPr>
            <p:ph sz="half" idx="2"/>
          </p:nvPr>
        </p:nvSpPr>
        <p:spPr>
          <a:xfrm>
            <a:off x="6172200" y="2440568"/>
            <a:ext cx="4806002" cy="4008870"/>
          </a:xfrm>
          <a:solidFill>
            <a:schemeClr val="accent5"/>
          </a:solidFill>
          <a:ln w="28575">
            <a:solidFill>
              <a:schemeClr val="tx1"/>
            </a:solidFill>
          </a:ln>
        </p:spPr>
        <p:txBody>
          <a:bodyPr>
            <a:normAutofit fontScale="77500" lnSpcReduction="20000"/>
          </a:bodyPr>
          <a:lstStyle/>
          <a:p>
            <a:pPr marL="0" indent="0">
              <a:buNone/>
            </a:pPr>
            <a:r>
              <a:rPr lang="en-US" sz="2300" b="1" dirty="0">
                <a:solidFill>
                  <a:schemeClr val="bg1"/>
                </a:solidFill>
                <a:effectLst/>
              </a:rPr>
              <a:t>Outpatient Per Visit Rate (Excluding Medicare)</a:t>
            </a:r>
          </a:p>
          <a:p>
            <a:pPr marL="0" indent="0">
              <a:buNone/>
            </a:pPr>
            <a:r>
              <a:rPr lang="en-US" dirty="0">
                <a:solidFill>
                  <a:schemeClr val="bg1"/>
                </a:solidFill>
              </a:rPr>
              <a:t>	Lower 48 States: $801.</a:t>
            </a:r>
            <a:endParaRPr lang="en-US" dirty="0">
              <a:solidFill>
                <a:schemeClr val="bg1"/>
              </a:solidFill>
              <a:effectLst/>
            </a:endParaRPr>
          </a:p>
          <a:p>
            <a:pPr marL="0" indent="0">
              <a:buNone/>
            </a:pPr>
            <a:r>
              <a:rPr lang="en-US" dirty="0">
                <a:solidFill>
                  <a:schemeClr val="bg1"/>
                </a:solidFill>
              </a:rPr>
              <a:t>	Alaska: $1,209.</a:t>
            </a:r>
          </a:p>
          <a:p>
            <a:pPr marL="0" indent="0">
              <a:buNone/>
            </a:pPr>
            <a:r>
              <a:rPr lang="en-US" sz="2300" b="1" dirty="0">
                <a:solidFill>
                  <a:schemeClr val="bg1"/>
                </a:solidFill>
                <a:effectLst/>
              </a:rPr>
              <a:t>Outpatient Per Visit Rate (Medicare)</a:t>
            </a:r>
          </a:p>
          <a:p>
            <a:pPr marL="0" indent="0">
              <a:buNone/>
            </a:pPr>
            <a:r>
              <a:rPr lang="en-US" dirty="0">
                <a:solidFill>
                  <a:schemeClr val="bg1"/>
                </a:solidFill>
              </a:rPr>
              <a:t>	Lower 48 States: $718. </a:t>
            </a:r>
          </a:p>
          <a:p>
            <a:pPr marL="0" indent="0">
              <a:buNone/>
            </a:pPr>
            <a:r>
              <a:rPr lang="en-US" dirty="0">
                <a:solidFill>
                  <a:schemeClr val="bg1"/>
                </a:solidFill>
              </a:rPr>
              <a:t>	Alaska: $1,193.</a:t>
            </a:r>
          </a:p>
          <a:p>
            <a:pPr marL="0" indent="0">
              <a:buNone/>
            </a:pPr>
            <a:r>
              <a:rPr lang="en-US" sz="2600" b="1" dirty="0">
                <a:solidFill>
                  <a:schemeClr val="bg1"/>
                </a:solidFill>
                <a:effectLst/>
              </a:rPr>
              <a:t>Outpatient Surgery Rate (Medicare)</a:t>
            </a:r>
          </a:p>
          <a:p>
            <a:pPr marL="0" indent="0">
              <a:buNone/>
            </a:pPr>
            <a:r>
              <a:rPr lang="en-US" dirty="0">
                <a:solidFill>
                  <a:schemeClr val="bg1"/>
                </a:solidFill>
              </a:rPr>
              <a:t>	Established Medicare rates for 	freestanding Ambulatory Surgery 	Centers.</a:t>
            </a:r>
          </a:p>
        </p:txBody>
      </p:sp>
    </p:spTree>
    <p:extLst>
      <p:ext uri="{BB962C8B-B14F-4D97-AF65-F5344CB8AC3E}">
        <p14:creationId xmlns:p14="http://schemas.microsoft.com/office/powerpoint/2010/main" val="1221530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2022F7-A050-683A-79A2-3B5A64A93760}"/>
              </a:ext>
            </a:extLst>
          </p:cNvPr>
          <p:cNvSpPr>
            <a:spLocks noGrp="1"/>
          </p:cNvSpPr>
          <p:nvPr>
            <p:ph type="ctrTitle"/>
          </p:nvPr>
        </p:nvSpPr>
        <p:spPr/>
        <p:txBody>
          <a:bodyPr/>
          <a:lstStyle/>
          <a:p>
            <a:r>
              <a:rPr lang="en-US" dirty="0"/>
              <a:t>Thank you!</a:t>
            </a:r>
          </a:p>
        </p:txBody>
      </p:sp>
      <p:sp>
        <p:nvSpPr>
          <p:cNvPr id="6" name="Subtitle 5">
            <a:extLst>
              <a:ext uri="{FF2B5EF4-FFF2-40B4-BE49-F238E27FC236}">
                <a16:creationId xmlns:a16="http://schemas.microsoft.com/office/drawing/2014/main" id="{E67C99E8-4A5A-3CB8-0B08-7F984E23610F}"/>
              </a:ext>
            </a:extLst>
          </p:cNvPr>
          <p:cNvSpPr>
            <a:spLocks noGrp="1"/>
          </p:cNvSpPr>
          <p:nvPr>
            <p:ph type="subTitle" idx="1"/>
          </p:nvPr>
        </p:nvSpPr>
        <p:spPr>
          <a:xfrm>
            <a:off x="1088136" y="4034749"/>
            <a:ext cx="9288096" cy="1856204"/>
          </a:xfrm>
        </p:spPr>
        <p:txBody>
          <a:bodyPr>
            <a:normAutofit lnSpcReduction="10000"/>
          </a:bodyPr>
          <a:lstStyle/>
          <a:p>
            <a:pPr algn="ctr"/>
            <a:r>
              <a:rPr lang="en-US" dirty="0"/>
              <a:t>Christine A. Pfeifer, MHA, CPC</a:t>
            </a:r>
          </a:p>
          <a:p>
            <a:pPr algn="ctr"/>
            <a:r>
              <a:rPr lang="en-US" dirty="0"/>
              <a:t>Senior Consultant</a:t>
            </a:r>
          </a:p>
          <a:p>
            <a:pPr algn="ctr"/>
            <a:r>
              <a:rPr lang="en-US" dirty="0"/>
              <a:t>McManis Associates</a:t>
            </a:r>
          </a:p>
          <a:p>
            <a:pPr algn="ctr"/>
            <a:r>
              <a:rPr lang="en-US" dirty="0"/>
              <a:t>cpfeifer@mcmanis-monsalve.com</a:t>
            </a:r>
          </a:p>
        </p:txBody>
      </p:sp>
    </p:spTree>
    <p:extLst>
      <p:ext uri="{BB962C8B-B14F-4D97-AF65-F5344CB8AC3E}">
        <p14:creationId xmlns:p14="http://schemas.microsoft.com/office/powerpoint/2010/main" val="2415550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C4AEE-9943-2965-675A-57DEE8FBD9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E6B8CB-7AFA-C5F5-CDE0-A7C298E3E074}"/>
              </a:ext>
            </a:extLst>
          </p:cNvPr>
          <p:cNvSpPr>
            <a:spLocks noGrp="1"/>
          </p:cNvSpPr>
          <p:nvPr>
            <p:ph type="title"/>
          </p:nvPr>
        </p:nvSpPr>
        <p:spPr>
          <a:xfrm>
            <a:off x="1088136" y="1090245"/>
            <a:ext cx="9922764" cy="686797"/>
          </a:xfrm>
        </p:spPr>
        <p:txBody>
          <a:bodyPr>
            <a:normAutofit/>
          </a:bodyPr>
          <a:lstStyle/>
          <a:p>
            <a:r>
              <a:rPr lang="en-US" sz="4000" dirty="0"/>
              <a:t>Telemedicine</a:t>
            </a:r>
          </a:p>
        </p:txBody>
      </p:sp>
      <p:sp>
        <p:nvSpPr>
          <p:cNvPr id="3" name="Content Placeholder 2">
            <a:extLst>
              <a:ext uri="{FF2B5EF4-FFF2-40B4-BE49-F238E27FC236}">
                <a16:creationId xmlns:a16="http://schemas.microsoft.com/office/drawing/2014/main" id="{8B199828-F866-F33E-D2FA-ECEA636E0D52}"/>
              </a:ext>
            </a:extLst>
          </p:cNvPr>
          <p:cNvSpPr>
            <a:spLocks noGrp="1"/>
          </p:cNvSpPr>
          <p:nvPr>
            <p:ph idx="1"/>
          </p:nvPr>
        </p:nvSpPr>
        <p:spPr>
          <a:xfrm>
            <a:off x="1088136" y="1777042"/>
            <a:ext cx="9922764" cy="4509458"/>
          </a:xfrm>
        </p:spPr>
        <p:txBody>
          <a:bodyPr>
            <a:normAutofit/>
          </a:bodyPr>
          <a:lstStyle/>
          <a:p>
            <a:pPr marL="0" indent="0">
              <a:buNone/>
            </a:pPr>
            <a:r>
              <a:rPr lang="en-US" dirty="0">
                <a:solidFill>
                  <a:srgbClr val="00B050"/>
                </a:solidFill>
              </a:rPr>
              <a:t>►</a:t>
            </a:r>
            <a:r>
              <a:rPr lang="en-US" b="1" u="sng" dirty="0">
                <a:solidFill>
                  <a:schemeClr val="accent5"/>
                </a:solidFill>
              </a:rPr>
              <a:t>Synchronous Audio-Video Evaluation and Management Services</a:t>
            </a:r>
            <a:r>
              <a:rPr lang="en-US" dirty="0">
                <a:solidFill>
                  <a:srgbClr val="00B050"/>
                </a:solidFill>
              </a:rPr>
              <a:t>◄ </a:t>
            </a:r>
          </a:p>
          <a:p>
            <a:pPr marL="0" indent="0">
              <a:buNone/>
            </a:pPr>
            <a:r>
              <a:rPr lang="en-US" dirty="0">
                <a:solidFill>
                  <a:srgbClr val="00B050"/>
                </a:solidFill>
              </a:rPr>
              <a:t>►</a:t>
            </a:r>
            <a:r>
              <a:rPr lang="en-US" u="sng" dirty="0">
                <a:solidFill>
                  <a:srgbClr val="00B050"/>
                </a:solidFill>
              </a:rPr>
              <a:t>Codes 98000, 98001, 98002, 98003, 98004, 98005, 98006, 98007 may be reported for new or established patients. Synchronous audio and video telecommunication is required. These services may be reported based on total time on the date of the encounter or MDM.</a:t>
            </a:r>
            <a:r>
              <a:rPr lang="en-US" dirty="0">
                <a:solidFill>
                  <a:srgbClr val="00B050"/>
                </a:solidFill>
              </a:rPr>
              <a:t>◄</a:t>
            </a:r>
          </a:p>
        </p:txBody>
      </p:sp>
    </p:spTree>
    <p:extLst>
      <p:ext uri="{BB962C8B-B14F-4D97-AF65-F5344CB8AC3E}">
        <p14:creationId xmlns:p14="http://schemas.microsoft.com/office/powerpoint/2010/main" val="31371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062D0-5DC9-B5CF-230F-3D87DCB62A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3B83AE-CED7-0A8D-630D-CA444069F500}"/>
              </a:ext>
            </a:extLst>
          </p:cNvPr>
          <p:cNvSpPr>
            <a:spLocks noGrp="1"/>
          </p:cNvSpPr>
          <p:nvPr>
            <p:ph type="title"/>
          </p:nvPr>
        </p:nvSpPr>
        <p:spPr>
          <a:xfrm>
            <a:off x="1088136" y="1090245"/>
            <a:ext cx="9922764" cy="643664"/>
          </a:xfrm>
        </p:spPr>
        <p:txBody>
          <a:bodyPr>
            <a:normAutofit/>
          </a:bodyPr>
          <a:lstStyle/>
          <a:p>
            <a:r>
              <a:rPr lang="en-US" sz="4000" dirty="0"/>
              <a:t>Telemedicine</a:t>
            </a:r>
          </a:p>
        </p:txBody>
      </p:sp>
      <p:sp>
        <p:nvSpPr>
          <p:cNvPr id="3" name="Content Placeholder 2">
            <a:extLst>
              <a:ext uri="{FF2B5EF4-FFF2-40B4-BE49-F238E27FC236}">
                <a16:creationId xmlns:a16="http://schemas.microsoft.com/office/drawing/2014/main" id="{6B24AB95-2D01-CAFF-3270-34CC8AC24FBD}"/>
              </a:ext>
            </a:extLst>
          </p:cNvPr>
          <p:cNvSpPr>
            <a:spLocks noGrp="1"/>
          </p:cNvSpPr>
          <p:nvPr>
            <p:ph idx="1"/>
          </p:nvPr>
        </p:nvSpPr>
        <p:spPr>
          <a:xfrm>
            <a:off x="1088136" y="1880558"/>
            <a:ext cx="9922764" cy="4405942"/>
          </a:xfrm>
        </p:spPr>
        <p:txBody>
          <a:bodyPr>
            <a:normAutofit fontScale="70000" lnSpcReduction="20000"/>
          </a:bodyPr>
          <a:lstStyle/>
          <a:p>
            <a:pPr>
              <a:buClr>
                <a:schemeClr val="accent5"/>
              </a:buClr>
              <a:buFont typeface="Wingdings" panose="05000000000000000000" pitchFamily="2" charset="2"/>
              <a:buChar char="q"/>
            </a:pPr>
            <a:r>
              <a:rPr lang="en-US" sz="3400" b="1" dirty="0"/>
              <a:t>Audio-Only</a:t>
            </a:r>
            <a:r>
              <a:rPr lang="en-US" sz="2400" dirty="0"/>
              <a:t>	</a:t>
            </a:r>
          </a:p>
          <a:p>
            <a:pPr lvl="1">
              <a:buClr>
                <a:schemeClr val="accent5"/>
              </a:buClr>
              <a:buFont typeface="Wingdings" panose="05000000000000000000" pitchFamily="2" charset="2"/>
              <a:buChar char="q"/>
            </a:pPr>
            <a:r>
              <a:rPr lang="en-US" sz="2400" dirty="0"/>
              <a:t>CPT® 99441-99443 have been deleted</a:t>
            </a:r>
          </a:p>
          <a:p>
            <a:pPr lvl="1">
              <a:buClr>
                <a:schemeClr val="accent5"/>
              </a:buClr>
              <a:buFont typeface="Wingdings" panose="05000000000000000000" pitchFamily="2" charset="2"/>
              <a:buChar char="q"/>
            </a:pPr>
            <a:r>
              <a:rPr lang="en-US" sz="2400" dirty="0"/>
              <a:t>Report Telemedicine Codes 98008-98015</a:t>
            </a:r>
          </a:p>
          <a:p>
            <a:pPr lvl="2">
              <a:buClr>
                <a:schemeClr val="accent5"/>
              </a:buClr>
              <a:buFont typeface="Wingdings" panose="05000000000000000000" pitchFamily="2" charset="2"/>
              <a:buChar char="q"/>
            </a:pPr>
            <a:r>
              <a:rPr lang="en-US" sz="2200" dirty="0"/>
              <a:t>Medicare does not accept 98008-98015.</a:t>
            </a:r>
          </a:p>
          <a:p>
            <a:pPr marL="0" indent="0">
              <a:buClr>
                <a:schemeClr val="accent5"/>
              </a:buClr>
              <a:buNone/>
            </a:pPr>
            <a:r>
              <a:rPr lang="en-US" sz="3000" u="sng" dirty="0">
                <a:solidFill>
                  <a:srgbClr val="00B050"/>
                </a:solidFill>
              </a:rPr>
              <a:t>►</a:t>
            </a:r>
            <a:r>
              <a:rPr lang="en-US" sz="3000" b="1" u="sng" dirty="0">
                <a:solidFill>
                  <a:schemeClr val="accent4"/>
                </a:solidFill>
              </a:rPr>
              <a:t>Synchronous Audio-Only Evaluation and Management Services</a:t>
            </a:r>
            <a:r>
              <a:rPr lang="en-US" sz="3000" u="sng" dirty="0">
                <a:solidFill>
                  <a:srgbClr val="00B050"/>
                </a:solidFill>
              </a:rPr>
              <a:t>◄ </a:t>
            </a:r>
          </a:p>
          <a:p>
            <a:pPr marL="0" indent="0">
              <a:buClr>
                <a:schemeClr val="accent5"/>
              </a:buClr>
              <a:buNone/>
            </a:pPr>
            <a:r>
              <a:rPr lang="en-US" sz="3000" u="sng" dirty="0">
                <a:solidFill>
                  <a:srgbClr val="00B050"/>
                </a:solidFill>
              </a:rPr>
              <a:t>►Codes 98008, 98009, 98010, 98011, 98012, 98013, 98014, 98015 may be reported for new or established patients. They require more than 10 minutes of medical discussion. For services of 5 to 10 minutes of medical discussion, report 98016, if appropriate. If 10 minutes of medical discussion is exceeded, total time on the date of the encounter or MDM may be used for code level selection.◄</a:t>
            </a:r>
            <a:endParaRPr lang="en-US" sz="2400" u="sng" dirty="0">
              <a:solidFill>
                <a:srgbClr val="00B050"/>
              </a:solidFill>
            </a:endParaRPr>
          </a:p>
          <a:p>
            <a:pPr marL="0" indent="0">
              <a:buNone/>
            </a:pPr>
            <a:endParaRPr lang="en-US" dirty="0"/>
          </a:p>
        </p:txBody>
      </p:sp>
    </p:spTree>
    <p:extLst>
      <p:ext uri="{BB962C8B-B14F-4D97-AF65-F5344CB8AC3E}">
        <p14:creationId xmlns:p14="http://schemas.microsoft.com/office/powerpoint/2010/main" val="3541860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6F0BB1-84AA-9283-98D0-FDA6ABC2C4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9041D1-FD57-FCCE-2C6F-663EE98F08FA}"/>
              </a:ext>
            </a:extLst>
          </p:cNvPr>
          <p:cNvSpPr>
            <a:spLocks noGrp="1"/>
          </p:cNvSpPr>
          <p:nvPr>
            <p:ph type="title"/>
          </p:nvPr>
        </p:nvSpPr>
        <p:spPr>
          <a:xfrm>
            <a:off x="1088136" y="1090245"/>
            <a:ext cx="9922764" cy="686797"/>
          </a:xfrm>
        </p:spPr>
        <p:txBody>
          <a:bodyPr>
            <a:normAutofit/>
          </a:bodyPr>
          <a:lstStyle/>
          <a:p>
            <a:r>
              <a:rPr lang="en-US" sz="4000" dirty="0"/>
              <a:t>Telemedicine</a:t>
            </a:r>
          </a:p>
        </p:txBody>
      </p:sp>
      <p:sp>
        <p:nvSpPr>
          <p:cNvPr id="3" name="Content Placeholder 2">
            <a:extLst>
              <a:ext uri="{FF2B5EF4-FFF2-40B4-BE49-F238E27FC236}">
                <a16:creationId xmlns:a16="http://schemas.microsoft.com/office/drawing/2014/main" id="{D6A6C916-3AB2-ED63-E495-07A26F4066A9}"/>
              </a:ext>
            </a:extLst>
          </p:cNvPr>
          <p:cNvSpPr>
            <a:spLocks noGrp="1"/>
          </p:cNvSpPr>
          <p:nvPr>
            <p:ph idx="1"/>
          </p:nvPr>
        </p:nvSpPr>
        <p:spPr>
          <a:xfrm>
            <a:off x="1088136" y="1777042"/>
            <a:ext cx="9922764" cy="4509458"/>
          </a:xfrm>
        </p:spPr>
        <p:txBody>
          <a:bodyPr>
            <a:normAutofit/>
          </a:bodyPr>
          <a:lstStyle/>
          <a:p>
            <a:pPr marL="0" indent="0">
              <a:buNone/>
            </a:pPr>
            <a:r>
              <a:rPr lang="en-US" u="sng" dirty="0">
                <a:solidFill>
                  <a:srgbClr val="00B050"/>
                </a:solidFill>
              </a:rPr>
              <a:t>►For audio-only codes 98008, 98009, 98010, 98011, 98012, 98013, 98014, 98015, medical discussion is synchronous (real-time) interactive verbal communication and does not include online digital communication (except when via a telecommunication technology device for the deaf). The meaning of MDM has the meaning used in the E/M Guidelines and is a cognitive process by the physician or other QHP.◄ </a:t>
            </a:r>
          </a:p>
          <a:p>
            <a:pPr marL="0" indent="0">
              <a:buNone/>
            </a:pPr>
            <a:r>
              <a:rPr lang="en-US" u="sng" dirty="0">
                <a:solidFill>
                  <a:srgbClr val="00B050"/>
                </a:solidFill>
              </a:rPr>
              <a:t>►If during the encounter, audio-video connections are lost and only audio is restored, report the service that accounted for the majority of the time of the interactive portion of the service. Ten minutes of medical discussion or patient observation must be exceeded in order to report the audio-only service.◄</a:t>
            </a:r>
          </a:p>
        </p:txBody>
      </p:sp>
    </p:spTree>
    <p:extLst>
      <p:ext uri="{BB962C8B-B14F-4D97-AF65-F5344CB8AC3E}">
        <p14:creationId xmlns:p14="http://schemas.microsoft.com/office/powerpoint/2010/main" val="3543730851"/>
      </p:ext>
    </p:extLst>
  </p:cSld>
  <p:clrMapOvr>
    <a:masterClrMapping/>
  </p:clrMapOvr>
</p:sld>
</file>

<file path=ppt/theme/theme1.xml><?xml version="1.0" encoding="utf-8"?>
<a:theme xmlns:a="http://schemas.openxmlformats.org/drawingml/2006/main" name="Bjorn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8C52D9E280EE4FA990B4F91036DC31" ma:contentTypeVersion="30" ma:contentTypeDescription="Create a new document." ma:contentTypeScope="" ma:versionID="2911daf1b18b2ef125c9fa51d783074f">
  <xsd:schema xmlns:xsd="http://www.w3.org/2001/XMLSchema" xmlns:xs="http://www.w3.org/2001/XMLSchema" xmlns:p="http://schemas.microsoft.com/office/2006/metadata/properties" xmlns:ns2="b630b26d-40dc-4341-b75c-fc035444ddac" xmlns:ns3="f861725f-136f-4391-9bd5-b99bf0e76e7a" targetNamespace="http://schemas.microsoft.com/office/2006/metadata/properties" ma:root="true" ma:fieldsID="521cb3ff45083df6ba83038f39cea0f5" ns2:_="" ns3:_="">
    <xsd:import namespace="b630b26d-40dc-4341-b75c-fc035444ddac"/>
    <xsd:import namespace="f861725f-136f-4391-9bd5-b99bf0e76e7a"/>
    <xsd:element name="properties">
      <xsd:complexType>
        <xsd:sequence>
          <xsd:element name="documentManagement">
            <xsd:complexType>
              <xsd:all>
                <xsd:element ref="ns2:DocumentType" minOccurs="0"/>
                <xsd:element ref="ns2:FinalVersion"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3:TaxKeywordTaxHTField" minOccurs="0"/>
                <xsd:element ref="ns3:TaxCatchAll" minOccurs="0"/>
                <xsd:element ref="ns2:ExternalSource" minOccurs="0"/>
                <xsd:element ref="ns2:NIHBPriorityAreas" minOccurs="0"/>
                <xsd:element ref="ns2:MediaServiceLocation" minOccurs="0"/>
                <xsd:element ref="ns2:lcf76f155ced4ddcb4097134ff3c332f" minOccurs="0"/>
                <xsd:element ref="ns2:MediaServiceObjectDetectorVersions" minOccurs="0"/>
                <xsd:element ref="ns2:MediaServiceSearchProperties" minOccurs="0"/>
                <xsd:element ref="ns2:Folder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30b26d-40dc-4341-b75c-fc035444ddac" elementFormDefault="qualified">
    <xsd:import namespace="http://schemas.microsoft.com/office/2006/documentManagement/types"/>
    <xsd:import namespace="http://schemas.microsoft.com/office/infopath/2007/PartnerControls"/>
    <xsd:element name="DocumentType" ma:index="2" nillable="true" ma:displayName="Document Type" ma:format="Dropdown" ma:indexed="true" ma:internalName="DocumentType">
      <xsd:simpleType>
        <xsd:restriction base="dms:Choice">
          <xsd:enumeration value="Comment Letter"/>
          <xsd:enumeration value="Talking Points"/>
          <xsd:enumeration value="Issue Brief"/>
          <xsd:enumeration value="Report"/>
          <xsd:enumeration value="Meeting Record"/>
          <xsd:enumeration value="Meeting Materials"/>
          <xsd:enumeration value="Team Resource"/>
          <xsd:enumeration value="Event Planning"/>
          <xsd:enumeration value="Facilitator Scripts and Guides"/>
          <xsd:enumeration value="DTLL"/>
          <xsd:enumeration value="External References and Research"/>
          <xsd:enumeration value="Bios and Headshots"/>
          <xsd:enumeration value="Lists &amp; Fact Sheets"/>
        </xsd:restriction>
      </xsd:simpleType>
    </xsd:element>
    <xsd:element name="FinalVersion" ma:index="3" nillable="true" ma:displayName="Final Version" ma:default="0" ma:description="Is this the final version for publishing/sharing?" ma:format="Dropdown" ma:internalName="FinalVersion">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hidden="true" ma:internalName="MediaLengthInSeconds" ma:readOnly="true">
      <xsd:simpleType>
        <xsd:restriction base="dms:Unknown"/>
      </xsd:simpleType>
    </xsd:element>
    <xsd:element name="MediaServiceAutoTags" ma:index="16" nillable="true" ma:displayName="Tags" ma:hidden="true" ma:internalName="MediaServiceAutoTags" ma:readOnly="true">
      <xsd:simpleType>
        <xsd:restriction base="dms:Text"/>
      </xsd:simpleType>
    </xsd:element>
    <xsd:element name="MediaServiceOCR" ma:index="17" nillable="true" ma:displayName="Extracted Text" ma:hidden="true" ma:internalName="MediaServiceOCR"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ExternalSource" ma:index="25" nillable="true" ma:displayName="External Source" ma:default="0" ma:description="Did this document come from outside NIHB?" ma:format="Dropdown" ma:internalName="ExternalSource">
      <xsd:simpleType>
        <xsd:restriction base="dms:Boolean"/>
      </xsd:simpleType>
    </xsd:element>
    <xsd:element name="NIHBPriorityAreas" ma:index="26" nillable="true" ma:displayName="NIHB Priority Areas" ma:format="Dropdown" ma:internalName="NIHBPriorityAreas">
      <xsd:complexType>
        <xsd:complexContent>
          <xsd:extension base="dms:MultiChoice">
            <xsd:sequence>
              <xsd:element name="Value" maxOccurs="unbounded" minOccurs="0" nillable="true">
                <xsd:simpleType>
                  <xsd:restriction base="dms:Choice">
                    <xsd:enumeration value="Sovereignty and Representation"/>
                    <xsd:enumeration value="Funding"/>
                    <xsd:enumeration value="Infrastructure"/>
                    <xsd:enumeration value="Health Equity"/>
                    <xsd:enumeration value="Behavioral Health"/>
                    <xsd:enumeration value="Emergency Preparedness"/>
                    <xsd:enumeration value="Healthcare Workforce"/>
                    <xsd:enumeration value="Access to Care"/>
                    <xsd:enumeration value="Public Health Capacity and Infrastructure"/>
                  </xsd:restriction>
                </xsd:simpleType>
              </xsd:element>
            </xsd:sequence>
          </xsd:extension>
        </xsd:complexContent>
      </xsd:complexType>
    </xsd:element>
    <xsd:element name="MediaServiceLocation" ma:index="28" nillable="true" ma:displayName="Location" ma:internalName="MediaServiceLocation" ma:readOnly="true">
      <xsd:simpleType>
        <xsd:restriction base="dms:Text"/>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4a10f165-eab6-4f38-b755-d4ad073d40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1" nillable="true" ma:displayName="MediaServiceObjectDetectorVersions" ma:hidden="true" ma:indexed="true" ma:internalName="MediaServiceObjectDetectorVersions" ma:readOnly="true">
      <xsd:simpleType>
        <xsd:restriction base="dms:Text"/>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FolderDescription" ma:index="33" nillable="true" ma:displayName="File Description" ma:format="Dropdown" ma:internalName="Folder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861725f-136f-4391-9bd5-b99bf0e76e7a"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element name="TaxKeywordTaxHTField" ma:index="23" nillable="true" ma:taxonomy="true" ma:internalName="TaxKeywordTaxHTField" ma:taxonomyFieldName="TaxKeyword" ma:displayName="Agency Tags" ma:fieldId="{23f27201-bee3-471e-b2e7-b64fd8b7ca38}" ma:taxonomyMulti="true" ma:sspId="4a10f165-eab6-4f38-b755-d4ad073d4040" ma:termSetId="00000000-0000-0000-0000-000000000000" ma:anchorId="00000000-0000-0000-0000-000000000000" ma:open="true" ma:isKeyword="true">
      <xsd:complexType>
        <xsd:sequence>
          <xsd:element ref="pc:Terms" minOccurs="0" maxOccurs="1"/>
        </xsd:sequence>
      </xsd:complexType>
    </xsd:element>
    <xsd:element name="TaxCatchAll" ma:index="24" nillable="true" ma:displayName="Taxonomy Catch All Column" ma:hidden="true" ma:list="{32713ae3-2fff-4207-a838-b32c4b103e94}" ma:internalName="TaxCatchAll" ma:showField="CatchAllData" ma:web="f861725f-136f-4391-9bd5-b99bf0e76e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ma:index="27"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IHBPriorityAreas xmlns="b630b26d-40dc-4341-b75c-fc035444ddac" xsi:nil="true"/>
    <lcf76f155ced4ddcb4097134ff3c332f xmlns="b630b26d-40dc-4341-b75c-fc035444ddac">
      <Terms xmlns="http://schemas.microsoft.com/office/infopath/2007/PartnerControls"/>
    </lcf76f155ced4ddcb4097134ff3c332f>
    <DocumentType xmlns="b630b26d-40dc-4341-b75c-fc035444ddac" xsi:nil="true"/>
    <TaxCatchAll xmlns="f861725f-136f-4391-9bd5-b99bf0e76e7a" xsi:nil="true"/>
    <FinalVersion xmlns="b630b26d-40dc-4341-b75c-fc035444ddac">true</FinalVersion>
    <ExternalSource xmlns="b630b26d-40dc-4341-b75c-fc035444ddac">false</ExternalSource>
    <FolderDescription xmlns="b630b26d-40dc-4341-b75c-fc035444ddac" xsi:nil="true"/>
    <TaxKeywordTaxHTField xmlns="f861725f-136f-4391-9bd5-b99bf0e76e7a">
      <Terms xmlns="http://schemas.microsoft.com/office/infopath/2007/PartnerControls"/>
    </TaxKeywordTaxHTField>
  </documentManagement>
</p:properties>
</file>

<file path=customXml/itemProps1.xml><?xml version="1.0" encoding="utf-8"?>
<ds:datastoreItem xmlns:ds="http://schemas.openxmlformats.org/officeDocument/2006/customXml" ds:itemID="{7D70BA16-0440-4053-BDDC-51D625BBA3A9}"/>
</file>

<file path=customXml/itemProps2.xml><?xml version="1.0" encoding="utf-8"?>
<ds:datastoreItem xmlns:ds="http://schemas.openxmlformats.org/officeDocument/2006/customXml" ds:itemID="{B5714E8F-8C57-4B81-944E-0192F7355337}"/>
</file>

<file path=customXml/itemProps3.xml><?xml version="1.0" encoding="utf-8"?>
<ds:datastoreItem xmlns:ds="http://schemas.openxmlformats.org/officeDocument/2006/customXml" ds:itemID="{F51956E7-5020-4141-97A6-C92520CBD6E6}"/>
</file>

<file path=docProps/app.xml><?xml version="1.0" encoding="utf-8"?>
<Properties xmlns="http://schemas.openxmlformats.org/officeDocument/2006/extended-properties" xmlns:vt="http://schemas.openxmlformats.org/officeDocument/2006/docPropsVTypes">
  <TotalTime>8515</TotalTime>
  <Words>7399</Words>
  <Application>Microsoft Office PowerPoint</Application>
  <PresentationFormat>Widescreen</PresentationFormat>
  <Paragraphs>461</Paragraphs>
  <Slides>65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65</vt:i4>
      </vt:variant>
    </vt:vector>
  </HeadingPairs>
  <TitlesOfParts>
    <vt:vector size="70" baseType="lpstr">
      <vt:lpstr>Arial</vt:lpstr>
      <vt:lpstr>Helvetica Neue</vt:lpstr>
      <vt:lpstr>Neue Haas Grotesk Text Pro</vt:lpstr>
      <vt:lpstr>Wingdings</vt:lpstr>
      <vt:lpstr>BjornVTI</vt:lpstr>
      <vt:lpstr>2025 Coding update</vt:lpstr>
      <vt:lpstr>2025 CPT® Code Set Changes</vt:lpstr>
      <vt:lpstr>2025 CPT® Code Set Changes</vt:lpstr>
      <vt:lpstr>Evaluation and Management </vt:lpstr>
      <vt:lpstr>Telemedicine </vt:lpstr>
      <vt:lpstr>Telemedicine</vt:lpstr>
      <vt:lpstr>Telemedicine</vt:lpstr>
      <vt:lpstr>Telemedicine</vt:lpstr>
      <vt:lpstr>Telemedicine</vt:lpstr>
      <vt:lpstr>Telemedicine</vt:lpstr>
      <vt:lpstr>Telemedicine</vt:lpstr>
      <vt:lpstr>Telemedicine </vt:lpstr>
      <vt:lpstr>Telemedicine </vt:lpstr>
      <vt:lpstr>Telemedicine and Medicare</vt:lpstr>
      <vt:lpstr>Telemedicine and Medicaid</vt:lpstr>
      <vt:lpstr>Telemedicine and Medicaid</vt:lpstr>
      <vt:lpstr>CPT® Update</vt:lpstr>
      <vt:lpstr>CPT® Update</vt:lpstr>
      <vt:lpstr>CPT® Update</vt:lpstr>
      <vt:lpstr>CPT® Update</vt:lpstr>
      <vt:lpstr>Coding Tips – Evaluation and Management</vt:lpstr>
      <vt:lpstr>G2211 - FAQ</vt:lpstr>
      <vt:lpstr>G2211 - FAQ</vt:lpstr>
      <vt:lpstr>G2211 - FAQ</vt:lpstr>
      <vt:lpstr>G2211 - FAQ</vt:lpstr>
      <vt:lpstr>G2211 - FAQ</vt:lpstr>
      <vt:lpstr>G2211 - FAQ</vt:lpstr>
      <vt:lpstr>G2211 - FAQ</vt:lpstr>
      <vt:lpstr>G2211 - FAQ</vt:lpstr>
      <vt:lpstr>G2211 - FAQ</vt:lpstr>
      <vt:lpstr>G2211 - FAQ</vt:lpstr>
      <vt:lpstr>G2211 - FAQ</vt:lpstr>
      <vt:lpstr>Coding Tips – Evaluation and Management</vt:lpstr>
      <vt:lpstr>Coding Tips – Evaluation and Management</vt:lpstr>
      <vt:lpstr>Coding Tips – Evaluation and Management</vt:lpstr>
      <vt:lpstr>Coding Tips – Evaluation and Management</vt:lpstr>
      <vt:lpstr>Coding Tips – Evaluation and Management</vt:lpstr>
      <vt:lpstr>Coding Tips – Evaluation and Management</vt:lpstr>
      <vt:lpstr>Coding Tips – Evaluation and Management</vt:lpstr>
      <vt:lpstr>Coding Tips – Evaluation and Management</vt:lpstr>
      <vt:lpstr>Coding Tips – Integumentary</vt:lpstr>
      <vt:lpstr>Coding Tips – Integumentary</vt:lpstr>
      <vt:lpstr>Coding Tips – Integumentary</vt:lpstr>
      <vt:lpstr>Coding Tips – Musculoskeletal</vt:lpstr>
      <vt:lpstr>Coding Tips – Genitalia</vt:lpstr>
      <vt:lpstr>Coding Tips – Optometry</vt:lpstr>
      <vt:lpstr>PowerPoint Presentation</vt:lpstr>
      <vt:lpstr>Coding Tips – Optometry</vt:lpstr>
      <vt:lpstr>Coding Tips – Optometry</vt:lpstr>
      <vt:lpstr>Coding Tips – Medicine Section</vt:lpstr>
      <vt:lpstr>Coding Tips – Medicine Section</vt:lpstr>
      <vt:lpstr>Coding Tips – Medicine Section</vt:lpstr>
      <vt:lpstr>Coding Tips – Medicine Section</vt:lpstr>
      <vt:lpstr>Coding Tips – Medicine Section</vt:lpstr>
      <vt:lpstr>2025 ICD-10-CM Updates</vt:lpstr>
      <vt:lpstr>2025 ICD-10-CM Updates</vt:lpstr>
      <vt:lpstr>2025 ICD-10-CM Updates</vt:lpstr>
      <vt:lpstr>2025 ICD-10-CM Updates</vt:lpstr>
      <vt:lpstr>2025 ICD-10-CM Updates</vt:lpstr>
      <vt:lpstr>2025 ICD-10-CM Updates</vt:lpstr>
      <vt:lpstr>2025 ICD-10-CM Updates</vt:lpstr>
      <vt:lpstr>2025 ICD-10-CM Updates</vt:lpstr>
      <vt:lpstr>2025 ICD-10-CM Updates</vt:lpstr>
      <vt:lpstr>2025 All-Inclusive Rates  https://www.federalregister.gov/documents/2024/12/16/2024-29505/reimbursement-rates-for-calendar-year-2025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Coding update</dc:title>
  <dc:creator>Christine Pfeifer</dc:creator>
  <cp:lastModifiedBy>Christine Pfeifer</cp:lastModifiedBy>
  <cp:revision>10</cp:revision>
  <dcterms:created xsi:type="dcterms:W3CDTF">2024-01-09T15:17:16Z</dcterms:created>
  <dcterms:modified xsi:type="dcterms:W3CDTF">2025-05-08T01:59:40Z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0x010100478C52D9E280EE4FA990B4F91036DC31</vt:lpwstr>
  </property>
  <property fmtid="{D5CDD505-2E9C-101B-9397-08002B2CF9AE}" pid="3" name="TaxKeyword">
    <vt:lpwstr/>
  </property>
  <property fmtid="{D5CDD505-2E9C-101B-9397-08002B2CF9AE}" pid="4" name="MediaServiceImageTags">
    <vt:lpwstr/>
  </property>
</Properties>
</file>