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53"/>
  </p:notesMasterIdLst>
  <p:sldIdLst>
    <p:sldId id="270" r:id="rId6"/>
    <p:sldId id="1557" r:id="rId7"/>
    <p:sldId id="1551" r:id="rId8"/>
    <p:sldId id="2146847660" r:id="rId9"/>
    <p:sldId id="2146847843" r:id="rId10"/>
    <p:sldId id="2146847661" r:id="rId11"/>
    <p:sldId id="2147471166" r:id="rId12"/>
    <p:sldId id="1559" r:id="rId13"/>
    <p:sldId id="1566" r:id="rId14"/>
    <p:sldId id="1552" r:id="rId15"/>
    <p:sldId id="2146847662" r:id="rId16"/>
    <p:sldId id="2146847642" r:id="rId17"/>
    <p:sldId id="2146847664" r:id="rId18"/>
    <p:sldId id="2146847665" r:id="rId19"/>
    <p:sldId id="2147471162" r:id="rId20"/>
    <p:sldId id="2147471163" r:id="rId21"/>
    <p:sldId id="1561" r:id="rId22"/>
    <p:sldId id="2147471165" r:id="rId23"/>
    <p:sldId id="2147470823" r:id="rId24"/>
    <p:sldId id="1554" r:id="rId25"/>
    <p:sldId id="2146847670" r:id="rId26"/>
    <p:sldId id="573" r:id="rId27"/>
    <p:sldId id="2147471168" r:id="rId28"/>
    <p:sldId id="2147471169" r:id="rId29"/>
    <p:sldId id="2146847842" r:id="rId30"/>
    <p:sldId id="2147471170" r:id="rId31"/>
    <p:sldId id="1548" r:id="rId32"/>
    <p:sldId id="2147470824" r:id="rId33"/>
    <p:sldId id="2147470817" r:id="rId34"/>
    <p:sldId id="1550" r:id="rId35"/>
    <p:sldId id="2147470822" r:id="rId36"/>
    <p:sldId id="1564" r:id="rId37"/>
    <p:sldId id="570" r:id="rId38"/>
    <p:sldId id="571" r:id="rId39"/>
    <p:sldId id="574" r:id="rId40"/>
    <p:sldId id="2147471164" r:id="rId41"/>
    <p:sldId id="2146847848" r:id="rId42"/>
    <p:sldId id="2147471172" r:id="rId43"/>
    <p:sldId id="2147471150" r:id="rId44"/>
    <p:sldId id="502" r:id="rId45"/>
    <p:sldId id="2146847979" r:id="rId46"/>
    <p:sldId id="2147477141" r:id="rId47"/>
    <p:sldId id="2147478572" r:id="rId48"/>
    <p:sldId id="377" r:id="rId49"/>
    <p:sldId id="391" r:id="rId50"/>
    <p:sldId id="2147477148" r:id="rId51"/>
    <p:sldId id="2147478574" r:id="rId52"/>
  </p:sldIdLst>
  <p:sldSz cx="12192000" cy="6858000"/>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01330C-D3F1-B2AF-763F-D863287AFF41}" name="Hirst, Crystal (CoveredCA)" initials="HC(" userId="S::Crystal.Hirst@covered.ca.gov::8dfed1d6-e59d-435f-a836-d10a8e50f419" providerId="AD"/>
  <p188:author id="{0B355411-2A0A-EA5D-A7B1-64943E9585A3}" name="Nguyen, Chau (CoveredCA)" initials="N(" userId="S::chau.nguyen@covered.ca.gov::045c0b6c-45fa-4810-a261-7af29ffd588d" providerId="AD"/>
  <p188:author id="{9B74131A-E975-2BB4-1184-B8081F07C519}" name="Green, Kelly (CoveredCA)" initials="G(" userId="S::kelly.green@covered.ca.gov::dde0d6f9-c235-4933-8381-5380e3bbd932" providerId="AD"/>
  <p188:author id="{6FC17625-C32D-E42B-E0DB-8570AB1ADF31}" name="De La Cerda, Enrique (CoveredCA)" initials="D(" userId="S::enrique.delacerda@covered.ca.gov::95e35492-dc36-4bb2-a48c-5bc2a12cfecd" providerId="AD"/>
  <p188:author id="{0B707A45-9965-9F67-034D-78E995E07AE6}" name="Hirst, Crystal (CoveredCA)" initials="H(" userId="S::crystal.hirst@covered.ca.gov::8dfed1d6-e59d-435f-a836-d10a8e50f419" providerId="AD"/>
  <p188:author id="{F450D964-5168-2669-78CB-D92A20AEB3C2}" name="Droboniku, Melanie (CoveredCA)" initials="D(" userId="S::melanie.droboniku@covered.ca.gov::eb093f9b-7dea-4cb3-9232-8ed3a0eeb1c7" providerId="AD"/>
  <p188:author id="{59C9FF94-0C3F-B800-5593-560E00B51B33}" name="Zulfiqar, Sana (CoveredCA)" initials="ZS(" userId="Zulfiqar, Sana (CoveredCA)" providerId="None"/>
  <p188:author id="{2556959F-761D-18BE-98D4-A9923E1FCDF3}" name="Dickenson, Elise (CoveredCA)" initials="D(" userId="S::elise.dickenson@covered.ca.gov::f931619d-f0c6-4805-bc36-3b11b59d4e37" providerId="AD"/>
  <p188:author id="{01FA48B8-6286-9330-67A5-89C5FDB65440}" name="Ramos, June (CoveredCA)" initials="JR" userId="Ramos, June (CoveredCA)" providerId="None"/>
  <p188:author id="{09A39CCC-282F-1871-DAB5-8A0D4C11193B}" name="Zulfiqar, Sana (CoveredCA)" initials="Z(" userId="S::sana.zulfiqar@covered.ca.gov::a22b3329-0e95-4d7a-af80-e231d1833d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cero, Waynee (CoveredCA)" initials="LW(" lastIdx="2" clrIdx="0">
    <p:extLst>
      <p:ext uri="{19B8F6BF-5375-455C-9EA6-DF929625EA0E}">
        <p15:presenceInfo xmlns:p15="http://schemas.microsoft.com/office/powerpoint/2012/main" userId="S::Waynee.Lucero@covered.ca.gov::d3d9e379-21a3-44f1-ad59-983638314af4" providerId="AD"/>
      </p:ext>
    </p:extLst>
  </p:cmAuthor>
  <p:cmAuthor id="2" name="Hirst, Crystal (CoveredCA)" initials="HC(" lastIdx="6" clrIdx="1">
    <p:extLst>
      <p:ext uri="{19B8F6BF-5375-455C-9EA6-DF929625EA0E}">
        <p15:presenceInfo xmlns:p15="http://schemas.microsoft.com/office/powerpoint/2012/main" userId="S::Crystal.Hirst@covered.ca.gov::8dfed1d6-e59d-435f-a836-d10a8e50f4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2F72"/>
    <a:srgbClr val="F3BE17"/>
    <a:srgbClr val="404040"/>
    <a:srgbClr val="19B9CA"/>
    <a:srgbClr val="554D56"/>
    <a:srgbClr val="A6CE39"/>
    <a:srgbClr val="E4E4E4"/>
    <a:srgbClr val="F5776B"/>
    <a:srgbClr val="81E5EF"/>
    <a:srgbClr val="CFDA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67F981-A3EF-48CA-94BA-136878AF6665}" v="11" dt="2025-05-16T16:25:04.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48" autoAdjust="0"/>
  </p:normalViewPr>
  <p:slideViewPr>
    <p:cSldViewPr snapToGrid="0">
      <p:cViewPr varScale="1">
        <p:scale>
          <a:sx n="65" d="100"/>
          <a:sy n="65" d="100"/>
        </p:scale>
        <p:origin x="1330"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Hidalgo" userId="ab0e969a07cb23b9" providerId="LiveId" clId="{A067F981-A3EF-48CA-94BA-136878AF6665}"/>
    <pc:docChg chg="addSld delSld modSld">
      <pc:chgData name="Juan Hidalgo" userId="ab0e969a07cb23b9" providerId="LiveId" clId="{A067F981-A3EF-48CA-94BA-136878AF6665}" dt="2025-05-16T16:27:56.125" v="15" actId="2696"/>
      <pc:docMkLst>
        <pc:docMk/>
      </pc:docMkLst>
      <pc:sldChg chg="add">
        <pc:chgData name="Juan Hidalgo" userId="ab0e969a07cb23b9" providerId="LiveId" clId="{A067F981-A3EF-48CA-94BA-136878AF6665}" dt="2025-05-16T16:23:43.742" v="10"/>
        <pc:sldMkLst>
          <pc:docMk/>
          <pc:sldMk cId="1836287150" sldId="377"/>
        </pc:sldMkLst>
      </pc:sldChg>
      <pc:sldChg chg="add">
        <pc:chgData name="Juan Hidalgo" userId="ab0e969a07cb23b9" providerId="LiveId" clId="{A067F981-A3EF-48CA-94BA-136878AF6665}" dt="2025-05-16T16:24:04.440" v="11"/>
        <pc:sldMkLst>
          <pc:docMk/>
          <pc:sldMk cId="403737567" sldId="391"/>
        </pc:sldMkLst>
      </pc:sldChg>
      <pc:sldChg chg="add">
        <pc:chgData name="Juan Hidalgo" userId="ab0e969a07cb23b9" providerId="LiveId" clId="{A067F981-A3EF-48CA-94BA-136878AF6665}" dt="2025-05-16T16:22:27.189" v="6"/>
        <pc:sldMkLst>
          <pc:docMk/>
          <pc:sldMk cId="3866857400" sldId="502"/>
        </pc:sldMkLst>
      </pc:sldChg>
      <pc:sldChg chg="add">
        <pc:chgData name="Juan Hidalgo" userId="ab0e969a07cb23b9" providerId="LiveId" clId="{A067F981-A3EF-48CA-94BA-136878AF6665}" dt="2025-05-16T16:22:46.668" v="7"/>
        <pc:sldMkLst>
          <pc:docMk/>
          <pc:sldMk cId="2163069744" sldId="2146847979"/>
        </pc:sldMkLst>
      </pc:sldChg>
      <pc:sldChg chg="add">
        <pc:chgData name="Juan Hidalgo" userId="ab0e969a07cb23b9" providerId="LiveId" clId="{A067F981-A3EF-48CA-94BA-136878AF6665}" dt="2025-05-16T16:21:56.719" v="4"/>
        <pc:sldMkLst>
          <pc:docMk/>
          <pc:sldMk cId="1179747134" sldId="2147471150"/>
        </pc:sldMkLst>
      </pc:sldChg>
      <pc:sldChg chg="new del">
        <pc:chgData name="Juan Hidalgo" userId="ab0e969a07cb23b9" providerId="LiveId" clId="{A067F981-A3EF-48CA-94BA-136878AF6665}" dt="2025-05-16T16:21:23.162" v="2" actId="2696"/>
        <pc:sldMkLst>
          <pc:docMk/>
          <pc:sldMk cId="3000721177" sldId="2147471171"/>
        </pc:sldMkLst>
      </pc:sldChg>
      <pc:sldChg chg="add">
        <pc:chgData name="Juan Hidalgo" userId="ab0e969a07cb23b9" providerId="LiveId" clId="{A067F981-A3EF-48CA-94BA-136878AF6665}" dt="2025-05-16T16:21:10.040" v="1"/>
        <pc:sldMkLst>
          <pc:docMk/>
          <pc:sldMk cId="3338364826" sldId="2147471172"/>
        </pc:sldMkLst>
      </pc:sldChg>
      <pc:sldChg chg="new del">
        <pc:chgData name="Juan Hidalgo" userId="ab0e969a07cb23b9" providerId="LiveId" clId="{A067F981-A3EF-48CA-94BA-136878AF6665}" dt="2025-05-16T16:22:03.199" v="5" actId="2696"/>
        <pc:sldMkLst>
          <pc:docMk/>
          <pc:sldMk cId="1275532127" sldId="2147471173"/>
        </pc:sldMkLst>
      </pc:sldChg>
      <pc:sldChg chg="add">
        <pc:chgData name="Juan Hidalgo" userId="ab0e969a07cb23b9" providerId="LiveId" clId="{A067F981-A3EF-48CA-94BA-136878AF6665}" dt="2025-05-16T16:23:05.449" v="8"/>
        <pc:sldMkLst>
          <pc:docMk/>
          <pc:sldMk cId="2471489168" sldId="2147477141"/>
        </pc:sldMkLst>
      </pc:sldChg>
      <pc:sldChg chg="add">
        <pc:chgData name="Juan Hidalgo" userId="ab0e969a07cb23b9" providerId="LiveId" clId="{A067F981-A3EF-48CA-94BA-136878AF6665}" dt="2025-05-16T16:24:47.229" v="13"/>
        <pc:sldMkLst>
          <pc:docMk/>
          <pc:sldMk cId="728942277" sldId="2147477148"/>
        </pc:sldMkLst>
      </pc:sldChg>
      <pc:sldChg chg="add">
        <pc:chgData name="Juan Hidalgo" userId="ab0e969a07cb23b9" providerId="LiveId" clId="{A067F981-A3EF-48CA-94BA-136878AF6665}" dt="2025-05-16T16:23:24.273" v="9"/>
        <pc:sldMkLst>
          <pc:docMk/>
          <pc:sldMk cId="4021442445" sldId="2147478572"/>
        </pc:sldMkLst>
      </pc:sldChg>
      <pc:sldChg chg="add del">
        <pc:chgData name="Juan Hidalgo" userId="ab0e969a07cb23b9" providerId="LiveId" clId="{A067F981-A3EF-48CA-94BA-136878AF6665}" dt="2025-05-16T16:27:56.125" v="15" actId="2696"/>
        <pc:sldMkLst>
          <pc:docMk/>
          <pc:sldMk cId="1879909514" sldId="2147478573"/>
        </pc:sldMkLst>
      </pc:sldChg>
      <pc:sldChg chg="add">
        <pc:chgData name="Juan Hidalgo" userId="ab0e969a07cb23b9" providerId="LiveId" clId="{A067F981-A3EF-48CA-94BA-136878AF6665}" dt="2025-05-16T16:25:04.395" v="14"/>
        <pc:sldMkLst>
          <pc:docMk/>
          <pc:sldMk cId="2123498894" sldId="21474785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rgbClr val="282F72"/>
                </a:solidFill>
                <a:latin typeface="Arial" panose="020B0604020202020204" pitchFamily="34" charset="0"/>
                <a:ea typeface="+mn-ea"/>
                <a:cs typeface="Arial" panose="020B0604020202020204" pitchFamily="34" charset="0"/>
              </a:defRPr>
            </a:pPr>
            <a:r>
              <a:rPr lang="en-US" sz="1200" b="1">
                <a:solidFill>
                  <a:srgbClr val="282F72"/>
                </a:solidFill>
              </a:rPr>
              <a:t>Monthly Net Premium Without Extension of Enhanced Premium Tax Credits - Subsidized Federally-Recognized</a:t>
            </a:r>
            <a:r>
              <a:rPr lang="en-US" sz="1200" b="1" baseline="0">
                <a:solidFill>
                  <a:srgbClr val="282F72"/>
                </a:solidFill>
              </a:rPr>
              <a:t> Tribal Member </a:t>
            </a:r>
            <a:r>
              <a:rPr lang="en-US" sz="1200" b="1">
                <a:solidFill>
                  <a:srgbClr val="282F72"/>
                </a:solidFill>
              </a:rPr>
              <a:t>Enrollees Earning Less than $60,240</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282F7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420109616055017E-2"/>
          <c:y val="0.16204384778697006"/>
          <c:w val="0.91658755910720191"/>
          <c:h val="0.72204790318891299"/>
        </c:manualLayout>
      </c:layout>
      <c:barChart>
        <c:barDir val="col"/>
        <c:grouping val="clustered"/>
        <c:varyColors val="0"/>
        <c:ser>
          <c:idx val="0"/>
          <c:order val="0"/>
          <c:tx>
            <c:strRef>
              <c:f>'AIAN Premium Distribution Under'!$K$9</c:f>
              <c:strCache>
                <c:ptCount val="1"/>
                <c:pt idx="0">
                  <c:v>Monthly Net Premium with Enhanced Tax Credits</c:v>
                </c:pt>
              </c:strCache>
            </c:strRef>
          </c:tx>
          <c:spPr>
            <a:solidFill>
              <a:srgbClr val="EBB90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282F72"/>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'AIAN Premium Distribution Under'!$J$10:$J$14</c:f>
              <c:strCache>
                <c:ptCount val="5"/>
                <c:pt idx="0">
                  <c:v>Less than $60,240 - Total</c:v>
                </c:pt>
                <c:pt idx="1">
                  <c:v>Less than $22,590</c:v>
                </c:pt>
                <c:pt idx="2">
                  <c:v>$22,590 - $30,120</c:v>
                </c:pt>
                <c:pt idx="3">
                  <c:v>$30,120 - $37,650</c:v>
                </c:pt>
                <c:pt idx="4">
                  <c:v>$37,650 - $60,240</c:v>
                </c:pt>
              </c:strCache>
            </c:strRef>
          </c:cat>
          <c:val>
            <c:numRef>
              <c:f>'AIAN Premium Distribution Under'!$K$10:$K$14</c:f>
              <c:numCache>
                <c:formatCode>"$"#,##0_);\("$"#,##0\)</c:formatCode>
                <c:ptCount val="5"/>
                <c:pt idx="0">
                  <c:v>73.752589999999998</c:v>
                </c:pt>
                <c:pt idx="1">
                  <c:v>39.714779999999998</c:v>
                </c:pt>
                <c:pt idx="2">
                  <c:v>31.026730000000001</c:v>
                </c:pt>
                <c:pt idx="3">
                  <c:v>48.923540000000003</c:v>
                </c:pt>
                <c:pt idx="4">
                  <c:v>145.703</c:v>
                </c:pt>
              </c:numCache>
            </c:numRef>
          </c:val>
          <c:extLst>
            <c:ext xmlns:c16="http://schemas.microsoft.com/office/drawing/2014/chart" uri="{C3380CC4-5D6E-409C-BE32-E72D297353CC}">
              <c16:uniqueId val="{00000000-207E-4ECE-BF5C-2A35C5F945D4}"/>
            </c:ext>
          </c:extLst>
        </c:ser>
        <c:ser>
          <c:idx val="1"/>
          <c:order val="1"/>
          <c:tx>
            <c:strRef>
              <c:f>'AIAN Premium Distribution Under'!$L$9</c:f>
              <c:strCache>
                <c:ptCount val="1"/>
                <c:pt idx="0">
                  <c:v>Monthly Net Premium without Enhanced Tax Credits</c:v>
                </c:pt>
              </c:strCache>
            </c:strRef>
          </c:tx>
          <c:spPr>
            <a:solidFill>
              <a:srgbClr val="F5776B"/>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282F72"/>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'AIAN Premium Distribution Under'!$J$10:$J$14</c:f>
              <c:strCache>
                <c:ptCount val="5"/>
                <c:pt idx="0">
                  <c:v>Less than $60,240 - Total</c:v>
                </c:pt>
                <c:pt idx="1">
                  <c:v>Less than $22,590</c:v>
                </c:pt>
                <c:pt idx="2">
                  <c:v>$22,590 - $30,120</c:v>
                </c:pt>
                <c:pt idx="3">
                  <c:v>$30,120 - $37,650</c:v>
                </c:pt>
                <c:pt idx="4">
                  <c:v>$37,650 - $60,240</c:v>
                </c:pt>
              </c:strCache>
            </c:strRef>
          </c:cat>
          <c:val>
            <c:numRef>
              <c:f>'AIAN Premium Distribution Under'!$L$10:$L$14</c:f>
              <c:numCache>
                <c:formatCode>"$"#,##0_);\("$"#,##0\)</c:formatCode>
                <c:ptCount val="5"/>
                <c:pt idx="0">
                  <c:v>131.7355</c:v>
                </c:pt>
                <c:pt idx="1">
                  <c:v>60.492019999999997</c:v>
                </c:pt>
                <c:pt idx="2">
                  <c:v>75.575640000000007</c:v>
                </c:pt>
                <c:pt idx="3">
                  <c:v>127.68210000000001</c:v>
                </c:pt>
                <c:pt idx="4">
                  <c:v>219.75659999999999</c:v>
                </c:pt>
              </c:numCache>
            </c:numRef>
          </c:val>
          <c:extLst>
            <c:ext xmlns:c16="http://schemas.microsoft.com/office/drawing/2014/chart" uri="{C3380CC4-5D6E-409C-BE32-E72D297353CC}">
              <c16:uniqueId val="{00000001-207E-4ECE-BF5C-2A35C5F945D4}"/>
            </c:ext>
          </c:extLst>
        </c:ser>
        <c:dLbls>
          <c:dLblPos val="outEnd"/>
          <c:showLegendKey val="0"/>
          <c:showVal val="1"/>
          <c:showCatName val="0"/>
          <c:showSerName val="0"/>
          <c:showPercent val="0"/>
          <c:showBubbleSize val="0"/>
        </c:dLbls>
        <c:gapWidth val="100"/>
        <c:axId val="1913288096"/>
        <c:axId val="1913286176"/>
      </c:barChart>
      <c:catAx>
        <c:axId val="19132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3286176"/>
        <c:crosses val="autoZero"/>
        <c:auto val="1"/>
        <c:lblAlgn val="ctr"/>
        <c:lblOffset val="100"/>
        <c:noMultiLvlLbl val="0"/>
      </c:catAx>
      <c:valAx>
        <c:axId val="1913286176"/>
        <c:scaling>
          <c:orientation val="minMax"/>
        </c:scaling>
        <c:delete val="0"/>
        <c:axPos val="l"/>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3288096"/>
        <c:crosses val="autoZero"/>
        <c:crossBetween val="between"/>
      </c:valAx>
      <c:spPr>
        <a:noFill/>
        <a:ln>
          <a:noFill/>
        </a:ln>
        <a:effectLst/>
      </c:spPr>
    </c:plotArea>
    <c:legend>
      <c:legendPos val="b"/>
      <c:layout>
        <c:manualLayout>
          <c:xMode val="edge"/>
          <c:yMode val="edge"/>
          <c:x val="4.8988929067232137E-2"/>
          <c:y val="0.95791710234882976"/>
          <c:w val="0.8880502547875373"/>
          <c:h val="4.208289765117019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282F7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0.05964</cdr:x>
      <cdr:y>0.53734</cdr:y>
    </cdr:from>
    <cdr:to>
      <cdr:x>0.14299</cdr:x>
      <cdr:y>0.61476</cdr:y>
    </cdr:to>
    <cdr:sp macro="" textlink="">
      <cdr:nvSpPr>
        <cdr:cNvPr id="2" name="TextBox 5">
          <a:extLst xmlns:a="http://schemas.openxmlformats.org/drawingml/2006/main">
            <a:ext uri="{FF2B5EF4-FFF2-40B4-BE49-F238E27FC236}">
              <a16:creationId xmlns:a16="http://schemas.microsoft.com/office/drawing/2014/main" id="{71C75DEA-5D3B-BB1E-2961-823B13D763EE}"/>
            </a:ext>
          </a:extLst>
        </cdr:cNvPr>
        <cdr:cNvSpPr txBox="1"/>
      </cdr:nvSpPr>
      <cdr:spPr>
        <a:xfrm xmlns:a="http://schemas.openxmlformats.org/drawingml/2006/main">
          <a:off x="433687" y="2586419"/>
          <a:ext cx="606100" cy="372648"/>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03340" rtl="0" eaLnBrk="1" latinLnBrk="0" hangingPunct="1">
            <a:defRPr sz="1588" kern="1200">
              <a:solidFill>
                <a:schemeClr val="tx1"/>
              </a:solidFill>
              <a:latin typeface="+mn-lt"/>
              <a:ea typeface="+mn-ea"/>
              <a:cs typeface="+mn-cs"/>
            </a:defRPr>
          </a:lvl1pPr>
          <a:lvl2pPr marL="403340" algn="l" defTabSz="403340" rtl="0" eaLnBrk="1" latinLnBrk="0" hangingPunct="1">
            <a:defRPr sz="1588" kern="1200">
              <a:solidFill>
                <a:schemeClr val="tx1"/>
              </a:solidFill>
              <a:latin typeface="+mn-lt"/>
              <a:ea typeface="+mn-ea"/>
              <a:cs typeface="+mn-cs"/>
            </a:defRPr>
          </a:lvl2pPr>
          <a:lvl3pPr marL="806682" algn="l" defTabSz="403340" rtl="0" eaLnBrk="1" latinLnBrk="0" hangingPunct="1">
            <a:defRPr sz="1588" kern="1200">
              <a:solidFill>
                <a:schemeClr val="tx1"/>
              </a:solidFill>
              <a:latin typeface="+mn-lt"/>
              <a:ea typeface="+mn-ea"/>
              <a:cs typeface="+mn-cs"/>
            </a:defRPr>
          </a:lvl3pPr>
          <a:lvl4pPr marL="1210022" algn="l" defTabSz="403340" rtl="0" eaLnBrk="1" latinLnBrk="0" hangingPunct="1">
            <a:defRPr sz="1588" kern="1200">
              <a:solidFill>
                <a:schemeClr val="tx1"/>
              </a:solidFill>
              <a:latin typeface="+mn-lt"/>
              <a:ea typeface="+mn-ea"/>
              <a:cs typeface="+mn-cs"/>
            </a:defRPr>
          </a:lvl4pPr>
          <a:lvl5pPr marL="1613361" algn="l" defTabSz="403340" rtl="0" eaLnBrk="1" latinLnBrk="0" hangingPunct="1">
            <a:defRPr sz="1588" kern="1200">
              <a:solidFill>
                <a:schemeClr val="tx1"/>
              </a:solidFill>
              <a:latin typeface="+mn-lt"/>
              <a:ea typeface="+mn-ea"/>
              <a:cs typeface="+mn-cs"/>
            </a:defRPr>
          </a:lvl5pPr>
          <a:lvl6pPr marL="2016701" algn="l" defTabSz="403340" rtl="0" eaLnBrk="1" latinLnBrk="0" hangingPunct="1">
            <a:defRPr sz="1588" kern="1200">
              <a:solidFill>
                <a:schemeClr val="tx1"/>
              </a:solidFill>
              <a:latin typeface="+mn-lt"/>
              <a:ea typeface="+mn-ea"/>
              <a:cs typeface="+mn-cs"/>
            </a:defRPr>
          </a:lvl6pPr>
          <a:lvl7pPr marL="2420043" algn="l" defTabSz="403340" rtl="0" eaLnBrk="1" latinLnBrk="0" hangingPunct="1">
            <a:defRPr sz="1588" kern="1200">
              <a:solidFill>
                <a:schemeClr val="tx1"/>
              </a:solidFill>
              <a:latin typeface="+mn-lt"/>
              <a:ea typeface="+mn-ea"/>
              <a:cs typeface="+mn-cs"/>
            </a:defRPr>
          </a:lvl7pPr>
          <a:lvl8pPr marL="2823383" algn="l" defTabSz="403340" rtl="0" eaLnBrk="1" latinLnBrk="0" hangingPunct="1">
            <a:defRPr sz="1588" kern="1200">
              <a:solidFill>
                <a:schemeClr val="tx1"/>
              </a:solidFill>
              <a:latin typeface="+mn-lt"/>
              <a:ea typeface="+mn-ea"/>
              <a:cs typeface="+mn-cs"/>
            </a:defRPr>
          </a:lvl8pPr>
          <a:lvl9pPr marL="3226723" algn="l" defTabSz="403340" rtl="0" eaLnBrk="1" latinLnBrk="0" hangingPunct="1">
            <a:defRPr sz="1588" kern="1200">
              <a:solidFill>
                <a:schemeClr val="tx1"/>
              </a:solidFill>
              <a:latin typeface="+mn-lt"/>
              <a:ea typeface="+mn-ea"/>
              <a:cs typeface="+mn-cs"/>
            </a:defRPr>
          </a:lvl9pPr>
        </a:lstStyle>
        <a:p xmlns:a="http://schemas.openxmlformats.org/drawingml/2006/main">
          <a:pPr algn="r"/>
          <a:r>
            <a:rPr lang="en-US" sz="926" b="1" dirty="0">
              <a:solidFill>
                <a:srgbClr val="C00000"/>
              </a:solidFill>
              <a:latin typeface="Arial" panose="020B0604020202020204" pitchFamily="34" charset="0"/>
              <a:cs typeface="Arial" panose="020B0604020202020204" pitchFamily="34" charset="0"/>
            </a:rPr>
            <a:t>$58</a:t>
          </a:r>
          <a:r>
            <a:rPr lang="en-US" sz="926" dirty="0">
              <a:solidFill>
                <a:srgbClr val="C00000"/>
              </a:solidFill>
              <a:latin typeface="Arial" panose="020B0604020202020204" pitchFamily="34" charset="0"/>
              <a:cs typeface="Arial" panose="020B0604020202020204" pitchFamily="34" charset="0"/>
            </a:rPr>
            <a:t> more</a:t>
          </a:r>
          <a:endParaRPr lang="en-US" sz="926" b="1" dirty="0">
            <a:solidFill>
              <a:srgbClr val="C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0.14299</cdr:x>
      <cdr:y>0.50448</cdr:y>
    </cdr:from>
    <cdr:to>
      <cdr:x>0.15653</cdr:x>
      <cdr:y>0.67006</cdr:y>
    </cdr:to>
    <cdr:sp macro="" textlink="">
      <cdr:nvSpPr>
        <cdr:cNvPr id="3" name="Right Bracket 2">
          <a:extLst xmlns:a="http://schemas.openxmlformats.org/drawingml/2006/main">
            <a:ext uri="{FF2B5EF4-FFF2-40B4-BE49-F238E27FC236}">
              <a16:creationId xmlns:a16="http://schemas.microsoft.com/office/drawing/2014/main" id="{58850BE9-16DA-AE85-40A2-E38450402B43}"/>
            </a:ext>
          </a:extLst>
        </cdr:cNvPr>
        <cdr:cNvSpPr/>
      </cdr:nvSpPr>
      <cdr:spPr>
        <a:xfrm xmlns:a="http://schemas.openxmlformats.org/drawingml/2006/main" rot="10800000">
          <a:off x="1039787" y="2428215"/>
          <a:ext cx="98448" cy="796987"/>
        </a:xfrm>
        <a:prstGeom xmlns:a="http://schemas.openxmlformats.org/drawingml/2006/main" prst="rightBracket">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defPPr>
            <a:defRPr lang="en-US"/>
          </a:defPPr>
          <a:lvl1pPr marL="0" algn="l" defTabSz="403340" rtl="0" eaLnBrk="1" latinLnBrk="0" hangingPunct="1">
            <a:defRPr sz="1588" kern="1200">
              <a:solidFill>
                <a:schemeClr val="tx1"/>
              </a:solidFill>
              <a:latin typeface="+mn-lt"/>
              <a:ea typeface="+mn-ea"/>
              <a:cs typeface="+mn-cs"/>
            </a:defRPr>
          </a:lvl1pPr>
          <a:lvl2pPr marL="403340" algn="l" defTabSz="403340" rtl="0" eaLnBrk="1" latinLnBrk="0" hangingPunct="1">
            <a:defRPr sz="1588" kern="1200">
              <a:solidFill>
                <a:schemeClr val="tx1"/>
              </a:solidFill>
              <a:latin typeface="+mn-lt"/>
              <a:ea typeface="+mn-ea"/>
              <a:cs typeface="+mn-cs"/>
            </a:defRPr>
          </a:lvl2pPr>
          <a:lvl3pPr marL="806682" algn="l" defTabSz="403340" rtl="0" eaLnBrk="1" latinLnBrk="0" hangingPunct="1">
            <a:defRPr sz="1588" kern="1200">
              <a:solidFill>
                <a:schemeClr val="tx1"/>
              </a:solidFill>
              <a:latin typeface="+mn-lt"/>
              <a:ea typeface="+mn-ea"/>
              <a:cs typeface="+mn-cs"/>
            </a:defRPr>
          </a:lvl3pPr>
          <a:lvl4pPr marL="1210022" algn="l" defTabSz="403340" rtl="0" eaLnBrk="1" latinLnBrk="0" hangingPunct="1">
            <a:defRPr sz="1588" kern="1200">
              <a:solidFill>
                <a:schemeClr val="tx1"/>
              </a:solidFill>
              <a:latin typeface="+mn-lt"/>
              <a:ea typeface="+mn-ea"/>
              <a:cs typeface="+mn-cs"/>
            </a:defRPr>
          </a:lvl4pPr>
          <a:lvl5pPr marL="1613361" algn="l" defTabSz="403340" rtl="0" eaLnBrk="1" latinLnBrk="0" hangingPunct="1">
            <a:defRPr sz="1588" kern="1200">
              <a:solidFill>
                <a:schemeClr val="tx1"/>
              </a:solidFill>
              <a:latin typeface="+mn-lt"/>
              <a:ea typeface="+mn-ea"/>
              <a:cs typeface="+mn-cs"/>
            </a:defRPr>
          </a:lvl5pPr>
          <a:lvl6pPr marL="2016701" algn="l" defTabSz="403340" rtl="0" eaLnBrk="1" latinLnBrk="0" hangingPunct="1">
            <a:defRPr sz="1588" kern="1200">
              <a:solidFill>
                <a:schemeClr val="tx1"/>
              </a:solidFill>
              <a:latin typeface="+mn-lt"/>
              <a:ea typeface="+mn-ea"/>
              <a:cs typeface="+mn-cs"/>
            </a:defRPr>
          </a:lvl6pPr>
          <a:lvl7pPr marL="2420043" algn="l" defTabSz="403340" rtl="0" eaLnBrk="1" latinLnBrk="0" hangingPunct="1">
            <a:defRPr sz="1588" kern="1200">
              <a:solidFill>
                <a:schemeClr val="tx1"/>
              </a:solidFill>
              <a:latin typeface="+mn-lt"/>
              <a:ea typeface="+mn-ea"/>
              <a:cs typeface="+mn-cs"/>
            </a:defRPr>
          </a:lvl7pPr>
          <a:lvl8pPr marL="2823383" algn="l" defTabSz="403340" rtl="0" eaLnBrk="1" latinLnBrk="0" hangingPunct="1">
            <a:defRPr sz="1588" kern="1200">
              <a:solidFill>
                <a:schemeClr val="tx1"/>
              </a:solidFill>
              <a:latin typeface="+mn-lt"/>
              <a:ea typeface="+mn-ea"/>
              <a:cs typeface="+mn-cs"/>
            </a:defRPr>
          </a:lvl8pPr>
          <a:lvl9pPr marL="3226723" algn="l" defTabSz="403340" rtl="0" eaLnBrk="1" latinLnBrk="0" hangingPunct="1">
            <a:defRPr sz="1588" kern="1200">
              <a:solidFill>
                <a:schemeClr val="tx1"/>
              </a:solidFill>
              <a:latin typeface="+mn-lt"/>
              <a:ea typeface="+mn-ea"/>
              <a:cs typeface="+mn-cs"/>
            </a:defRPr>
          </a:lvl9pPr>
        </a:lstStyle>
        <a:p xmlns:a="http://schemas.openxmlformats.org/drawingml/2006/main">
          <a:endParaRPr lang="en-US" sz="1051"/>
        </a:p>
      </cdr:txBody>
    </cdr:sp>
  </cdr:relSizeAnchor>
  <cdr:relSizeAnchor xmlns:cdr="http://schemas.openxmlformats.org/drawingml/2006/chartDrawing">
    <cdr:from>
      <cdr:x>0.24479</cdr:x>
      <cdr:y>0.67242</cdr:y>
    </cdr:from>
    <cdr:to>
      <cdr:x>0.32814</cdr:x>
      <cdr:y>0.74985</cdr:y>
    </cdr:to>
    <cdr:sp macro="" textlink="">
      <cdr:nvSpPr>
        <cdr:cNvPr id="4" name="TextBox 5">
          <a:extLst xmlns:a="http://schemas.openxmlformats.org/drawingml/2006/main">
            <a:ext uri="{FF2B5EF4-FFF2-40B4-BE49-F238E27FC236}">
              <a16:creationId xmlns:a16="http://schemas.microsoft.com/office/drawing/2014/main" id="{A7A3CAC8-1B01-2875-F954-6779D242E2B8}"/>
            </a:ext>
          </a:extLst>
        </cdr:cNvPr>
        <cdr:cNvSpPr txBox="1"/>
      </cdr:nvSpPr>
      <cdr:spPr>
        <a:xfrm xmlns:a="http://schemas.openxmlformats.org/drawingml/2006/main">
          <a:off x="1646986" y="3236583"/>
          <a:ext cx="560784" cy="37269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403340" rtl="0" eaLnBrk="1" latinLnBrk="0" hangingPunct="1">
            <a:defRPr sz="1588" kern="1200">
              <a:solidFill>
                <a:schemeClr val="tx1"/>
              </a:solidFill>
              <a:latin typeface="+mn-lt"/>
              <a:ea typeface="+mn-ea"/>
              <a:cs typeface="+mn-cs"/>
            </a:defRPr>
          </a:lvl1pPr>
          <a:lvl2pPr marL="403340" indent="0" algn="l" defTabSz="403340" rtl="0" eaLnBrk="1" latinLnBrk="0" hangingPunct="1">
            <a:defRPr sz="1588" kern="1200">
              <a:solidFill>
                <a:schemeClr val="tx1"/>
              </a:solidFill>
              <a:latin typeface="+mn-lt"/>
              <a:ea typeface="+mn-ea"/>
              <a:cs typeface="+mn-cs"/>
            </a:defRPr>
          </a:lvl2pPr>
          <a:lvl3pPr marL="806682" indent="0" algn="l" defTabSz="403340" rtl="0" eaLnBrk="1" latinLnBrk="0" hangingPunct="1">
            <a:defRPr sz="1588" kern="1200">
              <a:solidFill>
                <a:schemeClr val="tx1"/>
              </a:solidFill>
              <a:latin typeface="+mn-lt"/>
              <a:ea typeface="+mn-ea"/>
              <a:cs typeface="+mn-cs"/>
            </a:defRPr>
          </a:lvl3pPr>
          <a:lvl4pPr marL="1210022" indent="0" algn="l" defTabSz="403340" rtl="0" eaLnBrk="1" latinLnBrk="0" hangingPunct="1">
            <a:defRPr sz="1588" kern="1200">
              <a:solidFill>
                <a:schemeClr val="tx1"/>
              </a:solidFill>
              <a:latin typeface="+mn-lt"/>
              <a:ea typeface="+mn-ea"/>
              <a:cs typeface="+mn-cs"/>
            </a:defRPr>
          </a:lvl4pPr>
          <a:lvl5pPr marL="1613361" indent="0" algn="l" defTabSz="403340" rtl="0" eaLnBrk="1" latinLnBrk="0" hangingPunct="1">
            <a:defRPr sz="1588" kern="1200">
              <a:solidFill>
                <a:schemeClr val="tx1"/>
              </a:solidFill>
              <a:latin typeface="+mn-lt"/>
              <a:ea typeface="+mn-ea"/>
              <a:cs typeface="+mn-cs"/>
            </a:defRPr>
          </a:lvl5pPr>
          <a:lvl6pPr marL="2016701" indent="0" algn="l" defTabSz="403340" rtl="0" eaLnBrk="1" latinLnBrk="0" hangingPunct="1">
            <a:defRPr sz="1588" kern="1200">
              <a:solidFill>
                <a:schemeClr val="tx1"/>
              </a:solidFill>
              <a:latin typeface="+mn-lt"/>
              <a:ea typeface="+mn-ea"/>
              <a:cs typeface="+mn-cs"/>
            </a:defRPr>
          </a:lvl6pPr>
          <a:lvl7pPr marL="2420043" indent="0" algn="l" defTabSz="403340" rtl="0" eaLnBrk="1" latinLnBrk="0" hangingPunct="1">
            <a:defRPr sz="1588" kern="1200">
              <a:solidFill>
                <a:schemeClr val="tx1"/>
              </a:solidFill>
              <a:latin typeface="+mn-lt"/>
              <a:ea typeface="+mn-ea"/>
              <a:cs typeface="+mn-cs"/>
            </a:defRPr>
          </a:lvl7pPr>
          <a:lvl8pPr marL="2823383" indent="0" algn="l" defTabSz="403340" rtl="0" eaLnBrk="1" latinLnBrk="0" hangingPunct="1">
            <a:defRPr sz="1588" kern="1200">
              <a:solidFill>
                <a:schemeClr val="tx1"/>
              </a:solidFill>
              <a:latin typeface="+mn-lt"/>
              <a:ea typeface="+mn-ea"/>
              <a:cs typeface="+mn-cs"/>
            </a:defRPr>
          </a:lvl8pPr>
          <a:lvl9pPr marL="3226723" indent="0" algn="l" defTabSz="403340" rtl="0" eaLnBrk="1" latinLnBrk="0" hangingPunct="1">
            <a:defRPr sz="1588" kern="1200">
              <a:solidFill>
                <a:schemeClr val="tx1"/>
              </a:solidFill>
              <a:latin typeface="+mn-lt"/>
              <a:ea typeface="+mn-ea"/>
              <a:cs typeface="+mn-cs"/>
            </a:defRPr>
          </a:lvl9pPr>
        </a:lstStyle>
        <a:p xmlns:a="http://schemas.openxmlformats.org/drawingml/2006/main">
          <a:pPr algn="r"/>
          <a:r>
            <a:rPr lang="en-US" sz="926" b="1" dirty="0">
              <a:solidFill>
                <a:srgbClr val="C00000"/>
              </a:solidFill>
              <a:latin typeface="Arial" panose="020B0604020202020204" pitchFamily="34" charset="0"/>
              <a:cs typeface="Arial" panose="020B0604020202020204" pitchFamily="34" charset="0"/>
            </a:rPr>
            <a:t>$20</a:t>
          </a:r>
          <a:r>
            <a:rPr lang="en-US" sz="926" dirty="0">
              <a:solidFill>
                <a:srgbClr val="C00000"/>
              </a:solidFill>
              <a:latin typeface="Arial" panose="020B0604020202020204" pitchFamily="34" charset="0"/>
              <a:cs typeface="Arial" panose="020B0604020202020204" pitchFamily="34" charset="0"/>
            </a:rPr>
            <a:t> more</a:t>
          </a:r>
          <a:endParaRPr lang="en-US" sz="926" b="1" dirty="0">
            <a:solidFill>
              <a:srgbClr val="C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0.32568</cdr:x>
      <cdr:y>0.70891</cdr:y>
    </cdr:from>
    <cdr:to>
      <cdr:x>0.34043</cdr:x>
      <cdr:y>0.76904</cdr:y>
    </cdr:to>
    <cdr:sp macro="" textlink="">
      <cdr:nvSpPr>
        <cdr:cNvPr id="5" name="Right Bracket 4">
          <a:extLst xmlns:a="http://schemas.openxmlformats.org/drawingml/2006/main">
            <a:ext uri="{FF2B5EF4-FFF2-40B4-BE49-F238E27FC236}">
              <a16:creationId xmlns:a16="http://schemas.microsoft.com/office/drawing/2014/main" id="{60249327-ED76-A301-DACD-F74847F7CD67}"/>
            </a:ext>
          </a:extLst>
        </cdr:cNvPr>
        <cdr:cNvSpPr/>
      </cdr:nvSpPr>
      <cdr:spPr>
        <a:xfrm xmlns:a="http://schemas.openxmlformats.org/drawingml/2006/main" rot="10800000">
          <a:off x="2368260" y="3412237"/>
          <a:ext cx="107270" cy="289408"/>
        </a:xfrm>
        <a:prstGeom xmlns:a="http://schemas.openxmlformats.org/drawingml/2006/main" prst="rightBracket">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defPPr>
            <a:defRPr lang="en-US"/>
          </a:defPPr>
          <a:lvl1pPr marL="0" indent="0" algn="l" defTabSz="403340" rtl="0" eaLnBrk="1" latinLnBrk="0" hangingPunct="1">
            <a:defRPr sz="1588" kern="1200">
              <a:solidFill>
                <a:schemeClr val="tx1"/>
              </a:solidFill>
              <a:latin typeface="+mn-lt"/>
              <a:ea typeface="+mn-ea"/>
              <a:cs typeface="+mn-cs"/>
            </a:defRPr>
          </a:lvl1pPr>
          <a:lvl2pPr marL="403340" indent="0" algn="l" defTabSz="403340" rtl="0" eaLnBrk="1" latinLnBrk="0" hangingPunct="1">
            <a:defRPr sz="1588" kern="1200">
              <a:solidFill>
                <a:schemeClr val="tx1"/>
              </a:solidFill>
              <a:latin typeface="+mn-lt"/>
              <a:ea typeface="+mn-ea"/>
              <a:cs typeface="+mn-cs"/>
            </a:defRPr>
          </a:lvl2pPr>
          <a:lvl3pPr marL="806682" indent="0" algn="l" defTabSz="403340" rtl="0" eaLnBrk="1" latinLnBrk="0" hangingPunct="1">
            <a:defRPr sz="1588" kern="1200">
              <a:solidFill>
                <a:schemeClr val="tx1"/>
              </a:solidFill>
              <a:latin typeface="+mn-lt"/>
              <a:ea typeface="+mn-ea"/>
              <a:cs typeface="+mn-cs"/>
            </a:defRPr>
          </a:lvl3pPr>
          <a:lvl4pPr marL="1210022" indent="0" algn="l" defTabSz="403340" rtl="0" eaLnBrk="1" latinLnBrk="0" hangingPunct="1">
            <a:defRPr sz="1588" kern="1200">
              <a:solidFill>
                <a:schemeClr val="tx1"/>
              </a:solidFill>
              <a:latin typeface="+mn-lt"/>
              <a:ea typeface="+mn-ea"/>
              <a:cs typeface="+mn-cs"/>
            </a:defRPr>
          </a:lvl4pPr>
          <a:lvl5pPr marL="1613361" indent="0" algn="l" defTabSz="403340" rtl="0" eaLnBrk="1" latinLnBrk="0" hangingPunct="1">
            <a:defRPr sz="1588" kern="1200">
              <a:solidFill>
                <a:schemeClr val="tx1"/>
              </a:solidFill>
              <a:latin typeface="+mn-lt"/>
              <a:ea typeface="+mn-ea"/>
              <a:cs typeface="+mn-cs"/>
            </a:defRPr>
          </a:lvl5pPr>
          <a:lvl6pPr marL="2016701" indent="0" algn="l" defTabSz="403340" rtl="0" eaLnBrk="1" latinLnBrk="0" hangingPunct="1">
            <a:defRPr sz="1588" kern="1200">
              <a:solidFill>
                <a:schemeClr val="tx1"/>
              </a:solidFill>
              <a:latin typeface="+mn-lt"/>
              <a:ea typeface="+mn-ea"/>
              <a:cs typeface="+mn-cs"/>
            </a:defRPr>
          </a:lvl6pPr>
          <a:lvl7pPr marL="2420043" indent="0" algn="l" defTabSz="403340" rtl="0" eaLnBrk="1" latinLnBrk="0" hangingPunct="1">
            <a:defRPr sz="1588" kern="1200">
              <a:solidFill>
                <a:schemeClr val="tx1"/>
              </a:solidFill>
              <a:latin typeface="+mn-lt"/>
              <a:ea typeface="+mn-ea"/>
              <a:cs typeface="+mn-cs"/>
            </a:defRPr>
          </a:lvl7pPr>
          <a:lvl8pPr marL="2823383" indent="0" algn="l" defTabSz="403340" rtl="0" eaLnBrk="1" latinLnBrk="0" hangingPunct="1">
            <a:defRPr sz="1588" kern="1200">
              <a:solidFill>
                <a:schemeClr val="tx1"/>
              </a:solidFill>
              <a:latin typeface="+mn-lt"/>
              <a:ea typeface="+mn-ea"/>
              <a:cs typeface="+mn-cs"/>
            </a:defRPr>
          </a:lvl8pPr>
          <a:lvl9pPr marL="3226723" indent="0" algn="l" defTabSz="403340" rtl="0" eaLnBrk="1" latinLnBrk="0" hangingPunct="1">
            <a:defRPr sz="1588" kern="1200">
              <a:solidFill>
                <a:schemeClr val="tx1"/>
              </a:solidFill>
              <a:latin typeface="+mn-lt"/>
              <a:ea typeface="+mn-ea"/>
              <a:cs typeface="+mn-cs"/>
            </a:defRPr>
          </a:lvl9pPr>
        </a:lstStyle>
        <a:p xmlns:a="http://schemas.openxmlformats.org/drawingml/2006/main">
          <a:endParaRPr lang="en-US" sz="1051"/>
        </a:p>
      </cdr:txBody>
    </cdr:sp>
  </cdr:relSizeAnchor>
  <cdr:relSizeAnchor xmlns:cdr="http://schemas.openxmlformats.org/drawingml/2006/chartDrawing">
    <cdr:from>
      <cdr:x>0.42559</cdr:x>
      <cdr:y>0.68115</cdr:y>
    </cdr:from>
    <cdr:to>
      <cdr:x>0.50894</cdr:x>
      <cdr:y>0.75858</cdr:y>
    </cdr:to>
    <cdr:sp macro="" textlink="">
      <cdr:nvSpPr>
        <cdr:cNvPr id="6" name="TextBox 5">
          <a:extLst xmlns:a="http://schemas.openxmlformats.org/drawingml/2006/main">
            <a:ext uri="{FF2B5EF4-FFF2-40B4-BE49-F238E27FC236}">
              <a16:creationId xmlns:a16="http://schemas.microsoft.com/office/drawing/2014/main" id="{A7A3CAC8-1B01-2875-F954-6779D242E2B8}"/>
            </a:ext>
          </a:extLst>
        </cdr:cNvPr>
        <cdr:cNvSpPr txBox="1"/>
      </cdr:nvSpPr>
      <cdr:spPr>
        <a:xfrm xmlns:a="http://schemas.openxmlformats.org/drawingml/2006/main">
          <a:off x="2863419" y="3278607"/>
          <a:ext cx="560783" cy="372697"/>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403340" rtl="0" eaLnBrk="1" latinLnBrk="0" hangingPunct="1">
            <a:defRPr sz="1588" kern="1200">
              <a:solidFill>
                <a:schemeClr val="tx1"/>
              </a:solidFill>
              <a:latin typeface="+mn-lt"/>
              <a:ea typeface="+mn-ea"/>
              <a:cs typeface="+mn-cs"/>
            </a:defRPr>
          </a:lvl1pPr>
          <a:lvl2pPr marL="403340" indent="0" algn="l" defTabSz="403340" rtl="0" eaLnBrk="1" latinLnBrk="0" hangingPunct="1">
            <a:defRPr sz="1588" kern="1200">
              <a:solidFill>
                <a:schemeClr val="tx1"/>
              </a:solidFill>
              <a:latin typeface="+mn-lt"/>
              <a:ea typeface="+mn-ea"/>
              <a:cs typeface="+mn-cs"/>
            </a:defRPr>
          </a:lvl2pPr>
          <a:lvl3pPr marL="806682" indent="0" algn="l" defTabSz="403340" rtl="0" eaLnBrk="1" latinLnBrk="0" hangingPunct="1">
            <a:defRPr sz="1588" kern="1200">
              <a:solidFill>
                <a:schemeClr val="tx1"/>
              </a:solidFill>
              <a:latin typeface="+mn-lt"/>
              <a:ea typeface="+mn-ea"/>
              <a:cs typeface="+mn-cs"/>
            </a:defRPr>
          </a:lvl3pPr>
          <a:lvl4pPr marL="1210022" indent="0" algn="l" defTabSz="403340" rtl="0" eaLnBrk="1" latinLnBrk="0" hangingPunct="1">
            <a:defRPr sz="1588" kern="1200">
              <a:solidFill>
                <a:schemeClr val="tx1"/>
              </a:solidFill>
              <a:latin typeface="+mn-lt"/>
              <a:ea typeface="+mn-ea"/>
              <a:cs typeface="+mn-cs"/>
            </a:defRPr>
          </a:lvl4pPr>
          <a:lvl5pPr marL="1613361" indent="0" algn="l" defTabSz="403340" rtl="0" eaLnBrk="1" latinLnBrk="0" hangingPunct="1">
            <a:defRPr sz="1588" kern="1200">
              <a:solidFill>
                <a:schemeClr val="tx1"/>
              </a:solidFill>
              <a:latin typeface="+mn-lt"/>
              <a:ea typeface="+mn-ea"/>
              <a:cs typeface="+mn-cs"/>
            </a:defRPr>
          </a:lvl5pPr>
          <a:lvl6pPr marL="2016701" indent="0" algn="l" defTabSz="403340" rtl="0" eaLnBrk="1" latinLnBrk="0" hangingPunct="1">
            <a:defRPr sz="1588" kern="1200">
              <a:solidFill>
                <a:schemeClr val="tx1"/>
              </a:solidFill>
              <a:latin typeface="+mn-lt"/>
              <a:ea typeface="+mn-ea"/>
              <a:cs typeface="+mn-cs"/>
            </a:defRPr>
          </a:lvl6pPr>
          <a:lvl7pPr marL="2420043" indent="0" algn="l" defTabSz="403340" rtl="0" eaLnBrk="1" latinLnBrk="0" hangingPunct="1">
            <a:defRPr sz="1588" kern="1200">
              <a:solidFill>
                <a:schemeClr val="tx1"/>
              </a:solidFill>
              <a:latin typeface="+mn-lt"/>
              <a:ea typeface="+mn-ea"/>
              <a:cs typeface="+mn-cs"/>
            </a:defRPr>
          </a:lvl7pPr>
          <a:lvl8pPr marL="2823383" indent="0" algn="l" defTabSz="403340" rtl="0" eaLnBrk="1" latinLnBrk="0" hangingPunct="1">
            <a:defRPr sz="1588" kern="1200">
              <a:solidFill>
                <a:schemeClr val="tx1"/>
              </a:solidFill>
              <a:latin typeface="+mn-lt"/>
              <a:ea typeface="+mn-ea"/>
              <a:cs typeface="+mn-cs"/>
            </a:defRPr>
          </a:lvl8pPr>
          <a:lvl9pPr marL="3226723" indent="0" algn="l" defTabSz="403340" rtl="0" eaLnBrk="1" latinLnBrk="0" hangingPunct="1">
            <a:defRPr sz="1588" kern="1200">
              <a:solidFill>
                <a:schemeClr val="tx1"/>
              </a:solidFill>
              <a:latin typeface="+mn-lt"/>
              <a:ea typeface="+mn-ea"/>
              <a:cs typeface="+mn-cs"/>
            </a:defRPr>
          </a:lvl9pPr>
        </a:lstStyle>
        <a:p xmlns:a="http://schemas.openxmlformats.org/drawingml/2006/main">
          <a:pPr algn="r"/>
          <a:r>
            <a:rPr lang="en-US" sz="926" b="1" dirty="0">
              <a:solidFill>
                <a:srgbClr val="C00000"/>
              </a:solidFill>
              <a:latin typeface="Arial" panose="020B0604020202020204" pitchFamily="34" charset="0"/>
              <a:cs typeface="Arial" panose="020B0604020202020204" pitchFamily="34" charset="0"/>
            </a:rPr>
            <a:t>$45</a:t>
          </a:r>
          <a:r>
            <a:rPr lang="en-US" sz="926" dirty="0">
              <a:solidFill>
                <a:srgbClr val="C00000"/>
              </a:solidFill>
              <a:latin typeface="Arial" panose="020B0604020202020204" pitchFamily="34" charset="0"/>
              <a:cs typeface="Arial" panose="020B0604020202020204" pitchFamily="34" charset="0"/>
            </a:rPr>
            <a:t> more</a:t>
          </a:r>
          <a:endParaRPr lang="en-US" sz="926" b="1" dirty="0">
            <a:solidFill>
              <a:srgbClr val="C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0.51021</cdr:x>
      <cdr:y>0.6667</cdr:y>
    </cdr:from>
    <cdr:to>
      <cdr:x>0.52536</cdr:x>
      <cdr:y>0.79335</cdr:y>
    </cdr:to>
    <cdr:sp macro="" textlink="">
      <cdr:nvSpPr>
        <cdr:cNvPr id="7" name="Right Bracket 6">
          <a:extLst xmlns:a="http://schemas.openxmlformats.org/drawingml/2006/main">
            <a:ext uri="{FF2B5EF4-FFF2-40B4-BE49-F238E27FC236}">
              <a16:creationId xmlns:a16="http://schemas.microsoft.com/office/drawing/2014/main" id="{60249327-ED76-A301-DACD-F74847F7CD67}"/>
            </a:ext>
          </a:extLst>
        </cdr:cNvPr>
        <cdr:cNvSpPr/>
      </cdr:nvSpPr>
      <cdr:spPr>
        <a:xfrm xmlns:a="http://schemas.openxmlformats.org/drawingml/2006/main" rot="10800000">
          <a:off x="3710117" y="3209038"/>
          <a:ext cx="110170" cy="609601"/>
        </a:xfrm>
        <a:prstGeom xmlns:a="http://schemas.openxmlformats.org/drawingml/2006/main" prst="rightBracket">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defPPr>
            <a:defRPr lang="en-US"/>
          </a:defPPr>
          <a:lvl1pPr marL="0" indent="0" algn="l" defTabSz="403340" rtl="0" eaLnBrk="1" latinLnBrk="0" hangingPunct="1">
            <a:defRPr sz="1588" kern="1200">
              <a:solidFill>
                <a:schemeClr val="tx1"/>
              </a:solidFill>
              <a:latin typeface="+mn-lt"/>
              <a:ea typeface="+mn-ea"/>
              <a:cs typeface="+mn-cs"/>
            </a:defRPr>
          </a:lvl1pPr>
          <a:lvl2pPr marL="403340" indent="0" algn="l" defTabSz="403340" rtl="0" eaLnBrk="1" latinLnBrk="0" hangingPunct="1">
            <a:defRPr sz="1588" kern="1200">
              <a:solidFill>
                <a:schemeClr val="tx1"/>
              </a:solidFill>
              <a:latin typeface="+mn-lt"/>
              <a:ea typeface="+mn-ea"/>
              <a:cs typeface="+mn-cs"/>
            </a:defRPr>
          </a:lvl2pPr>
          <a:lvl3pPr marL="806682" indent="0" algn="l" defTabSz="403340" rtl="0" eaLnBrk="1" latinLnBrk="0" hangingPunct="1">
            <a:defRPr sz="1588" kern="1200">
              <a:solidFill>
                <a:schemeClr val="tx1"/>
              </a:solidFill>
              <a:latin typeface="+mn-lt"/>
              <a:ea typeface="+mn-ea"/>
              <a:cs typeface="+mn-cs"/>
            </a:defRPr>
          </a:lvl3pPr>
          <a:lvl4pPr marL="1210022" indent="0" algn="l" defTabSz="403340" rtl="0" eaLnBrk="1" latinLnBrk="0" hangingPunct="1">
            <a:defRPr sz="1588" kern="1200">
              <a:solidFill>
                <a:schemeClr val="tx1"/>
              </a:solidFill>
              <a:latin typeface="+mn-lt"/>
              <a:ea typeface="+mn-ea"/>
              <a:cs typeface="+mn-cs"/>
            </a:defRPr>
          </a:lvl4pPr>
          <a:lvl5pPr marL="1613361" indent="0" algn="l" defTabSz="403340" rtl="0" eaLnBrk="1" latinLnBrk="0" hangingPunct="1">
            <a:defRPr sz="1588" kern="1200">
              <a:solidFill>
                <a:schemeClr val="tx1"/>
              </a:solidFill>
              <a:latin typeface="+mn-lt"/>
              <a:ea typeface="+mn-ea"/>
              <a:cs typeface="+mn-cs"/>
            </a:defRPr>
          </a:lvl5pPr>
          <a:lvl6pPr marL="2016701" indent="0" algn="l" defTabSz="403340" rtl="0" eaLnBrk="1" latinLnBrk="0" hangingPunct="1">
            <a:defRPr sz="1588" kern="1200">
              <a:solidFill>
                <a:schemeClr val="tx1"/>
              </a:solidFill>
              <a:latin typeface="+mn-lt"/>
              <a:ea typeface="+mn-ea"/>
              <a:cs typeface="+mn-cs"/>
            </a:defRPr>
          </a:lvl6pPr>
          <a:lvl7pPr marL="2420043" indent="0" algn="l" defTabSz="403340" rtl="0" eaLnBrk="1" latinLnBrk="0" hangingPunct="1">
            <a:defRPr sz="1588" kern="1200">
              <a:solidFill>
                <a:schemeClr val="tx1"/>
              </a:solidFill>
              <a:latin typeface="+mn-lt"/>
              <a:ea typeface="+mn-ea"/>
              <a:cs typeface="+mn-cs"/>
            </a:defRPr>
          </a:lvl7pPr>
          <a:lvl8pPr marL="2823383" indent="0" algn="l" defTabSz="403340" rtl="0" eaLnBrk="1" latinLnBrk="0" hangingPunct="1">
            <a:defRPr sz="1588" kern="1200">
              <a:solidFill>
                <a:schemeClr val="tx1"/>
              </a:solidFill>
              <a:latin typeface="+mn-lt"/>
              <a:ea typeface="+mn-ea"/>
              <a:cs typeface="+mn-cs"/>
            </a:defRPr>
          </a:lvl8pPr>
          <a:lvl9pPr marL="3226723" indent="0" algn="l" defTabSz="403340" rtl="0" eaLnBrk="1" latinLnBrk="0" hangingPunct="1">
            <a:defRPr sz="1588" kern="1200">
              <a:solidFill>
                <a:schemeClr val="tx1"/>
              </a:solidFill>
              <a:latin typeface="+mn-lt"/>
              <a:ea typeface="+mn-ea"/>
              <a:cs typeface="+mn-cs"/>
            </a:defRPr>
          </a:lvl9pPr>
        </a:lstStyle>
        <a:p xmlns:a="http://schemas.openxmlformats.org/drawingml/2006/main">
          <a:endParaRPr lang="en-US" sz="1051"/>
        </a:p>
      </cdr:txBody>
    </cdr:sp>
  </cdr:relSizeAnchor>
  <cdr:relSizeAnchor xmlns:cdr="http://schemas.openxmlformats.org/drawingml/2006/chartDrawing">
    <cdr:from>
      <cdr:x>0.61848</cdr:x>
      <cdr:y>0.56066</cdr:y>
    </cdr:from>
    <cdr:to>
      <cdr:x>0.70183</cdr:x>
      <cdr:y>0.63809</cdr:y>
    </cdr:to>
    <cdr:sp macro="" textlink="">
      <cdr:nvSpPr>
        <cdr:cNvPr id="8" name="TextBox 5">
          <a:extLst xmlns:a="http://schemas.openxmlformats.org/drawingml/2006/main">
            <a:ext uri="{FF2B5EF4-FFF2-40B4-BE49-F238E27FC236}">
              <a16:creationId xmlns:a16="http://schemas.microsoft.com/office/drawing/2014/main" id="{A7A3CAC8-1B01-2875-F954-6779D242E2B8}"/>
            </a:ext>
          </a:extLst>
        </cdr:cNvPr>
        <cdr:cNvSpPr txBox="1"/>
      </cdr:nvSpPr>
      <cdr:spPr>
        <a:xfrm xmlns:a="http://schemas.openxmlformats.org/drawingml/2006/main">
          <a:off x="4497398" y="2698627"/>
          <a:ext cx="606100" cy="37269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403340" rtl="0" eaLnBrk="1" latinLnBrk="0" hangingPunct="1">
            <a:defRPr sz="1588" kern="1200">
              <a:solidFill>
                <a:schemeClr val="tx1"/>
              </a:solidFill>
              <a:latin typeface="+mn-lt"/>
              <a:ea typeface="+mn-ea"/>
              <a:cs typeface="+mn-cs"/>
            </a:defRPr>
          </a:lvl1pPr>
          <a:lvl2pPr marL="403340" indent="0" algn="l" defTabSz="403340" rtl="0" eaLnBrk="1" latinLnBrk="0" hangingPunct="1">
            <a:defRPr sz="1588" kern="1200">
              <a:solidFill>
                <a:schemeClr val="tx1"/>
              </a:solidFill>
              <a:latin typeface="+mn-lt"/>
              <a:ea typeface="+mn-ea"/>
              <a:cs typeface="+mn-cs"/>
            </a:defRPr>
          </a:lvl2pPr>
          <a:lvl3pPr marL="806682" indent="0" algn="l" defTabSz="403340" rtl="0" eaLnBrk="1" latinLnBrk="0" hangingPunct="1">
            <a:defRPr sz="1588" kern="1200">
              <a:solidFill>
                <a:schemeClr val="tx1"/>
              </a:solidFill>
              <a:latin typeface="+mn-lt"/>
              <a:ea typeface="+mn-ea"/>
              <a:cs typeface="+mn-cs"/>
            </a:defRPr>
          </a:lvl3pPr>
          <a:lvl4pPr marL="1210022" indent="0" algn="l" defTabSz="403340" rtl="0" eaLnBrk="1" latinLnBrk="0" hangingPunct="1">
            <a:defRPr sz="1588" kern="1200">
              <a:solidFill>
                <a:schemeClr val="tx1"/>
              </a:solidFill>
              <a:latin typeface="+mn-lt"/>
              <a:ea typeface="+mn-ea"/>
              <a:cs typeface="+mn-cs"/>
            </a:defRPr>
          </a:lvl4pPr>
          <a:lvl5pPr marL="1613361" indent="0" algn="l" defTabSz="403340" rtl="0" eaLnBrk="1" latinLnBrk="0" hangingPunct="1">
            <a:defRPr sz="1588" kern="1200">
              <a:solidFill>
                <a:schemeClr val="tx1"/>
              </a:solidFill>
              <a:latin typeface="+mn-lt"/>
              <a:ea typeface="+mn-ea"/>
              <a:cs typeface="+mn-cs"/>
            </a:defRPr>
          </a:lvl5pPr>
          <a:lvl6pPr marL="2016701" indent="0" algn="l" defTabSz="403340" rtl="0" eaLnBrk="1" latinLnBrk="0" hangingPunct="1">
            <a:defRPr sz="1588" kern="1200">
              <a:solidFill>
                <a:schemeClr val="tx1"/>
              </a:solidFill>
              <a:latin typeface="+mn-lt"/>
              <a:ea typeface="+mn-ea"/>
              <a:cs typeface="+mn-cs"/>
            </a:defRPr>
          </a:lvl6pPr>
          <a:lvl7pPr marL="2420043" indent="0" algn="l" defTabSz="403340" rtl="0" eaLnBrk="1" latinLnBrk="0" hangingPunct="1">
            <a:defRPr sz="1588" kern="1200">
              <a:solidFill>
                <a:schemeClr val="tx1"/>
              </a:solidFill>
              <a:latin typeface="+mn-lt"/>
              <a:ea typeface="+mn-ea"/>
              <a:cs typeface="+mn-cs"/>
            </a:defRPr>
          </a:lvl7pPr>
          <a:lvl8pPr marL="2823383" indent="0" algn="l" defTabSz="403340" rtl="0" eaLnBrk="1" latinLnBrk="0" hangingPunct="1">
            <a:defRPr sz="1588" kern="1200">
              <a:solidFill>
                <a:schemeClr val="tx1"/>
              </a:solidFill>
              <a:latin typeface="+mn-lt"/>
              <a:ea typeface="+mn-ea"/>
              <a:cs typeface="+mn-cs"/>
            </a:defRPr>
          </a:lvl8pPr>
          <a:lvl9pPr marL="3226723" indent="0" algn="l" defTabSz="403340" rtl="0" eaLnBrk="1" latinLnBrk="0" hangingPunct="1">
            <a:defRPr sz="1588" kern="1200">
              <a:solidFill>
                <a:schemeClr val="tx1"/>
              </a:solidFill>
              <a:latin typeface="+mn-lt"/>
              <a:ea typeface="+mn-ea"/>
              <a:cs typeface="+mn-cs"/>
            </a:defRPr>
          </a:lvl9pPr>
        </a:lstStyle>
        <a:p xmlns:a="http://schemas.openxmlformats.org/drawingml/2006/main">
          <a:pPr algn="r"/>
          <a:r>
            <a:rPr lang="en-US" sz="926" b="1" dirty="0">
              <a:solidFill>
                <a:srgbClr val="C00000"/>
              </a:solidFill>
              <a:latin typeface="Arial" panose="020B0604020202020204" pitchFamily="34" charset="0"/>
              <a:cs typeface="Arial" panose="020B0604020202020204" pitchFamily="34" charset="0"/>
            </a:rPr>
            <a:t>$79</a:t>
          </a:r>
          <a:r>
            <a:rPr lang="en-US" sz="926" dirty="0">
              <a:solidFill>
                <a:srgbClr val="C00000"/>
              </a:solidFill>
              <a:latin typeface="Arial" panose="020B0604020202020204" pitchFamily="34" charset="0"/>
              <a:cs typeface="Arial" panose="020B0604020202020204" pitchFamily="34" charset="0"/>
            </a:rPr>
            <a:t> more</a:t>
          </a:r>
          <a:endParaRPr lang="en-US" sz="926" b="1" dirty="0">
            <a:solidFill>
              <a:srgbClr val="C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0.69523</cdr:x>
      <cdr:y>0.51732</cdr:y>
    </cdr:from>
    <cdr:to>
      <cdr:x>0.70624</cdr:x>
      <cdr:y>0.74217</cdr:y>
    </cdr:to>
    <cdr:sp macro="" textlink="">
      <cdr:nvSpPr>
        <cdr:cNvPr id="9" name="Right Bracket 8">
          <a:extLst xmlns:a="http://schemas.openxmlformats.org/drawingml/2006/main">
            <a:ext uri="{FF2B5EF4-FFF2-40B4-BE49-F238E27FC236}">
              <a16:creationId xmlns:a16="http://schemas.microsoft.com/office/drawing/2014/main" id="{60249327-ED76-A301-DACD-F74847F7CD67}"/>
            </a:ext>
          </a:extLst>
        </cdr:cNvPr>
        <cdr:cNvSpPr/>
      </cdr:nvSpPr>
      <cdr:spPr>
        <a:xfrm xmlns:a="http://schemas.openxmlformats.org/drawingml/2006/main" rot="10800000">
          <a:off x="5055554" y="2490020"/>
          <a:ext cx="80048" cy="1082315"/>
        </a:xfrm>
        <a:prstGeom xmlns:a="http://schemas.openxmlformats.org/drawingml/2006/main" prst="rightBracket">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defPPr>
            <a:defRPr lang="en-US"/>
          </a:defPPr>
          <a:lvl1pPr marL="0" indent="0" algn="l" defTabSz="403340" rtl="0" eaLnBrk="1" latinLnBrk="0" hangingPunct="1">
            <a:defRPr sz="1588" kern="1200">
              <a:solidFill>
                <a:schemeClr val="tx1"/>
              </a:solidFill>
              <a:latin typeface="+mn-lt"/>
              <a:ea typeface="+mn-ea"/>
              <a:cs typeface="+mn-cs"/>
            </a:defRPr>
          </a:lvl1pPr>
          <a:lvl2pPr marL="403340" indent="0" algn="l" defTabSz="403340" rtl="0" eaLnBrk="1" latinLnBrk="0" hangingPunct="1">
            <a:defRPr sz="1588" kern="1200">
              <a:solidFill>
                <a:schemeClr val="tx1"/>
              </a:solidFill>
              <a:latin typeface="+mn-lt"/>
              <a:ea typeface="+mn-ea"/>
              <a:cs typeface="+mn-cs"/>
            </a:defRPr>
          </a:lvl2pPr>
          <a:lvl3pPr marL="806682" indent="0" algn="l" defTabSz="403340" rtl="0" eaLnBrk="1" latinLnBrk="0" hangingPunct="1">
            <a:defRPr sz="1588" kern="1200">
              <a:solidFill>
                <a:schemeClr val="tx1"/>
              </a:solidFill>
              <a:latin typeface="+mn-lt"/>
              <a:ea typeface="+mn-ea"/>
              <a:cs typeface="+mn-cs"/>
            </a:defRPr>
          </a:lvl3pPr>
          <a:lvl4pPr marL="1210022" indent="0" algn="l" defTabSz="403340" rtl="0" eaLnBrk="1" latinLnBrk="0" hangingPunct="1">
            <a:defRPr sz="1588" kern="1200">
              <a:solidFill>
                <a:schemeClr val="tx1"/>
              </a:solidFill>
              <a:latin typeface="+mn-lt"/>
              <a:ea typeface="+mn-ea"/>
              <a:cs typeface="+mn-cs"/>
            </a:defRPr>
          </a:lvl4pPr>
          <a:lvl5pPr marL="1613361" indent="0" algn="l" defTabSz="403340" rtl="0" eaLnBrk="1" latinLnBrk="0" hangingPunct="1">
            <a:defRPr sz="1588" kern="1200">
              <a:solidFill>
                <a:schemeClr val="tx1"/>
              </a:solidFill>
              <a:latin typeface="+mn-lt"/>
              <a:ea typeface="+mn-ea"/>
              <a:cs typeface="+mn-cs"/>
            </a:defRPr>
          </a:lvl5pPr>
          <a:lvl6pPr marL="2016701" indent="0" algn="l" defTabSz="403340" rtl="0" eaLnBrk="1" latinLnBrk="0" hangingPunct="1">
            <a:defRPr sz="1588" kern="1200">
              <a:solidFill>
                <a:schemeClr val="tx1"/>
              </a:solidFill>
              <a:latin typeface="+mn-lt"/>
              <a:ea typeface="+mn-ea"/>
              <a:cs typeface="+mn-cs"/>
            </a:defRPr>
          </a:lvl6pPr>
          <a:lvl7pPr marL="2420043" indent="0" algn="l" defTabSz="403340" rtl="0" eaLnBrk="1" latinLnBrk="0" hangingPunct="1">
            <a:defRPr sz="1588" kern="1200">
              <a:solidFill>
                <a:schemeClr val="tx1"/>
              </a:solidFill>
              <a:latin typeface="+mn-lt"/>
              <a:ea typeface="+mn-ea"/>
              <a:cs typeface="+mn-cs"/>
            </a:defRPr>
          </a:lvl7pPr>
          <a:lvl8pPr marL="2823383" indent="0" algn="l" defTabSz="403340" rtl="0" eaLnBrk="1" latinLnBrk="0" hangingPunct="1">
            <a:defRPr sz="1588" kern="1200">
              <a:solidFill>
                <a:schemeClr val="tx1"/>
              </a:solidFill>
              <a:latin typeface="+mn-lt"/>
              <a:ea typeface="+mn-ea"/>
              <a:cs typeface="+mn-cs"/>
            </a:defRPr>
          </a:lvl8pPr>
          <a:lvl9pPr marL="3226723" indent="0" algn="l" defTabSz="403340" rtl="0" eaLnBrk="1" latinLnBrk="0" hangingPunct="1">
            <a:defRPr sz="1588" kern="1200">
              <a:solidFill>
                <a:schemeClr val="tx1"/>
              </a:solidFill>
              <a:latin typeface="+mn-lt"/>
              <a:ea typeface="+mn-ea"/>
              <a:cs typeface="+mn-cs"/>
            </a:defRPr>
          </a:lvl9pPr>
        </a:lstStyle>
        <a:p xmlns:a="http://schemas.openxmlformats.org/drawingml/2006/main">
          <a:endParaRPr lang="en-US" sz="1051"/>
        </a:p>
      </cdr:txBody>
    </cdr:sp>
  </cdr:relSizeAnchor>
  <cdr:relSizeAnchor xmlns:cdr="http://schemas.openxmlformats.org/drawingml/2006/chartDrawing">
    <cdr:from>
      <cdr:x>0.78385</cdr:x>
      <cdr:y>0.26788</cdr:y>
    </cdr:from>
    <cdr:to>
      <cdr:x>0.8672</cdr:x>
      <cdr:y>0.34531</cdr:y>
    </cdr:to>
    <cdr:sp macro="" textlink="">
      <cdr:nvSpPr>
        <cdr:cNvPr id="10" name="TextBox 5">
          <a:extLst xmlns:a="http://schemas.openxmlformats.org/drawingml/2006/main">
            <a:ext uri="{FF2B5EF4-FFF2-40B4-BE49-F238E27FC236}">
              <a16:creationId xmlns:a16="http://schemas.microsoft.com/office/drawing/2014/main" id="{A7A3CAC8-1B01-2875-F954-6779D242E2B8}"/>
            </a:ext>
          </a:extLst>
        </cdr:cNvPr>
        <cdr:cNvSpPr txBox="1"/>
      </cdr:nvSpPr>
      <cdr:spPr>
        <a:xfrm xmlns:a="http://schemas.openxmlformats.org/drawingml/2006/main">
          <a:off x="4375150" y="1117600"/>
          <a:ext cx="465254" cy="323027"/>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403340" rtl="0" eaLnBrk="1" latinLnBrk="0" hangingPunct="1">
            <a:defRPr sz="1588" kern="1200">
              <a:solidFill>
                <a:schemeClr val="tx1"/>
              </a:solidFill>
              <a:latin typeface="+mn-lt"/>
              <a:ea typeface="+mn-ea"/>
              <a:cs typeface="+mn-cs"/>
            </a:defRPr>
          </a:lvl1pPr>
          <a:lvl2pPr marL="403340" indent="0" algn="l" defTabSz="403340" rtl="0" eaLnBrk="1" latinLnBrk="0" hangingPunct="1">
            <a:defRPr sz="1588" kern="1200">
              <a:solidFill>
                <a:schemeClr val="tx1"/>
              </a:solidFill>
              <a:latin typeface="+mn-lt"/>
              <a:ea typeface="+mn-ea"/>
              <a:cs typeface="+mn-cs"/>
            </a:defRPr>
          </a:lvl2pPr>
          <a:lvl3pPr marL="806682" indent="0" algn="l" defTabSz="403340" rtl="0" eaLnBrk="1" latinLnBrk="0" hangingPunct="1">
            <a:defRPr sz="1588" kern="1200">
              <a:solidFill>
                <a:schemeClr val="tx1"/>
              </a:solidFill>
              <a:latin typeface="+mn-lt"/>
              <a:ea typeface="+mn-ea"/>
              <a:cs typeface="+mn-cs"/>
            </a:defRPr>
          </a:lvl3pPr>
          <a:lvl4pPr marL="1210022" indent="0" algn="l" defTabSz="403340" rtl="0" eaLnBrk="1" latinLnBrk="0" hangingPunct="1">
            <a:defRPr sz="1588" kern="1200">
              <a:solidFill>
                <a:schemeClr val="tx1"/>
              </a:solidFill>
              <a:latin typeface="+mn-lt"/>
              <a:ea typeface="+mn-ea"/>
              <a:cs typeface="+mn-cs"/>
            </a:defRPr>
          </a:lvl4pPr>
          <a:lvl5pPr marL="1613361" indent="0" algn="l" defTabSz="403340" rtl="0" eaLnBrk="1" latinLnBrk="0" hangingPunct="1">
            <a:defRPr sz="1588" kern="1200">
              <a:solidFill>
                <a:schemeClr val="tx1"/>
              </a:solidFill>
              <a:latin typeface="+mn-lt"/>
              <a:ea typeface="+mn-ea"/>
              <a:cs typeface="+mn-cs"/>
            </a:defRPr>
          </a:lvl5pPr>
          <a:lvl6pPr marL="2016701" indent="0" algn="l" defTabSz="403340" rtl="0" eaLnBrk="1" latinLnBrk="0" hangingPunct="1">
            <a:defRPr sz="1588" kern="1200">
              <a:solidFill>
                <a:schemeClr val="tx1"/>
              </a:solidFill>
              <a:latin typeface="+mn-lt"/>
              <a:ea typeface="+mn-ea"/>
              <a:cs typeface="+mn-cs"/>
            </a:defRPr>
          </a:lvl6pPr>
          <a:lvl7pPr marL="2420043" indent="0" algn="l" defTabSz="403340" rtl="0" eaLnBrk="1" latinLnBrk="0" hangingPunct="1">
            <a:defRPr sz="1588" kern="1200">
              <a:solidFill>
                <a:schemeClr val="tx1"/>
              </a:solidFill>
              <a:latin typeface="+mn-lt"/>
              <a:ea typeface="+mn-ea"/>
              <a:cs typeface="+mn-cs"/>
            </a:defRPr>
          </a:lvl7pPr>
          <a:lvl8pPr marL="2823383" indent="0" algn="l" defTabSz="403340" rtl="0" eaLnBrk="1" latinLnBrk="0" hangingPunct="1">
            <a:defRPr sz="1588" kern="1200">
              <a:solidFill>
                <a:schemeClr val="tx1"/>
              </a:solidFill>
              <a:latin typeface="+mn-lt"/>
              <a:ea typeface="+mn-ea"/>
              <a:cs typeface="+mn-cs"/>
            </a:defRPr>
          </a:lvl8pPr>
          <a:lvl9pPr marL="3226723" indent="0" algn="l" defTabSz="403340" rtl="0" eaLnBrk="1" latinLnBrk="0" hangingPunct="1">
            <a:defRPr sz="1588" kern="1200">
              <a:solidFill>
                <a:schemeClr val="tx1"/>
              </a:solidFill>
              <a:latin typeface="+mn-lt"/>
              <a:ea typeface="+mn-ea"/>
              <a:cs typeface="+mn-cs"/>
            </a:defRPr>
          </a:lvl9pPr>
        </a:lstStyle>
        <a:p xmlns:a="http://schemas.openxmlformats.org/drawingml/2006/main">
          <a:pPr algn="r"/>
          <a:r>
            <a:rPr lang="en-US" sz="926" b="1" dirty="0">
              <a:solidFill>
                <a:srgbClr val="C00000"/>
              </a:solidFill>
              <a:latin typeface="Arial" panose="020B0604020202020204" pitchFamily="34" charset="0"/>
              <a:cs typeface="Arial" panose="020B0604020202020204" pitchFamily="34" charset="0"/>
            </a:rPr>
            <a:t>$74</a:t>
          </a:r>
          <a:r>
            <a:rPr lang="en-US" sz="926" dirty="0">
              <a:solidFill>
                <a:srgbClr val="C00000"/>
              </a:solidFill>
              <a:latin typeface="Arial" panose="020B0604020202020204" pitchFamily="34" charset="0"/>
              <a:cs typeface="Arial" panose="020B0604020202020204" pitchFamily="34" charset="0"/>
            </a:rPr>
            <a:t> more</a:t>
          </a:r>
          <a:endParaRPr lang="en-US" sz="926" b="1" dirty="0">
            <a:solidFill>
              <a:srgbClr val="C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0.87664</cdr:x>
      <cdr:y>0.25157</cdr:y>
    </cdr:from>
    <cdr:to>
      <cdr:x>0.8885</cdr:x>
      <cdr:y>0.46393</cdr:y>
    </cdr:to>
    <cdr:sp macro="" textlink="">
      <cdr:nvSpPr>
        <cdr:cNvPr id="11" name="Right Bracket 10">
          <a:extLst xmlns:a="http://schemas.openxmlformats.org/drawingml/2006/main">
            <a:ext uri="{FF2B5EF4-FFF2-40B4-BE49-F238E27FC236}">
              <a16:creationId xmlns:a16="http://schemas.microsoft.com/office/drawing/2014/main" id="{60249327-ED76-A301-DACD-F74847F7CD67}"/>
            </a:ext>
          </a:extLst>
        </cdr:cNvPr>
        <cdr:cNvSpPr/>
      </cdr:nvSpPr>
      <cdr:spPr>
        <a:xfrm xmlns:a="http://schemas.openxmlformats.org/drawingml/2006/main" rot="10800000">
          <a:off x="6374708" y="1210906"/>
          <a:ext cx="86205" cy="1022156"/>
        </a:xfrm>
        <a:prstGeom xmlns:a="http://schemas.openxmlformats.org/drawingml/2006/main" prst="rightBracket">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defPPr>
            <a:defRPr lang="en-US"/>
          </a:defPPr>
          <a:lvl1pPr marL="0" indent="0" algn="l" defTabSz="403340" rtl="0" eaLnBrk="1" latinLnBrk="0" hangingPunct="1">
            <a:defRPr sz="1588" kern="1200">
              <a:solidFill>
                <a:schemeClr val="tx1"/>
              </a:solidFill>
              <a:latin typeface="+mn-lt"/>
              <a:ea typeface="+mn-ea"/>
              <a:cs typeface="+mn-cs"/>
            </a:defRPr>
          </a:lvl1pPr>
          <a:lvl2pPr marL="403340" indent="0" algn="l" defTabSz="403340" rtl="0" eaLnBrk="1" latinLnBrk="0" hangingPunct="1">
            <a:defRPr sz="1588" kern="1200">
              <a:solidFill>
                <a:schemeClr val="tx1"/>
              </a:solidFill>
              <a:latin typeface="+mn-lt"/>
              <a:ea typeface="+mn-ea"/>
              <a:cs typeface="+mn-cs"/>
            </a:defRPr>
          </a:lvl2pPr>
          <a:lvl3pPr marL="806682" indent="0" algn="l" defTabSz="403340" rtl="0" eaLnBrk="1" latinLnBrk="0" hangingPunct="1">
            <a:defRPr sz="1588" kern="1200">
              <a:solidFill>
                <a:schemeClr val="tx1"/>
              </a:solidFill>
              <a:latin typeface="+mn-lt"/>
              <a:ea typeface="+mn-ea"/>
              <a:cs typeface="+mn-cs"/>
            </a:defRPr>
          </a:lvl3pPr>
          <a:lvl4pPr marL="1210022" indent="0" algn="l" defTabSz="403340" rtl="0" eaLnBrk="1" latinLnBrk="0" hangingPunct="1">
            <a:defRPr sz="1588" kern="1200">
              <a:solidFill>
                <a:schemeClr val="tx1"/>
              </a:solidFill>
              <a:latin typeface="+mn-lt"/>
              <a:ea typeface="+mn-ea"/>
              <a:cs typeface="+mn-cs"/>
            </a:defRPr>
          </a:lvl4pPr>
          <a:lvl5pPr marL="1613361" indent="0" algn="l" defTabSz="403340" rtl="0" eaLnBrk="1" latinLnBrk="0" hangingPunct="1">
            <a:defRPr sz="1588" kern="1200">
              <a:solidFill>
                <a:schemeClr val="tx1"/>
              </a:solidFill>
              <a:latin typeface="+mn-lt"/>
              <a:ea typeface="+mn-ea"/>
              <a:cs typeface="+mn-cs"/>
            </a:defRPr>
          </a:lvl5pPr>
          <a:lvl6pPr marL="2016701" indent="0" algn="l" defTabSz="403340" rtl="0" eaLnBrk="1" latinLnBrk="0" hangingPunct="1">
            <a:defRPr sz="1588" kern="1200">
              <a:solidFill>
                <a:schemeClr val="tx1"/>
              </a:solidFill>
              <a:latin typeface="+mn-lt"/>
              <a:ea typeface="+mn-ea"/>
              <a:cs typeface="+mn-cs"/>
            </a:defRPr>
          </a:lvl6pPr>
          <a:lvl7pPr marL="2420043" indent="0" algn="l" defTabSz="403340" rtl="0" eaLnBrk="1" latinLnBrk="0" hangingPunct="1">
            <a:defRPr sz="1588" kern="1200">
              <a:solidFill>
                <a:schemeClr val="tx1"/>
              </a:solidFill>
              <a:latin typeface="+mn-lt"/>
              <a:ea typeface="+mn-ea"/>
              <a:cs typeface="+mn-cs"/>
            </a:defRPr>
          </a:lvl7pPr>
          <a:lvl8pPr marL="2823383" indent="0" algn="l" defTabSz="403340" rtl="0" eaLnBrk="1" latinLnBrk="0" hangingPunct="1">
            <a:defRPr sz="1588" kern="1200">
              <a:solidFill>
                <a:schemeClr val="tx1"/>
              </a:solidFill>
              <a:latin typeface="+mn-lt"/>
              <a:ea typeface="+mn-ea"/>
              <a:cs typeface="+mn-cs"/>
            </a:defRPr>
          </a:lvl8pPr>
          <a:lvl9pPr marL="3226723" indent="0" algn="l" defTabSz="403340" rtl="0" eaLnBrk="1" latinLnBrk="0" hangingPunct="1">
            <a:defRPr sz="1588" kern="1200">
              <a:solidFill>
                <a:schemeClr val="tx1"/>
              </a:solidFill>
              <a:latin typeface="+mn-lt"/>
              <a:ea typeface="+mn-ea"/>
              <a:cs typeface="+mn-cs"/>
            </a:defRPr>
          </a:lvl9pPr>
        </a:lstStyle>
        <a:p xmlns:a="http://schemas.openxmlformats.org/drawingml/2006/main">
          <a:endParaRPr lang="en-US" sz="105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4528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45285"/>
          </a:xfrm>
          <a:prstGeom prst="rect">
            <a:avLst/>
          </a:prstGeom>
        </p:spPr>
        <p:txBody>
          <a:bodyPr vert="horz" lIns="93177" tIns="46589" rIns="93177" bIns="46589" rtlCol="0"/>
          <a:lstStyle>
            <a:lvl1pPr algn="r">
              <a:defRPr sz="1200"/>
            </a:lvl1pPr>
          </a:lstStyle>
          <a:p>
            <a:fld id="{AF29C3E7-73E7-4A6F-B24E-5B5EFB42EA92}" type="datetimeFigureOut">
              <a:rPr lang="en-US" smtClean="0"/>
              <a:t>5/16/2025</a:t>
            </a:fld>
            <a:endParaRPr lang="en-US"/>
          </a:p>
        </p:txBody>
      </p:sp>
      <p:sp>
        <p:nvSpPr>
          <p:cNvPr id="4" name="Slide Image Placeholder 3"/>
          <p:cNvSpPr>
            <a:spLocks noGrp="1" noRot="1" noChangeAspect="1"/>
          </p:cNvSpPr>
          <p:nvPr>
            <p:ph type="sldImg" idx="2"/>
          </p:nvPr>
        </p:nvSpPr>
        <p:spPr>
          <a:xfrm>
            <a:off x="2584450" y="860425"/>
            <a:ext cx="4127500" cy="232251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11873"/>
            <a:ext cx="7437120" cy="27097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9"/>
            <a:ext cx="4028440" cy="34528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9"/>
            <a:ext cx="4028440" cy="345284"/>
          </a:xfrm>
          <a:prstGeom prst="rect">
            <a:avLst/>
          </a:prstGeom>
        </p:spPr>
        <p:txBody>
          <a:bodyPr vert="horz" lIns="93177" tIns="46589" rIns="93177" bIns="46589" rtlCol="0" anchor="b"/>
          <a:lstStyle>
            <a:lvl1pPr algn="r">
              <a:defRPr sz="1200"/>
            </a:lvl1pPr>
          </a:lstStyle>
          <a:p>
            <a:fld id="{21CD6DE7-7080-4314-8B19-0BEB55871CE2}" type="slidenum">
              <a:rPr lang="en-US" smtClean="0"/>
              <a:t>‹#›</a:t>
            </a:fld>
            <a:endParaRPr lang="en-US"/>
          </a:p>
        </p:txBody>
      </p:sp>
    </p:spTree>
    <p:extLst>
      <p:ext uri="{BB962C8B-B14F-4D97-AF65-F5344CB8AC3E}">
        <p14:creationId xmlns:p14="http://schemas.microsoft.com/office/powerpoint/2010/main" val="2184147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1</a:t>
            </a:fld>
            <a:endParaRPr lang="en-US"/>
          </a:p>
        </p:txBody>
      </p:sp>
    </p:spTree>
    <p:extLst>
      <p:ext uri="{BB962C8B-B14F-4D97-AF65-F5344CB8AC3E}">
        <p14:creationId xmlns:p14="http://schemas.microsoft.com/office/powerpoint/2010/main" val="112952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23130"/>
                </a:solidFill>
                <a:effectLst/>
                <a:latin typeface="Segoe UI" panose="020B0502040204020203" pitchFamily="34" charset="0"/>
                <a:ea typeface="Segoe UI" panose="020B0502040204020203" pitchFamily="34" charset="0"/>
              </a:rPr>
              <a:t>Medi-Cal is a separate state program. It's managed by the Department of Health Care Services and it offers low-cost and free health coverage to eligible Californians with limited income.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23130"/>
                </a:solidFill>
                <a:effectLst/>
                <a:latin typeface="Segoe UI" panose="020B0502040204020203" pitchFamily="34" charset="0"/>
                <a:ea typeface="Segoe UI" panose="020B0502040204020203" pitchFamily="34" charset="0"/>
              </a:rPr>
              <a:t>Health plans that are available through both </a:t>
            </a:r>
            <a:r>
              <a:rPr lang="en-US" sz="1800" dirty="0" err="1">
                <a:solidFill>
                  <a:srgbClr val="323130"/>
                </a:solidFill>
                <a:effectLst/>
                <a:latin typeface="Segoe UI" panose="020B0502040204020203" pitchFamily="34" charset="0"/>
                <a:ea typeface="Segoe UI" panose="020B0502040204020203" pitchFamily="34" charset="0"/>
              </a:rPr>
              <a:t>medi-cal</a:t>
            </a:r>
            <a:r>
              <a:rPr lang="en-US" sz="1800" dirty="0">
                <a:solidFill>
                  <a:srgbClr val="323130"/>
                </a:solidFill>
                <a:effectLst/>
                <a:latin typeface="Segoe UI" panose="020B0502040204020203" pitchFamily="34" charset="0"/>
                <a:ea typeface="Segoe UI" panose="020B0502040204020203" pitchFamily="34" charset="0"/>
              </a:rPr>
              <a:t> and covered California offer the same essential health benefits that I mentioned earlier, and you can apply for both programs at the same time when you use the single streamlined application on our website. Consumers can go through the application and then depending on their income, they will be sent either to their County if they're eligible for </a:t>
            </a:r>
            <a:r>
              <a:rPr lang="en-US" sz="1800" dirty="0" err="1">
                <a:solidFill>
                  <a:srgbClr val="323130"/>
                </a:solidFill>
                <a:effectLst/>
                <a:latin typeface="Segoe UI" panose="020B0502040204020203" pitchFamily="34" charset="0"/>
                <a:ea typeface="Segoe UI" panose="020B0502040204020203" pitchFamily="34" charset="0"/>
              </a:rPr>
              <a:t>medi-cal</a:t>
            </a:r>
            <a:r>
              <a:rPr lang="en-US" sz="1800" dirty="0">
                <a:solidFill>
                  <a:srgbClr val="323130"/>
                </a:solidFill>
                <a:effectLst/>
                <a:latin typeface="Segoe UI" panose="020B0502040204020203" pitchFamily="34" charset="0"/>
                <a:ea typeface="Segoe UI" panose="020B0502040204020203" pitchFamily="34" charset="0"/>
              </a:rPr>
              <a:t> or they would continue the online process of enrolling into a Covered California plan. Most of the times, individuals that are below 138% of the federal poverty level would be eligible for </a:t>
            </a:r>
            <a:r>
              <a:rPr lang="en-US" sz="1800" dirty="0" err="1">
                <a:solidFill>
                  <a:srgbClr val="323130"/>
                </a:solidFill>
                <a:effectLst/>
                <a:latin typeface="Segoe UI" panose="020B0502040204020203" pitchFamily="34" charset="0"/>
                <a:ea typeface="Segoe UI" panose="020B0502040204020203" pitchFamily="34" charset="0"/>
              </a:rPr>
              <a:t>medi</a:t>
            </a:r>
            <a:r>
              <a:rPr lang="en-US" sz="1800" dirty="0">
                <a:solidFill>
                  <a:srgbClr val="323130"/>
                </a:solidFill>
                <a:effectLst/>
                <a:latin typeface="Segoe UI" panose="020B0502040204020203" pitchFamily="34" charset="0"/>
                <a:ea typeface="Segoe UI" panose="020B0502040204020203" pitchFamily="34" charset="0"/>
              </a:rPr>
              <a:t>-cal. We will also look at the FPL chart later on since it provides more details on income levels and eligibility. </a:t>
            </a:r>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10</a:t>
            </a:fld>
            <a:endParaRPr lang="en-US"/>
          </a:p>
        </p:txBody>
      </p:sp>
    </p:spTree>
    <p:extLst>
      <p:ext uri="{BB962C8B-B14F-4D97-AF65-F5344CB8AC3E}">
        <p14:creationId xmlns:p14="http://schemas.microsoft.com/office/powerpoint/2010/main" val="35099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130"/>
                </a:solidFill>
                <a:effectLst/>
                <a:latin typeface="Segoe UI" panose="020B0502040204020203" pitchFamily="34" charset="0"/>
              </a:rPr>
              <a:t>Eligibility is dependent on income and some additional factors like </a:t>
            </a:r>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11</a:t>
            </a:fld>
            <a:endParaRPr lang="en-US"/>
          </a:p>
        </p:txBody>
      </p:sp>
    </p:spTree>
    <p:extLst>
      <p:ext uri="{BB962C8B-B14F-4D97-AF65-F5344CB8AC3E}">
        <p14:creationId xmlns:p14="http://schemas.microsoft.com/office/powerpoint/2010/main" val="419654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23130"/>
                </a:solidFill>
                <a:effectLst/>
                <a:latin typeface="Segoe UI" panose="020B0502040204020203" pitchFamily="34" charset="0"/>
                <a:ea typeface="Segoe UI" panose="020B0502040204020203" pitchFamily="34" charset="0"/>
              </a:rPr>
              <a:t>There are various factors that then determine your eligibility for the tax credits that I mentioned earlier</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These include your household income, the size of your household, the age of the members in your household, where you're located in the state of California, and it’s also important to know if you already have an offer of minimum essential coverage (like from a </a:t>
            </a:r>
            <a:r>
              <a:rPr lang="en-US" sz="1800" dirty="0"/>
              <a:t>job-based plan, </a:t>
            </a:r>
            <a:r>
              <a:rPr lang="en-US" sz="1800" dirty="0" err="1"/>
              <a:t>medi</a:t>
            </a:r>
            <a:r>
              <a:rPr lang="en-US" sz="1800" dirty="0"/>
              <a:t>-care, </a:t>
            </a:r>
            <a:r>
              <a:rPr lang="en-US" sz="1800" dirty="0" err="1"/>
              <a:t>medi-cal</a:t>
            </a:r>
            <a:r>
              <a:rPr lang="en-US" sz="1800" dirty="0"/>
              <a: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However, a lot of this does not apply to any tribal members that are receiving care through a tribal health provider. So, they can continue going to their tribal health program to receive services and care, and that will not impact their eligibility for Covered California.</a:t>
            </a:r>
            <a:br>
              <a:rPr lang="en-US" sz="1800" dirty="0">
                <a:solidFill>
                  <a:srgbClr val="323130"/>
                </a:solidFill>
                <a:effectLst/>
                <a:latin typeface="Segoe UI" panose="020B0502040204020203" pitchFamily="34" charset="0"/>
                <a:ea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12</a:t>
            </a:fld>
            <a:endParaRPr lang="en-US"/>
          </a:p>
        </p:txBody>
      </p:sp>
    </p:spTree>
    <p:extLst>
      <p:ext uri="{BB962C8B-B14F-4D97-AF65-F5344CB8AC3E}">
        <p14:creationId xmlns:p14="http://schemas.microsoft.com/office/powerpoint/2010/main" val="117876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23130"/>
                </a:solidFill>
                <a:effectLst/>
                <a:latin typeface="Segoe UI" panose="020B0502040204020203" pitchFamily="34" charset="0"/>
                <a:ea typeface="Segoe UI" panose="020B0502040204020203" pitchFamily="34" charset="0"/>
              </a:rPr>
              <a:t>Now that we have a better understanding of what CCA is and the eligibility criteria for enrolling, Let’s see what are some of the offerings that we have for our current and prospective consumers. </a:t>
            </a:r>
          </a:p>
          <a:p>
            <a:r>
              <a:rPr lang="en-US" sz="1800" dirty="0">
                <a:solidFill>
                  <a:srgbClr val="323130"/>
                </a:solidFill>
                <a:effectLst/>
                <a:latin typeface="Segoe UI" panose="020B0502040204020203" pitchFamily="34" charset="0"/>
                <a:ea typeface="Segoe UI" panose="020B0502040204020203" pitchFamily="34" charset="0"/>
              </a:rPr>
              <a:t>Covered California negotiates with many private health insurance companies, and we are considered an active purchaser. We negotiate to try to keep the prices low but the quality of services high and for 2025, we will have 12 companies that will be offering coverage through Covered California.</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These companies offer a wide variety of doctors and hospitals, and they must meet state and federal requirements for health plans.</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Plus, we put additional standards on these plans to hold them accountable.</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Most recently, we introduced additional quality standards in our contract to make sure that our plans are meeting the minimal base of quality for individuals that are enrolled in their plans.</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The products that are offered in these plans vary from PPOs, HMOs and or EPOs.</a:t>
            </a:r>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13</a:t>
            </a:fld>
            <a:endParaRPr lang="en-US"/>
          </a:p>
        </p:txBody>
      </p:sp>
    </p:spTree>
    <p:extLst>
      <p:ext uri="{BB962C8B-B14F-4D97-AF65-F5344CB8AC3E}">
        <p14:creationId xmlns:p14="http://schemas.microsoft.com/office/powerpoint/2010/main" val="1018988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D1D5DB"/>
                </a:solidFill>
                <a:effectLst/>
                <a:latin typeface="Söhne"/>
              </a:rPr>
              <a:t>These offerings are divided across 19 rating regions, and the specific plans and products available vary depending on the rating region you reside in. </a:t>
            </a:r>
            <a:r>
              <a:rPr lang="en-US" sz="1800" b="0" i="0" dirty="0">
                <a:solidFill>
                  <a:srgbClr val="323130"/>
                </a:solidFill>
                <a:effectLst/>
                <a:latin typeface="Segoe UI" panose="020B0502040204020203" pitchFamily="34" charset="0"/>
              </a:rPr>
              <a:t>For PY 2025</a:t>
            </a:r>
            <a:r>
              <a:rPr lang="en-US" sz="1800" dirty="0">
                <a:solidFill>
                  <a:srgbClr val="323130"/>
                </a:solidFill>
                <a:effectLst/>
                <a:latin typeface="Segoe UI" panose="020B0502040204020203" pitchFamily="34" charset="0"/>
                <a:ea typeface="Segoe UI" panose="020B0502040204020203" pitchFamily="34" charset="0"/>
              </a:rPr>
              <a:t>, All Californians will have a choice of two or more carriers. 92% of Californians have a choice of three or more.</a:t>
            </a:r>
            <a:br>
              <a:rPr lang="en-US" sz="1800" dirty="0">
                <a:solidFill>
                  <a:srgbClr val="323130"/>
                </a:solidFill>
                <a:effectLst/>
                <a:latin typeface="Segoe UI" panose="020B0502040204020203" pitchFamily="34" charset="0"/>
                <a:ea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14</a:t>
            </a:fld>
            <a:endParaRPr lang="en-US"/>
          </a:p>
        </p:txBody>
      </p:sp>
    </p:spTree>
    <p:extLst>
      <p:ext uri="{BB962C8B-B14F-4D97-AF65-F5344CB8AC3E}">
        <p14:creationId xmlns:p14="http://schemas.microsoft.com/office/powerpoint/2010/main" val="2016682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130"/>
                </a:solidFill>
                <a:effectLst/>
                <a:latin typeface="Segoe UI" panose="020B0502040204020203" pitchFamily="34" charset="0"/>
                <a:ea typeface="Segoe UI" panose="020B0502040204020203" pitchFamily="34" charset="0"/>
              </a:rPr>
              <a:t>Covered California is also unique because we have what we call standard benefit designs.</a:t>
            </a:r>
            <a:br>
              <a:rPr lang="en-US" sz="1200" dirty="0">
                <a:solidFill>
                  <a:srgbClr val="323130"/>
                </a:solidFill>
                <a:effectLst/>
                <a:latin typeface="Segoe UI" panose="020B0502040204020203" pitchFamily="34" charset="0"/>
                <a:ea typeface="Segoe UI" panose="020B0502040204020203" pitchFamily="34" charset="0"/>
              </a:rPr>
            </a:br>
            <a:r>
              <a:rPr lang="en-US" sz="1200" dirty="0">
                <a:solidFill>
                  <a:srgbClr val="323130"/>
                </a:solidFill>
                <a:effectLst/>
                <a:latin typeface="Segoe UI" panose="020B0502040204020203" pitchFamily="34" charset="0"/>
                <a:ea typeface="Segoe UI" panose="020B0502040204020203" pitchFamily="34" charset="0"/>
              </a:rPr>
              <a:t>These are apples to apples comparisons for individuals to be able to look and see what potential costs they are going to have when it comes to their health insurance.</a:t>
            </a:r>
            <a:br>
              <a:rPr lang="en-US" sz="1200" dirty="0">
                <a:solidFill>
                  <a:srgbClr val="323130"/>
                </a:solidFill>
                <a:effectLst/>
                <a:latin typeface="Segoe UI" panose="020B0502040204020203" pitchFamily="34" charset="0"/>
                <a:ea typeface="Segoe UI" panose="020B0502040204020203" pitchFamily="34" charset="0"/>
              </a:rPr>
            </a:br>
            <a:r>
              <a:rPr lang="en-US" sz="1200" dirty="0">
                <a:solidFill>
                  <a:srgbClr val="323130"/>
                </a:solidFill>
                <a:effectLst/>
                <a:latin typeface="Segoe UI" panose="020B0502040204020203" pitchFamily="34" charset="0"/>
                <a:ea typeface="Segoe UI" panose="020B0502040204020203" pitchFamily="34" charset="0"/>
              </a:rPr>
              <a:t>And no matter what plan and which company they choose, they have visibility into the copays, deductibles and other out of pocket costs that they're going to have. In addition to these, the ACA requires that the health plans also provide </a:t>
            </a:r>
            <a:r>
              <a:rPr lang="en-US" dirty="0" err="1"/>
              <a:t>Provide</a:t>
            </a:r>
            <a:r>
              <a:rPr lang="en-US" dirty="0"/>
              <a:t> a standardized Summary of Benefits and Coverage (SBC) so consumers can easily understand their coverage and compare it to other available options.</a:t>
            </a:r>
            <a:br>
              <a:rPr lang="en-US" sz="1200" dirty="0">
                <a:solidFill>
                  <a:srgbClr val="323130"/>
                </a:solidFill>
                <a:effectLst/>
                <a:latin typeface="Segoe UI" panose="020B0502040204020203" pitchFamily="34" charset="0"/>
                <a:ea typeface="Segoe UI" panose="020B0502040204020203" pitchFamily="34" charset="0"/>
              </a:rPr>
            </a:br>
            <a:r>
              <a:rPr lang="en-US" sz="1200" dirty="0">
                <a:solidFill>
                  <a:srgbClr val="323130"/>
                </a:solidFill>
                <a:effectLst/>
                <a:latin typeface="Segoe UI" panose="020B0502040204020203" pitchFamily="34" charset="0"/>
                <a:ea typeface="Segoe UI" panose="020B0502040204020203" pitchFamily="34" charset="0"/>
              </a:rPr>
              <a:t>So really the individual can choose their coverage level based on the metal tier system of the bronze, silver, gold or platinum.</a:t>
            </a:r>
            <a:br>
              <a:rPr lang="en-US" sz="1200" dirty="0">
                <a:solidFill>
                  <a:srgbClr val="323130"/>
                </a:solidFill>
                <a:effectLst/>
                <a:latin typeface="Segoe UI" panose="020B0502040204020203" pitchFamily="34" charset="0"/>
                <a:ea typeface="Segoe UI" panose="020B0502040204020203" pitchFamily="34" charset="0"/>
              </a:rPr>
            </a:br>
            <a:r>
              <a:rPr lang="en-US" sz="1200" dirty="0">
                <a:solidFill>
                  <a:srgbClr val="323130"/>
                </a:solidFill>
                <a:effectLst/>
                <a:latin typeface="Segoe UI" panose="020B0502040204020203" pitchFamily="34" charset="0"/>
                <a:ea typeface="Segoe UI" panose="020B0502040204020203" pitchFamily="34" charset="0"/>
              </a:rPr>
              <a:t>For example, a primary care visit may cost $60 in a bronze plan, but $35 on a gold plan.</a:t>
            </a:r>
            <a:br>
              <a:rPr lang="en-US" sz="1200" dirty="0">
                <a:solidFill>
                  <a:srgbClr val="323130"/>
                </a:solidFill>
                <a:effectLst/>
                <a:latin typeface="Segoe UI" panose="020B0502040204020203" pitchFamily="34" charset="0"/>
                <a:ea typeface="Segoe UI" panose="020B0502040204020203" pitchFamily="34" charset="0"/>
              </a:rPr>
            </a:br>
            <a:r>
              <a:rPr lang="en-US" sz="1200" dirty="0">
                <a:solidFill>
                  <a:srgbClr val="323130"/>
                </a:solidFill>
                <a:effectLst/>
                <a:latin typeface="Segoe UI" panose="020B0502040204020203" pitchFamily="34" charset="0"/>
                <a:ea typeface="Segoe UI" panose="020B0502040204020203" pitchFamily="34" charset="0"/>
              </a:rPr>
              <a:t>Having these costs broken out, makes the choices a lot more clear and individuals are able to know what to expect from their health care plan and the cost of seeking and availing services.</a:t>
            </a:r>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15</a:t>
            </a:fld>
            <a:endParaRPr lang="en-US"/>
          </a:p>
        </p:txBody>
      </p:sp>
    </p:spTree>
    <p:extLst>
      <p:ext uri="{BB962C8B-B14F-4D97-AF65-F5344CB8AC3E}">
        <p14:creationId xmlns:p14="http://schemas.microsoft.com/office/powerpoint/2010/main" val="1243354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130"/>
                </a:solidFill>
                <a:effectLst/>
                <a:latin typeface="Segoe UI" panose="020B0502040204020203" pitchFamily="34" charset="0"/>
                <a:ea typeface="Segoe UI" panose="020B0502040204020203" pitchFamily="34" charset="0"/>
              </a:rPr>
              <a:t>Covered California also offers family dental and vision along with pediatric dental.</a:t>
            </a:r>
            <a:br>
              <a:rPr lang="en-US" sz="1200" dirty="0">
                <a:solidFill>
                  <a:srgbClr val="323130"/>
                </a:solidFill>
                <a:effectLst/>
                <a:latin typeface="Segoe UI" panose="020B0502040204020203" pitchFamily="34" charset="0"/>
                <a:ea typeface="Segoe UI" panose="020B0502040204020203" pitchFamily="34" charset="0"/>
              </a:rPr>
            </a:br>
            <a:r>
              <a:rPr lang="en-US" sz="1200" dirty="0">
                <a:solidFill>
                  <a:srgbClr val="323130"/>
                </a:solidFill>
                <a:effectLst/>
                <a:latin typeface="Segoe UI" panose="020B0502040204020203" pitchFamily="34" charset="0"/>
                <a:ea typeface="Segoe UI" panose="020B0502040204020203" pitchFamily="34" charset="0"/>
              </a:rPr>
              <a:t>Children’s dental benefits are automatically included with our health plans. </a:t>
            </a:r>
            <a:r>
              <a:rPr lang="en-US" sz="1800" b="0" i="0" dirty="0">
                <a:solidFill>
                  <a:srgbClr val="686EA6"/>
                </a:solidFill>
                <a:effectLst/>
                <a:latin typeface="Roboto" panose="02000000000000000000" pitchFamily="2" charset="0"/>
              </a:rPr>
              <a:t>All pediatric dental preventative and diagnostic services are offered at no cost.</a:t>
            </a:r>
            <a:br>
              <a:rPr lang="en-US" sz="1200" dirty="0">
                <a:solidFill>
                  <a:srgbClr val="323130"/>
                </a:solidFill>
                <a:effectLst/>
                <a:latin typeface="Segoe UI" panose="020B0502040204020203" pitchFamily="34" charset="0"/>
                <a:ea typeface="Segoe UI" panose="020B0502040204020203" pitchFamily="34" charset="0"/>
              </a:rPr>
            </a:br>
            <a:r>
              <a:rPr lang="en-US" sz="1200" dirty="0">
                <a:solidFill>
                  <a:srgbClr val="323130"/>
                </a:solidFill>
                <a:effectLst/>
                <a:latin typeface="Segoe UI" panose="020B0502040204020203" pitchFamily="34" charset="0"/>
                <a:ea typeface="Segoe UI" panose="020B0502040204020203" pitchFamily="34" charset="0"/>
              </a:rPr>
              <a:t>However, adults can only enroll into a dental plan when they enroll into a health insurance plan, and for dental they have to wait until open enrollment to enroll. </a:t>
            </a:r>
            <a:br>
              <a:rPr lang="en-US" sz="1200" dirty="0">
                <a:solidFill>
                  <a:srgbClr val="323130"/>
                </a:solidFill>
                <a:effectLst/>
                <a:latin typeface="Segoe UI" panose="020B0502040204020203" pitchFamily="34" charset="0"/>
                <a:ea typeface="Segoe UI" panose="020B0502040204020203" pitchFamily="34" charset="0"/>
              </a:rPr>
            </a:br>
            <a:r>
              <a:rPr lang="en-US" sz="1200" dirty="0">
                <a:solidFill>
                  <a:srgbClr val="323130"/>
                </a:solidFill>
                <a:effectLst/>
                <a:latin typeface="Segoe UI" panose="020B0502040204020203" pitchFamily="34" charset="0"/>
                <a:ea typeface="Segoe UI" panose="020B0502040204020203" pitchFamily="34" charset="0"/>
              </a:rPr>
              <a:t>For a child in a family to enroll, there must be at least one adult already enrolled in the family dental and its the same with vision. Adults can enroll directly with one of our contracted vision plans and so they can go directly to that vision plan.</a:t>
            </a:r>
            <a:br>
              <a:rPr lang="en-US" sz="1200" dirty="0">
                <a:solidFill>
                  <a:srgbClr val="323130"/>
                </a:solidFill>
                <a:effectLst/>
                <a:latin typeface="Segoe UI" panose="020B0502040204020203" pitchFamily="34" charset="0"/>
                <a:ea typeface="Segoe UI" panose="020B0502040204020203" pitchFamily="34" charset="0"/>
              </a:rPr>
            </a:br>
            <a:r>
              <a:rPr lang="en-US" sz="1200" dirty="0">
                <a:solidFill>
                  <a:srgbClr val="323130"/>
                </a:solidFill>
                <a:effectLst/>
                <a:latin typeface="Segoe UI" panose="020B0502040204020203" pitchFamily="34" charset="0"/>
                <a:ea typeface="Segoe UI" panose="020B0502040204020203" pitchFamily="34" charset="0"/>
              </a:rPr>
              <a:t>We do negotiate rates with the dental plans like we do with the health plans. </a:t>
            </a:r>
            <a:br>
              <a:rPr lang="en-US" sz="1200" dirty="0">
                <a:solidFill>
                  <a:srgbClr val="323130"/>
                </a:solidFill>
                <a:effectLst/>
                <a:latin typeface="Segoe UI" panose="020B0502040204020203" pitchFamily="34" charset="0"/>
                <a:ea typeface="Segoe UI" panose="020B0502040204020203" pitchFamily="34" charset="0"/>
              </a:rPr>
            </a:br>
            <a:r>
              <a:rPr lang="en-US" sz="1200" dirty="0">
                <a:solidFill>
                  <a:srgbClr val="323130"/>
                </a:solidFill>
                <a:effectLst/>
                <a:latin typeface="Segoe UI" panose="020B0502040204020203" pitchFamily="34" charset="0"/>
                <a:ea typeface="Segoe UI" panose="020B0502040204020203" pitchFamily="34" charset="0"/>
              </a:rPr>
              <a:t>There is therefore an opportunity to secure comprehensive coverage for your entire family through Covered California, which includes healthcare, dental, and vision benefits.</a:t>
            </a:r>
            <a:br>
              <a:rPr lang="en-US" sz="1200" dirty="0">
                <a:solidFill>
                  <a:srgbClr val="323130"/>
                </a:solidFill>
                <a:effectLst/>
                <a:latin typeface="Segoe UI" panose="020B0502040204020203" pitchFamily="34" charset="0"/>
                <a:ea typeface="Segoe UI" panose="020B0502040204020203" pitchFamily="34" charset="0"/>
              </a:rPr>
            </a:br>
            <a:endParaRPr lang="en-US" dirty="0"/>
          </a:p>
        </p:txBody>
      </p:sp>
      <p:sp>
        <p:nvSpPr>
          <p:cNvPr id="4" name="Header Placeholder 3"/>
          <p:cNvSpPr>
            <a:spLocks noGrp="1"/>
          </p:cNvSpPr>
          <p:nvPr>
            <p:ph type="hdr" sz="quarter"/>
          </p:nvPr>
        </p:nvSpPr>
        <p:spPr/>
        <p:txBody>
          <a:bodyPr/>
          <a:lstStyle/>
          <a:p>
            <a:r>
              <a:rPr lang="en-US"/>
              <a:t>Tribal Consultation </a:t>
            </a:r>
          </a:p>
        </p:txBody>
      </p:sp>
      <p:sp>
        <p:nvSpPr>
          <p:cNvPr id="5" name="Slide Number Placeholder 4"/>
          <p:cNvSpPr>
            <a:spLocks noGrp="1"/>
          </p:cNvSpPr>
          <p:nvPr>
            <p:ph type="sldNum" sz="quarter" idx="5"/>
          </p:nvPr>
        </p:nvSpPr>
        <p:spPr/>
        <p:txBody>
          <a:bodyPr/>
          <a:lstStyle/>
          <a:p>
            <a:fld id="{21CD6DE7-7080-4314-8B19-0BEB55871CE2}" type="slidenum">
              <a:rPr lang="en-US" smtClean="0"/>
              <a:t>16</a:t>
            </a:fld>
            <a:endParaRPr lang="en-US"/>
          </a:p>
        </p:txBody>
      </p:sp>
    </p:spTree>
    <p:extLst>
      <p:ext uri="{BB962C8B-B14F-4D97-AF65-F5344CB8AC3E}">
        <p14:creationId xmlns:p14="http://schemas.microsoft.com/office/powerpoint/2010/main" val="3126490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23130"/>
                </a:solidFill>
                <a:effectLst/>
                <a:latin typeface="Segoe UI" panose="020B0502040204020203" pitchFamily="34" charset="0"/>
                <a:ea typeface="Segoe UI" panose="020B0502040204020203" pitchFamily="34" charset="0"/>
              </a:rPr>
              <a:t>We will now take a look at some of the available benefits for American Indian and Alaska natives through Covered California</a:t>
            </a:r>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17</a:t>
            </a:fld>
            <a:endParaRPr lang="en-US"/>
          </a:p>
        </p:txBody>
      </p:sp>
    </p:spTree>
    <p:extLst>
      <p:ext uri="{BB962C8B-B14F-4D97-AF65-F5344CB8AC3E}">
        <p14:creationId xmlns:p14="http://schemas.microsoft.com/office/powerpoint/2010/main" val="2877213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D1D5DB"/>
                </a:solidFill>
                <a:effectLst/>
                <a:latin typeface="Söhne"/>
              </a:rPr>
              <a:t>As mentioned earlier, AIAN individuals have the advantage of maintaining their healthcare services through Indian health providers, managed by either Indian Health Services, tribes, tribal organizations, and urban Indian organizations. While these may not provide hospitalizations, emergency or specialized care, Covered California plans do encompass these services. This ensures that if hospitalization or a referral for specialized care is required, you have the necessary coverage through a plan within Covered California.</a:t>
            </a:r>
            <a:r>
              <a:rPr lang="en-US" sz="1800" b="0" i="0" dirty="0">
                <a:solidFill>
                  <a:srgbClr val="323130"/>
                </a:solidFill>
                <a:effectLst/>
                <a:latin typeface="Segoe UI" panose="020B0502040204020203" pitchFamily="34" charset="0"/>
              </a:rPr>
              <a:t> </a:t>
            </a:r>
            <a:r>
              <a:rPr lang="en-US" sz="1800" dirty="0">
                <a:solidFill>
                  <a:srgbClr val="323130"/>
                </a:solidFill>
                <a:effectLst/>
                <a:latin typeface="Segoe UI" panose="020B0502040204020203" pitchFamily="34" charset="0"/>
                <a:ea typeface="Segoe UI" panose="020B0502040204020203" pitchFamily="34" charset="0"/>
              </a:rPr>
              <a:t>And if an American Indian, Alaska native is enrolled in a plan via covered California, they can continue to receive services through the I/T/Us. And as we mentioned earlier, under the ACA AIAN have special enrollment throughout the year and options like zero and limited cost sharing plans. </a:t>
            </a:r>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18</a:t>
            </a:fld>
            <a:endParaRPr lang="en-US"/>
          </a:p>
        </p:txBody>
      </p:sp>
    </p:spTree>
    <p:extLst>
      <p:ext uri="{BB962C8B-B14F-4D97-AF65-F5344CB8AC3E}">
        <p14:creationId xmlns:p14="http://schemas.microsoft.com/office/powerpoint/2010/main" val="3666394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2025 FPL chart – </a:t>
            </a:r>
          </a:p>
          <a:p>
            <a:r>
              <a:rPr lang="en-US" sz="1800" dirty="0">
                <a:effectLst/>
                <a:latin typeface="Calibri" panose="020F0502020204030204" pitchFamily="34" charset="0"/>
                <a:ea typeface="Times New Roman" panose="02020603050405020304" pitchFamily="18" charset="0"/>
              </a:rPr>
              <a:t>It gives you very clear information in regard to income levels, household sizes and eligibility. We can see that the green demarcates the AIAN incomes that are between 100-300% of the FPL and eligible for a 0 cost share plan and the over 300% in yellow that shows the limited cost sharing plans for AIAN</a:t>
            </a:r>
          </a:p>
          <a:p>
            <a:endParaRPr lang="en-US" sz="1800" dirty="0">
              <a:effectLst/>
              <a:latin typeface="Calibri" panose="020F0502020204030204" pitchFamily="34"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99138C3A-7C76-8042-B10B-734FB36E177F}" type="slidenum">
              <a:rPr lang="en-US" smtClean="0"/>
              <a:t>19</a:t>
            </a:fld>
            <a:endParaRPr lang="en-US"/>
          </a:p>
        </p:txBody>
      </p:sp>
    </p:spTree>
    <p:extLst>
      <p:ext uri="{BB962C8B-B14F-4D97-AF65-F5344CB8AC3E}">
        <p14:creationId xmlns:p14="http://schemas.microsoft.com/office/powerpoint/2010/main" val="51741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2</a:t>
            </a:fld>
            <a:endParaRPr lang="en-US"/>
          </a:p>
        </p:txBody>
      </p:sp>
    </p:spTree>
    <p:extLst>
      <p:ext uri="{BB962C8B-B14F-4D97-AF65-F5344CB8AC3E}">
        <p14:creationId xmlns:p14="http://schemas.microsoft.com/office/powerpoint/2010/main" val="37829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23130"/>
                </a:solidFill>
                <a:effectLst/>
                <a:latin typeface="Segoe UI" panose="020B0502040204020203" pitchFamily="34" charset="0"/>
                <a:ea typeface="Segoe UI" panose="020B0502040204020203" pitchFamily="34" charset="0"/>
              </a:rPr>
              <a:t>For those between 100% and 300% of the federal poverty level, consumers that are federally recognized, would not be subject to a deductible, coinsurance or cost sharing.</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And they wouldn't have any out-of-pocket costs and they don't need a referral from an Indian health clinic when they're receiving any of the essential health benefits from their qualified health plan or their insurance carrier.</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For limited cost sharing plans.</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Those are the people that have a little bit of a higher income. These individuals are not subject to a deductible, coinsurance or cost sharing when they're receiving care from an Indian health clinic or with a referral from a Covered California qualified health plan provider.</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So that's a way that some consumers on the limited cost share plans can save and don't have to pay out of pocket cost if they get that referral.</a:t>
            </a:r>
            <a:br>
              <a:rPr lang="en-US" sz="1800" dirty="0">
                <a:solidFill>
                  <a:srgbClr val="323130"/>
                </a:solidFill>
                <a:effectLst/>
                <a:latin typeface="Segoe UI" panose="020B0502040204020203" pitchFamily="34" charset="0"/>
                <a:ea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fld id="{99138C3A-7C76-8042-B10B-734FB36E177F}" type="slidenum">
              <a:rPr lang="en-US" smtClean="0"/>
              <a:t>20</a:t>
            </a:fld>
            <a:endParaRPr lang="en-US"/>
          </a:p>
        </p:txBody>
      </p:sp>
    </p:spTree>
    <p:extLst>
      <p:ext uri="{BB962C8B-B14F-4D97-AF65-F5344CB8AC3E}">
        <p14:creationId xmlns:p14="http://schemas.microsoft.com/office/powerpoint/2010/main" val="4078895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23130"/>
                </a:solidFill>
                <a:effectLst/>
                <a:latin typeface="Segoe UI" panose="020B0502040204020203" pitchFamily="34" charset="0"/>
                <a:ea typeface="Segoe UI" panose="020B0502040204020203" pitchFamily="34" charset="0"/>
              </a:rPr>
              <a:t>So back to this slide that we mentioned earlier.</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Let's look at how it’s different for federally recognized tribal members enrolled in covered California.</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if folks are eligible for the 0-cost sharing plan and are below the 300% of the federal poverty level, we encourage them to enroll in a bronze because you're eligible for a 0-cost sharing plan, your out-of-pocket cost would be 0 and your monthly premium will be lower than the rest of the plans.</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Bottom line: It is a lot more advantageous to go with the bronze plan if you're eligible for those zero cost sharing plans.</a:t>
            </a:r>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21</a:t>
            </a:fld>
            <a:endParaRPr lang="en-US"/>
          </a:p>
        </p:txBody>
      </p:sp>
    </p:spTree>
    <p:extLst>
      <p:ext uri="{BB962C8B-B14F-4D97-AF65-F5344CB8AC3E}">
        <p14:creationId xmlns:p14="http://schemas.microsoft.com/office/powerpoint/2010/main" val="3013449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323130"/>
                </a:solidFill>
                <a:effectLst/>
                <a:latin typeface="Segoe UI" panose="020B0502040204020203" pitchFamily="34" charset="0"/>
                <a:ea typeface="Segoe UI" panose="020B0502040204020203" pitchFamily="34" charset="0"/>
              </a:rPr>
              <a:t>This is a side by side of the differences in cost sharing between a Silver 70 standard plan, a Zero Cost Share AI/AN plan and a Limited Cost Share AI/AN plan for some covered services</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Individuals that are not American Indian or Alaska natives, a primary care visit would cost them $50 when they go to the doctor.</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For an AIAN in a 0-cost sharing plan, it would be 0.</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For an AIAN in a silver 70 limited cost sharing plan, it would most likely be $50, but if that individual goes to an Indian healthcare provider, it would be $0.</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Or if they receive a referral from their Indian healthcare provider to their qualified health plan provider in Covered California, then it should be 0 as well.</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We mentioned on a previous slide that I/T/U don’t provide specialty or emergency care so having a referral from them may also help you get more affordable care under CCA.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rgbClr val="323130"/>
              </a:solidFill>
              <a:effectLst/>
              <a:latin typeface="Segoe UI" panose="020B0502040204020203" pitchFamily="34" charset="0"/>
              <a:ea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Effective January 1, 2025, AI/AN tribal members with household income above 300% FPL who have applied through a subsidized application and are APTC eligible will be eligible for the CA Enhanced CSR Silver 73 with no deductibles regardless of where they receive care or whether they have a referral.</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901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323130"/>
                </a:solidFill>
                <a:effectLst/>
                <a:latin typeface="Segoe UI" panose="020B0502040204020203" pitchFamily="34" charset="0"/>
                <a:ea typeface="Segoe UI" panose="020B0502040204020203" pitchFamily="34" charset="0"/>
              </a:rPr>
              <a:t>We also recognize that American Indian and Alaska natives are mixed when it comes to their household. </a:t>
            </a:r>
          </a:p>
          <a:p>
            <a:pPr algn="l"/>
            <a:r>
              <a:rPr lang="en-US" sz="4000" b="0" i="0" dirty="0">
                <a:solidFill>
                  <a:srgbClr val="000000"/>
                </a:solidFill>
                <a:effectLst/>
                <a:latin typeface="Times New Roman" panose="02020603050405020304" pitchFamily="18" charset="0"/>
              </a:rPr>
              <a:t>The online application Automatically creates separate default groups for mixed tribal households.</a:t>
            </a:r>
          </a:p>
          <a:p>
            <a:pPr algn="l"/>
            <a:r>
              <a:rPr lang="en-US" sz="4000" b="0" i="0" dirty="0">
                <a:solidFill>
                  <a:srgbClr val="000000"/>
                </a:solidFill>
                <a:effectLst/>
                <a:latin typeface="Times New Roman" panose="02020603050405020304" pitchFamily="18" charset="0"/>
              </a:rPr>
              <a:t>o This means that federally recognized AI/AN household members are grouped together and non-AI/AN household members are displayed in a separate group.</a:t>
            </a:r>
          </a:p>
          <a:p>
            <a:pPr algn="l"/>
            <a:r>
              <a:rPr lang="en-US" sz="4000" b="0" i="0" dirty="0">
                <a:solidFill>
                  <a:srgbClr val="000000"/>
                </a:solidFill>
                <a:effectLst/>
                <a:latin typeface="Times New Roman" panose="02020603050405020304" pitchFamily="18" charset="0"/>
              </a:rPr>
              <a:t>This helps maximize benefits and savings that federally recognized AIAN folks may be eligible for</a:t>
            </a:r>
          </a:p>
          <a:p>
            <a:pPr algn="l"/>
            <a:r>
              <a:rPr lang="en-US" sz="4000" b="0" i="0" dirty="0">
                <a:solidFill>
                  <a:srgbClr val="000000"/>
                </a:solidFill>
                <a:effectLst/>
                <a:latin typeface="Times New Roman" panose="02020603050405020304" pitchFamily="18" charset="0"/>
              </a:rPr>
              <a:t>o The family may choose to group members differently by using the Edit option on the Create Your Groups page.</a:t>
            </a:r>
          </a:p>
        </p:txBody>
      </p:sp>
      <p:sp>
        <p:nvSpPr>
          <p:cNvPr id="4" name="Slide Number Placeholder 3"/>
          <p:cNvSpPr>
            <a:spLocks noGrp="1"/>
          </p:cNvSpPr>
          <p:nvPr>
            <p:ph type="sldNum" sz="quarter" idx="10"/>
          </p:nvPr>
        </p:nvSpPr>
        <p:spPr/>
        <p:txBody>
          <a:bodyPr/>
          <a:lstStyle/>
          <a:p>
            <a:fld id="{99138C3A-7C76-8042-B10B-734FB36E177F}" type="slidenum">
              <a:rPr lang="en-US" smtClean="0"/>
              <a:t>23</a:t>
            </a:fld>
            <a:endParaRPr lang="en-US"/>
          </a:p>
        </p:txBody>
      </p:sp>
    </p:spTree>
    <p:extLst>
      <p:ext uri="{BB962C8B-B14F-4D97-AF65-F5344CB8AC3E}">
        <p14:creationId xmlns:p14="http://schemas.microsoft.com/office/powerpoint/2010/main" val="1382845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4000" b="0" i="0" dirty="0">
                <a:solidFill>
                  <a:srgbClr val="000000"/>
                </a:solidFill>
                <a:effectLst/>
                <a:latin typeface="Times New Roman" panose="02020603050405020304" pitchFamily="18" charset="0"/>
              </a:rPr>
              <a:t>If a mixed group is created that contains both federally recognized AI/AN and non-AI/AN members, the group will not be able to select an AI/AN zero cost-share or AI/AN limited cost-share plan.</a:t>
            </a:r>
          </a:p>
          <a:p>
            <a:pPr algn="l"/>
            <a:r>
              <a:rPr lang="en-US" sz="4000" b="0" i="0" dirty="0">
                <a:solidFill>
                  <a:srgbClr val="000000"/>
                </a:solidFill>
                <a:effectLst/>
                <a:latin typeface="Times New Roman" panose="02020603050405020304" pitchFamily="18" charset="0"/>
              </a:rPr>
              <a:t>o The household may choose a standard plan, with APTC (and CSR if applicable), that the household, including non-AI/AN members may enroll in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000000"/>
                </a:solidFill>
                <a:effectLst/>
                <a:latin typeface="Times New Roman" panose="02020603050405020304" pitchFamily="18" charset="0"/>
              </a:rPr>
              <a:t>If you’d like to keep editing your grouping, you may do so by using the change group type option highlighted above</a:t>
            </a:r>
          </a:p>
          <a:p>
            <a:endParaRPr lang="en-US" sz="4000" b="0" i="0" dirty="0">
              <a:solidFill>
                <a:srgbClr val="000000"/>
              </a:solidFill>
              <a:effectLst/>
              <a:latin typeface="Times New Roman" panose="02020603050405020304" pitchFamily="18" charset="0"/>
              <a:ea typeface="+mn-ea"/>
            </a:endParaRPr>
          </a:p>
          <a:p>
            <a:r>
              <a:rPr lang="en-US" sz="1800" dirty="0">
                <a:solidFill>
                  <a:srgbClr val="323130"/>
                </a:solidFill>
                <a:effectLst/>
                <a:latin typeface="Segoe UI" panose="020B0502040204020203" pitchFamily="34" charset="0"/>
                <a:ea typeface="Segoe UI" panose="020B0502040204020203" pitchFamily="34" charset="0"/>
              </a:rPr>
              <a:t>So, if you want to group folks in your household that are American Indian and Alaska native with non-American Indian Alaska natives, you can certainly do that. It’s another way for us to be able to provide you with choices to make the decisions that are best for you and your family.</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But you will get a little warning message from us letting you know that some household members WILL NOT get their full benefits that they qualify for.</a:t>
            </a:r>
          </a:p>
          <a:p>
            <a:endParaRPr lang="en-US" sz="1800" dirty="0">
              <a:solidFill>
                <a:srgbClr val="32313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ple-system"/>
              </a:rPr>
              <a:t>As discussed earlier, Federally recognized Ai/AN members can enroll at anytime and do not need to wait for open enrollment or have a special enrollment reason. CCA also extends this advantage to non-AIAN family members if they are part of the same application. </a:t>
            </a:r>
          </a:p>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24</a:t>
            </a:fld>
            <a:endParaRPr lang="en-US"/>
          </a:p>
        </p:txBody>
      </p:sp>
    </p:spTree>
    <p:extLst>
      <p:ext uri="{BB962C8B-B14F-4D97-AF65-F5344CB8AC3E}">
        <p14:creationId xmlns:p14="http://schemas.microsoft.com/office/powerpoint/2010/main" val="3054312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outline of the different ways you can provide proof of your AIAN identity and that you belong to a federally recognized tribe so you can avail the benefits that the Federal government has defined under the ACA. State recognized tribes are usually only eligible for state subsidies.</a:t>
            </a:r>
          </a:p>
        </p:txBody>
      </p:sp>
      <p:sp>
        <p:nvSpPr>
          <p:cNvPr id="4" name="Slide Number Placeholder 3"/>
          <p:cNvSpPr>
            <a:spLocks noGrp="1"/>
          </p:cNvSpPr>
          <p:nvPr>
            <p:ph type="sldNum" sz="quarter" idx="5"/>
          </p:nvPr>
        </p:nvSpPr>
        <p:spPr/>
        <p:txBody>
          <a:bodyPr/>
          <a:lstStyle/>
          <a:p>
            <a:fld id="{21CD6DE7-7080-4314-8B19-0BEB55871CE2}" type="slidenum">
              <a:rPr lang="en-US" smtClean="0"/>
              <a:t>25</a:t>
            </a:fld>
            <a:endParaRPr lang="en-US"/>
          </a:p>
        </p:txBody>
      </p:sp>
    </p:spTree>
    <p:extLst>
      <p:ext uri="{BB962C8B-B14F-4D97-AF65-F5344CB8AC3E}">
        <p14:creationId xmlns:p14="http://schemas.microsoft.com/office/powerpoint/2010/main" val="2491938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26</a:t>
            </a:fld>
            <a:endParaRPr lang="en-US"/>
          </a:p>
        </p:txBody>
      </p:sp>
    </p:spTree>
    <p:extLst>
      <p:ext uri="{BB962C8B-B14F-4D97-AF65-F5344CB8AC3E}">
        <p14:creationId xmlns:p14="http://schemas.microsoft.com/office/powerpoint/2010/main" val="1026568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23130"/>
                </a:solidFill>
                <a:effectLst/>
                <a:latin typeface="Segoe UI" panose="020B0502040204020203" pitchFamily="34" charset="0"/>
                <a:ea typeface="Segoe UI" panose="020B0502040204020203" pitchFamily="34" charset="0"/>
              </a:rPr>
              <a:t>There is a variety of ways that individuals can enroll through covered California.</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They can go through a licensed insurance agent, we also have a help on demand feature where you can go and put in your information and then get a call within 20 minutes.</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You can go in person to a store front or an enrollment office that is located within your community.</a:t>
            </a:r>
            <a:br>
              <a:rPr lang="en-US" sz="1800" dirty="0">
                <a:solidFill>
                  <a:srgbClr val="323130"/>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You can call us on our service center, and they should be able to help you, or you can apply online.</a:t>
            </a:r>
            <a:br>
              <a:rPr lang="en-US" sz="1800" dirty="0">
                <a:solidFill>
                  <a:srgbClr val="323130"/>
                </a:solidFill>
                <a:effectLst/>
                <a:latin typeface="Segoe UI" panose="020B0502040204020203" pitchFamily="34" charset="0"/>
                <a:ea typeface="Segoe UI" panose="020B0502040204020203" pitchFamily="34" charset="0"/>
              </a:rPr>
            </a:br>
            <a:endParaRPr lang="en-US" sz="1800" dirty="0">
              <a:solidFill>
                <a:srgbClr val="323130"/>
              </a:solidFill>
              <a:effectLst/>
              <a:latin typeface="Segoe UI" panose="020B0502040204020203" pitchFamily="34" charset="0"/>
              <a:ea typeface="Segoe UI" panose="020B0502040204020203" pitchFamily="34" charset="0"/>
            </a:endParaRPr>
          </a:p>
          <a:p>
            <a:pPr marL="0" marR="0"/>
            <a:r>
              <a:rPr lang="en-US" sz="1800" dirty="0">
                <a:solidFill>
                  <a:srgbClr val="323130"/>
                </a:solidFill>
                <a:effectLst/>
                <a:latin typeface="Segoe UI" panose="020B0502040204020203" pitchFamily="34" charset="0"/>
              </a:rPr>
              <a:t>Issues from last year regard unscrupulous agents: </a:t>
            </a:r>
            <a:r>
              <a:rPr lang="en-US" sz="1800" b="1" i="1" dirty="0">
                <a:effectLst/>
                <a:latin typeface="Calibri" panose="020F0502020204030204" pitchFamily="34" charset="0"/>
                <a:ea typeface="Aptos" panose="020B0004020202020204" pitchFamily="34" charset="0"/>
              </a:rPr>
              <a:t>:</a:t>
            </a:r>
            <a:r>
              <a:rPr lang="en-US" sz="1800" i="1" dirty="0">
                <a:effectLst/>
                <a:latin typeface="Calibri" panose="020F0502020204030204" pitchFamily="34" charset="0"/>
                <a:ea typeface="Aptos" panose="020B0004020202020204" pitchFamily="34" charset="0"/>
              </a:rPr>
              <a:t> Covered California has rules in place for Agent/Brokers specific to gaining consumer consent for delegation. There are occasional complaints about plan switching or agent switching, they do not appear to be prevalent issues. </a:t>
            </a:r>
            <a:endParaRPr lang="en-US" sz="1800" dirty="0">
              <a:effectLst/>
              <a:latin typeface="Calibri" panose="020F0502020204030204" pitchFamily="34" charset="0"/>
              <a:ea typeface="Aptos" panose="020B0004020202020204" pitchFamily="34" charset="0"/>
            </a:endParaRPr>
          </a:p>
          <a:p>
            <a:pPr marL="0" marR="0"/>
            <a:r>
              <a:rPr lang="en-US" sz="1800" i="1" dirty="0">
                <a:effectLst/>
                <a:latin typeface="Calibri" panose="020F0502020204030204" pitchFamily="34" charset="0"/>
                <a:ea typeface="Aptos" panose="020B0004020202020204" pitchFamily="34" charset="0"/>
              </a:rPr>
              <a:t> </a:t>
            </a:r>
            <a:endParaRPr lang="en-US" sz="1800" dirty="0">
              <a:effectLst/>
              <a:latin typeface="Calibri" panose="020F0502020204030204" pitchFamily="34" charset="0"/>
              <a:ea typeface="Aptos" panose="020B0004020202020204" pitchFamily="34" charset="0"/>
            </a:endParaRPr>
          </a:p>
          <a:p>
            <a:pPr marL="0" marR="0"/>
            <a:r>
              <a:rPr lang="en-US" sz="1800" i="1" dirty="0">
                <a:effectLst/>
                <a:latin typeface="Calibri" panose="020F0502020204030204" pitchFamily="34" charset="0"/>
                <a:ea typeface="Aptos" panose="020B0004020202020204" pitchFamily="34" charset="0"/>
              </a:rPr>
              <a:t>All of our certified agents are bound by an Agent Contract and an Agent Code of Conduct.  Covered California’s Integrated Fraud Management Unit investigates consumer complaints and the department takes action depending on the facts of the case. Action may include an agent education letter, a cease and desist letter, a suspension, or a termination of the agent’s certification. Covered California may also refer misconduct allegations or findings to the California Department of Insurance for further investigation.</a:t>
            </a:r>
            <a:endParaRPr lang="en-US" sz="1800" dirty="0">
              <a:effectLst/>
              <a:latin typeface="Calibri" panose="020F0502020204030204" pitchFamily="34" charset="0"/>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27</a:t>
            </a:fld>
            <a:endParaRPr lang="en-US"/>
          </a:p>
        </p:txBody>
      </p:sp>
    </p:spTree>
    <p:extLst>
      <p:ext uri="{BB962C8B-B14F-4D97-AF65-F5344CB8AC3E}">
        <p14:creationId xmlns:p14="http://schemas.microsoft.com/office/powerpoint/2010/main" val="1550981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130"/>
                </a:solidFill>
                <a:effectLst/>
                <a:latin typeface="Segoe UI" panose="020B0502040204020203" pitchFamily="34" charset="0"/>
                <a:ea typeface="Segoe UI" panose="020B0502040204020203" pitchFamily="34" charset="0"/>
              </a:rPr>
              <a:t>And we have thousands of enrollment and Community partners throughout the state We partner with a lot of tribal organizations that target tribal populations.</a:t>
            </a:r>
            <a:br>
              <a:rPr lang="en-US" sz="1200" dirty="0">
                <a:solidFill>
                  <a:srgbClr val="323130"/>
                </a:solidFill>
                <a:effectLst/>
                <a:latin typeface="Segoe UI" panose="020B0502040204020203" pitchFamily="34" charset="0"/>
                <a:ea typeface="Segoe UI" panose="020B0502040204020203" pitchFamily="34" charset="0"/>
              </a:rPr>
            </a:br>
            <a:r>
              <a:rPr lang="en-US" sz="1200" dirty="0">
                <a:solidFill>
                  <a:srgbClr val="323130"/>
                </a:solidFill>
                <a:effectLst/>
                <a:latin typeface="Segoe UI" panose="020B0502040204020203" pitchFamily="34" charset="0"/>
                <a:ea typeface="Segoe UI" panose="020B0502040204020203" pitchFamily="34" charset="0"/>
              </a:rPr>
              <a:t>And so, they’re certified through either our navigator grant or they have somebody on their staff that is a certified enrollment partner who is familiar with the process, they should be able to enroll you. </a:t>
            </a:r>
            <a:br>
              <a:rPr lang="en-US" sz="1200" dirty="0">
                <a:solidFill>
                  <a:srgbClr val="323130"/>
                </a:solidFill>
                <a:effectLst/>
                <a:latin typeface="Segoe UI" panose="020B0502040204020203" pitchFamily="34" charset="0"/>
                <a:ea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28</a:t>
            </a:fld>
            <a:endParaRPr lang="en-US"/>
          </a:p>
        </p:txBody>
      </p:sp>
    </p:spTree>
    <p:extLst>
      <p:ext uri="{BB962C8B-B14F-4D97-AF65-F5344CB8AC3E}">
        <p14:creationId xmlns:p14="http://schemas.microsoft.com/office/powerpoint/2010/main" val="220343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Source Sans Pro" panose="020B0503030403020204" pitchFamily="34" charset="0"/>
              </a:rPr>
              <a:t>AS discussed earlier, Covered California contracts with individual health plans to offer health insurance plans to consumers. Each Qualified Health Plan (QHP) curates and manages their own network of hospitals and providers. Covered California encourages its QHPs to include Indian Health Service (IHS), tribes and tribal organizations, and urban Indian organization providers in their networks. We can see a map of I/T/U providers in California, along with a link to the provider roster and the plan networks they are part of. These resources are an ongoing work in progress as plan networks change over time. </a:t>
            </a:r>
            <a:r>
              <a:rPr lang="en-US" sz="1200" dirty="0">
                <a:solidFill>
                  <a:srgbClr val="323130"/>
                </a:solidFill>
                <a:effectLst/>
                <a:latin typeface="Segoe UI" panose="020B0502040204020203" pitchFamily="34" charset="0"/>
                <a:ea typeface="Segoe UI" panose="020B0502040204020203" pitchFamily="34" charset="0"/>
              </a:rPr>
              <a:t>And so, if you're interested in knowing which ones are already contracted with our health plans, you can view the list on our website or you can type in your email address in the chat and we can send it your way as well.</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CD6DE7-7080-4314-8B19-0BEB55871CE2}" type="slidenum">
              <a:rPr lang="en-US" smtClean="0"/>
              <a:t>29</a:t>
            </a:fld>
            <a:endParaRPr lang="en-US"/>
          </a:p>
        </p:txBody>
      </p:sp>
    </p:spTree>
    <p:extLst>
      <p:ext uri="{BB962C8B-B14F-4D97-AF65-F5344CB8AC3E}">
        <p14:creationId xmlns:p14="http://schemas.microsoft.com/office/powerpoint/2010/main" val="393471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3</a:t>
            </a:fld>
            <a:endParaRPr lang="en-US"/>
          </a:p>
        </p:txBody>
      </p:sp>
    </p:spTree>
    <p:extLst>
      <p:ext uri="{BB962C8B-B14F-4D97-AF65-F5344CB8AC3E}">
        <p14:creationId xmlns:p14="http://schemas.microsoft.com/office/powerpoint/2010/main" val="2835399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800" dirty="0">
                <a:solidFill>
                  <a:srgbClr val="323130"/>
                </a:solidFill>
                <a:effectLst/>
                <a:latin typeface="Segoe UI" panose="020B0502040204020203" pitchFamily="34" charset="0"/>
                <a:ea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30</a:t>
            </a:fld>
            <a:endParaRPr lang="en-US"/>
          </a:p>
        </p:txBody>
      </p:sp>
    </p:spTree>
    <p:extLst>
      <p:ext uri="{BB962C8B-B14F-4D97-AF65-F5344CB8AC3E}">
        <p14:creationId xmlns:p14="http://schemas.microsoft.com/office/powerpoint/2010/main" val="3331487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31</a:t>
            </a:fld>
            <a:endParaRPr lang="en-US"/>
          </a:p>
        </p:txBody>
      </p:sp>
    </p:spTree>
    <p:extLst>
      <p:ext uri="{BB962C8B-B14F-4D97-AF65-F5344CB8AC3E}">
        <p14:creationId xmlns:p14="http://schemas.microsoft.com/office/powerpoint/2010/main" val="3293217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https://www.nihb.org/docs/05142010/Affordable_Care_Act_Provisions_Summary.pdf</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rPr>
              <a:t>What type of coverage does Covered California offer</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474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rPr>
              <a:t>What type of coverage does Covered California offer</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841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38C3A-7C76-8042-B10B-734FB36E177F}" type="slidenum">
              <a:rPr lang="en-US" smtClean="0"/>
              <a:t>35</a:t>
            </a:fld>
            <a:endParaRPr lang="en-US"/>
          </a:p>
        </p:txBody>
      </p:sp>
    </p:spTree>
    <p:extLst>
      <p:ext uri="{BB962C8B-B14F-4D97-AF65-F5344CB8AC3E}">
        <p14:creationId xmlns:p14="http://schemas.microsoft.com/office/powerpoint/2010/main" val="4280349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38C3A-7C76-8042-B10B-734FB36E177F}" type="slidenum">
              <a:rPr lang="en-US" smtClean="0"/>
              <a:t>36</a:t>
            </a:fld>
            <a:endParaRPr lang="en-US"/>
          </a:p>
        </p:txBody>
      </p:sp>
    </p:spTree>
    <p:extLst>
      <p:ext uri="{BB962C8B-B14F-4D97-AF65-F5344CB8AC3E}">
        <p14:creationId xmlns:p14="http://schemas.microsoft.com/office/powerpoint/2010/main" val="3542539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38C3A-7C76-8042-B10B-734FB36E177F}" type="slidenum">
              <a:rPr lang="en-US" smtClean="0"/>
              <a:t>37</a:t>
            </a:fld>
            <a:endParaRPr lang="en-US"/>
          </a:p>
        </p:txBody>
      </p:sp>
    </p:spTree>
    <p:extLst>
      <p:ext uri="{BB962C8B-B14F-4D97-AF65-F5344CB8AC3E}">
        <p14:creationId xmlns:p14="http://schemas.microsoft.com/office/powerpoint/2010/main" val="3674909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i="0">
                <a:solidFill>
                  <a:srgbClr val="D1D5DB"/>
                </a:solidFill>
                <a:effectLst/>
                <a:latin typeface="Söhne"/>
              </a:rPr>
              <a:t>Good morning, everyone. Welcome and Thank you for joining us today. </a:t>
            </a:r>
            <a:endParaRPr lang="en-US"/>
          </a:p>
        </p:txBody>
      </p:sp>
      <p:sp>
        <p:nvSpPr>
          <p:cNvPr id="4" name="Slide Number Placeholder 3"/>
          <p:cNvSpPr>
            <a:spLocks noGrp="1"/>
          </p:cNvSpPr>
          <p:nvPr>
            <p:ph type="sldNum" sz="quarter" idx="10"/>
          </p:nvPr>
        </p:nvSpPr>
        <p:spPr/>
        <p:txBody>
          <a:bodyPr/>
          <a:lstStyle/>
          <a:p>
            <a:fld id="{99138C3A-7C76-8042-B10B-734FB36E177F}" type="slidenum">
              <a:rPr lang="en-US" smtClean="0"/>
              <a:t>38</a:t>
            </a:fld>
            <a:endParaRPr lang="en-US"/>
          </a:p>
        </p:txBody>
      </p:sp>
    </p:spTree>
    <p:extLst>
      <p:ext uri="{BB962C8B-B14F-4D97-AF65-F5344CB8AC3E}">
        <p14:creationId xmlns:p14="http://schemas.microsoft.com/office/powerpoint/2010/main" val="1129529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38C3A-7C76-8042-B10B-734FB36E177F}" type="slidenum">
              <a:rPr lang="en-US" smtClean="0"/>
              <a:t>40</a:t>
            </a:fld>
            <a:endParaRPr lang="en-US"/>
          </a:p>
        </p:txBody>
      </p:sp>
    </p:spTree>
    <p:extLst>
      <p:ext uri="{BB962C8B-B14F-4D97-AF65-F5344CB8AC3E}">
        <p14:creationId xmlns:p14="http://schemas.microsoft.com/office/powerpoint/2010/main" val="3420524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488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Affordable Care Act requires that products sold in the individual market cover the 10 essential health benefits. </a:t>
            </a:r>
            <a:endParaRPr lang="en-US" b="1" dirty="0"/>
          </a:p>
          <a:p>
            <a:r>
              <a:rPr lang="en-US" dirty="0"/>
              <a:t>Laboratory services. </a:t>
            </a:r>
          </a:p>
          <a:p>
            <a:r>
              <a:rPr lang="en-US" dirty="0"/>
              <a:t>Emergency services (e.g., ambulance, first aid, and rescue squad). </a:t>
            </a:r>
          </a:p>
          <a:p>
            <a:r>
              <a:rPr lang="en-US" dirty="0"/>
              <a:t>Prescription drugs. </a:t>
            </a:r>
          </a:p>
          <a:p>
            <a:r>
              <a:rPr lang="en-US" dirty="0"/>
              <a:t>Mental health and substance use disorder services, including behavioral health treatment. </a:t>
            </a:r>
          </a:p>
          <a:p>
            <a:r>
              <a:rPr lang="en-US" dirty="0"/>
              <a:t>Preventive and wellness services and chronic disease management (e.g., blood pressure screening, immunizations). </a:t>
            </a:r>
          </a:p>
          <a:p>
            <a:r>
              <a:rPr lang="en-US" dirty="0"/>
              <a:t>Pediatric services, including dental and vision care.</a:t>
            </a:r>
          </a:p>
          <a:p>
            <a:r>
              <a:rPr lang="en-US" dirty="0"/>
              <a:t>Rehabilitative and habilitative services and devices (e.g., therapy sessions, wheelchairs, oxygen.</a:t>
            </a:r>
          </a:p>
          <a:p>
            <a:r>
              <a:rPr lang="en-US" dirty="0"/>
              <a:t>Ambulatory patient services (e.g., doctor and clinic visits). </a:t>
            </a:r>
          </a:p>
          <a:p>
            <a:r>
              <a:rPr lang="en-US" dirty="0"/>
              <a:t>Maternity and newborn care. </a:t>
            </a:r>
          </a:p>
          <a:p>
            <a:r>
              <a:rPr lang="en-US" dirty="0"/>
              <a:t>Hospitalization. </a:t>
            </a:r>
            <a:endParaRPr lang="en-US" b="1" dirty="0"/>
          </a:p>
        </p:txBody>
      </p:sp>
      <p:sp>
        <p:nvSpPr>
          <p:cNvPr id="4" name="Slide Number Placeholder 3"/>
          <p:cNvSpPr>
            <a:spLocks noGrp="1"/>
          </p:cNvSpPr>
          <p:nvPr>
            <p:ph type="sldNum" sz="quarter" idx="5"/>
          </p:nvPr>
        </p:nvSpPr>
        <p:spPr/>
        <p:txBody>
          <a:bodyPr/>
          <a:lstStyle/>
          <a:p>
            <a:fld id="{21CD6DE7-7080-4314-8B19-0BEB55871CE2}" type="slidenum">
              <a:rPr lang="en-US" smtClean="0"/>
              <a:t>4</a:t>
            </a:fld>
            <a:endParaRPr lang="en-US"/>
          </a:p>
        </p:txBody>
      </p:sp>
    </p:spTree>
    <p:extLst>
      <p:ext uri="{BB962C8B-B14F-4D97-AF65-F5344CB8AC3E}">
        <p14:creationId xmlns:p14="http://schemas.microsoft.com/office/powerpoint/2010/main" val="2886880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71CBA-4D66-E1CB-8795-B3FB90D9B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8475E-681B-DE4C-75B6-265CF3222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607A3A-DFF2-B0C4-0834-70359F22AB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A2724C-31CF-28AD-863B-975DE046B8C4}"/>
              </a:ext>
            </a:extLst>
          </p:cNvPr>
          <p:cNvSpPr>
            <a:spLocks noGrp="1"/>
          </p:cNvSpPr>
          <p:nvPr>
            <p:ph type="sldNum" sz="quarter" idx="5"/>
          </p:nvPr>
        </p:nvSpPr>
        <p:spPr/>
        <p:txBody>
          <a:bodyPr/>
          <a:lstStyle/>
          <a:p>
            <a:fld id="{99138C3A-7C76-8042-B10B-734FB36E177F}" type="slidenum">
              <a:rPr lang="en-US" smtClean="0"/>
              <a:t>45</a:t>
            </a:fld>
            <a:endParaRPr lang="en-US"/>
          </a:p>
        </p:txBody>
      </p:sp>
    </p:spTree>
    <p:extLst>
      <p:ext uri="{BB962C8B-B14F-4D97-AF65-F5344CB8AC3E}">
        <p14:creationId xmlns:p14="http://schemas.microsoft.com/office/powerpoint/2010/main" val="387323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For all these essential health benefits, the ACA defines 4 metal tiers of coverage. These metal tiers offer the same quality of care however vary when it comes to costs. In each of these metal tiers, costs are defined by the actuarial value or the AV which is the average portion of the total healthcare costs that are covered by the health insurance carrier versus the portion that the consumer will pay out of pocket, throughout the year. For the four metal tiers that we offer, the AV varies between 60-90% and these tiers are Bronze, silver, gold and Platinum. </a:t>
            </a:r>
          </a:p>
          <a:p>
            <a:r>
              <a:rPr lang="en-US" b="0" dirty="0"/>
              <a:t>And so plans with the lower AV will have lower monthly premiums. But when they go to the doctor, they'll have higher cost sharing or copays or coinsurance.</a:t>
            </a:r>
          </a:p>
        </p:txBody>
      </p:sp>
      <p:sp>
        <p:nvSpPr>
          <p:cNvPr id="4" name="Slide Number Placeholder 3"/>
          <p:cNvSpPr>
            <a:spLocks noGrp="1"/>
          </p:cNvSpPr>
          <p:nvPr>
            <p:ph type="sldNum" sz="quarter" idx="5"/>
          </p:nvPr>
        </p:nvSpPr>
        <p:spPr/>
        <p:txBody>
          <a:bodyPr/>
          <a:lstStyle/>
          <a:p>
            <a:fld id="{21CD6DE7-7080-4314-8B19-0BEB55871CE2}" type="slidenum">
              <a:rPr lang="en-US" smtClean="0"/>
              <a:t>5</a:t>
            </a:fld>
            <a:endParaRPr lang="en-US"/>
          </a:p>
        </p:txBody>
      </p:sp>
    </p:spTree>
    <p:extLst>
      <p:ext uri="{BB962C8B-B14F-4D97-AF65-F5344CB8AC3E}">
        <p14:creationId xmlns:p14="http://schemas.microsoft.com/office/powerpoint/2010/main" val="3092856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600"/>
              </a:spcBef>
              <a:spcAft>
                <a:spcPts val="1200"/>
              </a:spcAft>
            </a:pPr>
            <a:r>
              <a:rPr lang="en-US" altLang="en-US" dirty="0"/>
              <a:t>In the general individual market, we have products that are bronze, silver, gold and platinum. So, if an individual chooses a platinum plan, they have higher monthly premiums that they must pay to the carrier each month. However, when they go to the doctor, they have lower out of pocket costs versus a bronze plan where the monthly premiums are lower, but when they go to the doctor, they'll be spending a lot more on those out-of-pocket costs.</a:t>
            </a:r>
          </a:p>
          <a:p>
            <a:pPr>
              <a:lnSpc>
                <a:spcPct val="150000"/>
              </a:lnSpc>
              <a:spcBef>
                <a:spcPts val="600"/>
              </a:spcBef>
              <a:spcAft>
                <a:spcPts val="1200"/>
              </a:spcAft>
            </a:pPr>
            <a:r>
              <a:rPr lang="en-US" altLang="en-US" dirty="0"/>
              <a:t>Now we will come back to this slide later on in the presentation because depending on your income, if you're American Indian and Alaska native it changes slightly. Usually in the individual marketplace we don’t encourage non-AIAN folks to pick a bronze plan because of those high out of pocket costs, but that changes a little bit for American Indian and Alaska natives. </a:t>
            </a:r>
          </a:p>
          <a:p>
            <a:pPr>
              <a:lnSpc>
                <a:spcPct val="150000"/>
              </a:lnSpc>
              <a:spcBef>
                <a:spcPts val="600"/>
              </a:spcBef>
              <a:spcAft>
                <a:spcPts val="1200"/>
              </a:spcAft>
            </a:pPr>
            <a:endParaRPr lang="en-US" altLang="en-US" b="1" dirty="0">
              <a:solidFill>
                <a:srgbClr val="554D56"/>
              </a:solidFill>
            </a:endParaRPr>
          </a:p>
          <a:p>
            <a:pPr>
              <a:spcBef>
                <a:spcPct val="0"/>
              </a:spcBef>
            </a:pPr>
            <a:r>
              <a:rPr lang="en-US" altLang="en-US" dirty="0"/>
              <a:t>All plans, regardless of state, will fall into one of five levels of coverage: Bronze, Silver, Gold, Platinum, or Catastrophic. Each of these levels is defined by the actuarial value of the plan, which is as follows:</a:t>
            </a:r>
          </a:p>
          <a:p>
            <a:pPr>
              <a:spcBef>
                <a:spcPct val="0"/>
              </a:spcBef>
            </a:pPr>
            <a:r>
              <a:rPr lang="en-US" altLang="en-US" dirty="0"/>
              <a:t>Bronze: Plan pays 60%</a:t>
            </a:r>
          </a:p>
          <a:p>
            <a:pPr>
              <a:spcBef>
                <a:spcPct val="0"/>
              </a:spcBef>
            </a:pPr>
            <a:r>
              <a:rPr lang="en-US" altLang="en-US" dirty="0"/>
              <a:t>Silver: Plan pays 70%</a:t>
            </a:r>
          </a:p>
          <a:p>
            <a:pPr>
              <a:spcBef>
                <a:spcPct val="0"/>
              </a:spcBef>
            </a:pPr>
            <a:r>
              <a:rPr lang="en-US" altLang="en-US" dirty="0"/>
              <a:t>Gold: Plan pays 80%</a:t>
            </a:r>
          </a:p>
          <a:p>
            <a:pPr>
              <a:spcBef>
                <a:spcPct val="0"/>
              </a:spcBef>
            </a:pPr>
            <a:r>
              <a:rPr lang="en-US" altLang="en-US" dirty="0"/>
              <a:t>Platinum: Plan pays 90%</a:t>
            </a:r>
          </a:p>
          <a:p>
            <a:pPr>
              <a:lnSpc>
                <a:spcPct val="150000"/>
              </a:lnSpc>
              <a:spcBef>
                <a:spcPts val="600"/>
              </a:spcBef>
              <a:spcAft>
                <a:spcPts val="1200"/>
              </a:spcAft>
            </a:pPr>
            <a:endParaRPr lang="en-US" altLang="en-US" dirty="0"/>
          </a:p>
          <a:p>
            <a:pPr>
              <a:lnSpc>
                <a:spcPct val="150000"/>
              </a:lnSpc>
              <a:spcBef>
                <a:spcPts val="600"/>
              </a:spcBef>
              <a:spcAft>
                <a:spcPts val="1200"/>
              </a:spcAft>
            </a:pPr>
            <a:r>
              <a:rPr lang="en-US" altLang="en-US" dirty="0"/>
              <a:t>Coverage Levels/Metal Tiers Fact Sheet Covered California health insurance plans are sold in four primary levels of coverage called “Metal Tiers”: Bronze, Silver, Gold and Platinum. As the metal category increases in value, so does the percentage of medical expenses that a health insurance plan covers and pays for, compared with what you are expected to pay in copays and deductibles. Plans in the higher metal tiers have higher monthly premiums, but you pay less when you need medical care. If you choose to pay a lower monthly premium, then you will pay more when you need medical care. You can choose the level of coverage that best meets your health needs and budget. The breakdown of costs that you pay (dark shading) and costs the plan pays (lighter shading) for the standard Bronze, Silver, Gold and Platinum tiers is shown below.</a:t>
            </a:r>
          </a:p>
          <a:p>
            <a:pPr>
              <a:lnSpc>
                <a:spcPct val="150000"/>
              </a:lnSpc>
              <a:spcBef>
                <a:spcPts val="600"/>
              </a:spcBef>
              <a:spcAft>
                <a:spcPts val="1200"/>
              </a:spcAft>
            </a:pPr>
            <a:endParaRPr lang="en-US" altLang="en-US" b="1" dirty="0">
              <a:solidFill>
                <a:srgbClr val="554D56"/>
              </a:solidFill>
            </a:endParaRPr>
          </a:p>
          <a:p>
            <a:pPr>
              <a:lnSpc>
                <a:spcPct val="150000"/>
              </a:lnSpc>
              <a:spcBef>
                <a:spcPts val="600"/>
              </a:spcBef>
              <a:spcAft>
                <a:spcPts val="1200"/>
              </a:spcAft>
            </a:pPr>
            <a:r>
              <a:rPr lang="en-US" altLang="en-US" dirty="0"/>
              <a:t>Bronze: On average, your health plan pays 60 percent of your medical expenses, and you pay 40 percent.  Silver: On average, your health plan pays 70 percent of your medical expenses, and you pay 30 percent. In some cases, individuals may qualify for an Enhanced Silver plan. This means that when they choose a Silver plan, they have – based on their income – enhanced out-of-pocket savings through lower copays, coinsurance and deductibles. Individuals in these savings categories get the benefits of a Gold or Platinum plan for the price of a Silver plan. In the three categories of Enhanced Silver, the plan pays either 94 percent, 87 percent or 73 percent of expenses, with the enrollee responsible for the rest. </a:t>
            </a:r>
          </a:p>
          <a:p>
            <a:pPr>
              <a:lnSpc>
                <a:spcPct val="150000"/>
              </a:lnSpc>
              <a:spcBef>
                <a:spcPts val="600"/>
              </a:spcBef>
              <a:spcAft>
                <a:spcPts val="1200"/>
              </a:spcAft>
            </a:pPr>
            <a:endParaRPr lang="en-US" altLang="en-US" b="1" dirty="0">
              <a:solidFill>
                <a:srgbClr val="554D56"/>
              </a:solidFill>
            </a:endParaRPr>
          </a:p>
          <a:p>
            <a:pPr>
              <a:lnSpc>
                <a:spcPct val="150000"/>
              </a:lnSpc>
              <a:spcBef>
                <a:spcPts val="600"/>
              </a:spcBef>
              <a:spcAft>
                <a:spcPts val="1200"/>
              </a:spcAft>
            </a:pPr>
            <a:r>
              <a:rPr lang="en-US" altLang="en-US" dirty="0"/>
              <a:t>Gold: On average, your health plan pays 80 percent of your medical expenses, and you pay 20 percent.  Platinum: On average, your health plan pays 90 percent of your medical expenses, and you pay 10 percent. In addition to the metal tiers, Covered California offers a minimum coverage plan for those who qualify.  Minimum coverage plan: If you’re under 30, you may be able to buy an additional health insurance plan option called minimum coverage plan. These plans usually have lower premiums and mostly protect you from worst-case scenarios. </a:t>
            </a:r>
          </a:p>
          <a:p>
            <a:pPr>
              <a:lnSpc>
                <a:spcPct val="150000"/>
              </a:lnSpc>
              <a:spcBef>
                <a:spcPts val="600"/>
              </a:spcBef>
              <a:spcAft>
                <a:spcPts val="1200"/>
              </a:spcAft>
            </a:pPr>
            <a:endParaRPr lang="en-US" altLang="en-US" dirty="0"/>
          </a:p>
          <a:p>
            <a:pPr>
              <a:lnSpc>
                <a:spcPct val="150000"/>
              </a:lnSpc>
              <a:spcBef>
                <a:spcPts val="600"/>
              </a:spcBef>
              <a:spcAft>
                <a:spcPts val="1200"/>
              </a:spcAft>
            </a:pPr>
            <a:r>
              <a:rPr lang="en-US" altLang="en-US" dirty="0"/>
              <a:t>Minimum coverage plans through Covered California cover three doctor visits or urgent care visits, including outpatient mental health/substance use visits, with no out-of-pocket costs, and free preventive benefits. All other services will be full price but at the negotiated in-network price, until you spend $6,850, after which all in-network services are covered at 100 percent.</a:t>
            </a:r>
            <a:endParaRPr lang="en-US" altLang="en-US" b="1" dirty="0">
              <a:solidFill>
                <a:srgbClr val="554D56"/>
              </a:solidFill>
            </a:endParaRPr>
          </a:p>
          <a:p>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6</a:t>
            </a:fld>
            <a:endParaRPr lang="en-US"/>
          </a:p>
        </p:txBody>
      </p:sp>
    </p:spTree>
    <p:extLst>
      <p:ext uri="{BB962C8B-B14F-4D97-AF65-F5344CB8AC3E}">
        <p14:creationId xmlns:p14="http://schemas.microsoft.com/office/powerpoint/2010/main" val="233394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Marketplace provides certain protections for AI/ANs: </a:t>
            </a:r>
            <a:br>
              <a:rPr lang="en-US" sz="2800" dirty="0"/>
            </a:br>
            <a:r>
              <a:rPr lang="en-US" sz="2800" dirty="0"/>
              <a:t>Special Enrollment Periods (SEPs): Members of federally recognized tribes can enroll in the Health Insurance Marketplace throughout the year, not just during the annual Open Enrollment period (OEP). Members may also change plans as often as once a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 Zero cost sharing plan: Members of federally recognized tribes with income between 100 percent and 300 percent of the federal poverty level (FPL) can enroll in a zero-cost sharing plan, which means these consumers won’t have to pay any out-of-pocket costs such as copays, deductibles, or coinsurance when receiving care from Indian health care providers or when receiving essential health benefits (EHB) through a QHP.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Limited cost sharing plan : Members of federally recognized tribes with income below 100 percent and above 300 percent of the FPL can enroll in a limited cost sharing plan, which means no copays, deductibles, or coinsurance when receiving care from Indian health care providers.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 referral from an Indian health care provider to a QHP is required when receiving EHB through the QHP to avoid copays, deductibles, or coinsurance.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These consumers can enroll in a limited cost sharing plan at any metal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Members of federally recognized tribes are not exempt from QHP premiums. However, they may qualify for APTCs to lower their premiums based on their income.</a:t>
            </a:r>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7</a:t>
            </a:fld>
            <a:endParaRPr lang="en-US"/>
          </a:p>
        </p:txBody>
      </p:sp>
    </p:spTree>
    <p:extLst>
      <p:ext uri="{BB962C8B-B14F-4D97-AF65-F5344CB8AC3E}">
        <p14:creationId xmlns:p14="http://schemas.microsoft.com/office/powerpoint/2010/main" val="240198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covered CA?</a:t>
            </a:r>
          </a:p>
        </p:txBody>
      </p:sp>
      <p:sp>
        <p:nvSpPr>
          <p:cNvPr id="4" name="Slide Number Placeholder 3"/>
          <p:cNvSpPr>
            <a:spLocks noGrp="1"/>
          </p:cNvSpPr>
          <p:nvPr>
            <p:ph type="sldNum" sz="quarter" idx="5"/>
          </p:nvPr>
        </p:nvSpPr>
        <p:spPr/>
        <p:txBody>
          <a:bodyPr/>
          <a:lstStyle/>
          <a:p>
            <a:fld id="{21CD6DE7-7080-4314-8B19-0BEB55871CE2}" type="slidenum">
              <a:rPr lang="en-US" smtClean="0"/>
              <a:t>8</a:t>
            </a:fld>
            <a:endParaRPr lang="en-US"/>
          </a:p>
        </p:txBody>
      </p:sp>
    </p:spTree>
    <p:extLst>
      <p:ext uri="{BB962C8B-B14F-4D97-AF65-F5344CB8AC3E}">
        <p14:creationId xmlns:p14="http://schemas.microsoft.com/office/powerpoint/2010/main" val="286855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Covered California is California’s State based marketplace established under the Affordable Care Act. This is where Californians can come and shop for health insurance plans and access financial assistance if they qualify for it. It's the only place where eligible Californians can receive federal financial assistance to help pay for healthcare premiums, which is the monthly cost for your healthcare plan. </a:t>
            </a:r>
            <a:r>
              <a:rPr lang="en-US" sz="1800" dirty="0">
                <a:solidFill>
                  <a:srgbClr val="323130"/>
                </a:solidFill>
                <a:effectLst/>
                <a:latin typeface="Segoe UI" panose="020B0502040204020203" pitchFamily="34" charset="0"/>
                <a:ea typeface="Segoe UI" panose="020B0502040204020203" pitchFamily="34" charset="0"/>
              </a:rPr>
              <a:t>Financial assistance is in the form of tax credits paid in advance to the health plans, these are also known as advanced premium tax credits or APTC.</a:t>
            </a:r>
          </a:p>
          <a:p>
            <a:pPr algn="l">
              <a:buFont typeface="Arial" panose="020B0604020202020204" pitchFamily="34" charset="0"/>
              <a:buChar char="•"/>
            </a:pPr>
            <a:r>
              <a:rPr lang="en-US" sz="1800" dirty="0">
                <a:solidFill>
                  <a:srgbClr val="323130"/>
                </a:solidFill>
                <a:effectLst/>
                <a:latin typeface="Segoe UI" panose="020B0502040204020203" pitchFamily="34" charset="0"/>
              </a:rPr>
              <a:t>Based on your income, you may also be eligible for cost- sharing reductions which means that you pay less out of pocket each time you get medical services. </a:t>
            </a:r>
            <a:r>
              <a:rPr lang="en-US" b="0" i="0" dirty="0">
                <a:solidFill>
                  <a:srgbClr val="262626"/>
                </a:solidFill>
                <a:effectLst/>
                <a:latin typeface="Open Sans" panose="020B0606030504020204" pitchFamily="34" charset="0"/>
              </a:rPr>
              <a:t>The lower your income within the range, the more you'll save. The zero cost sharing and the limited cost sharing plans that we mentioned earlier are an example of that which we look at in a bit. </a:t>
            </a:r>
          </a:p>
          <a:p>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9</a:t>
            </a:fld>
            <a:endParaRPr lang="en-US"/>
          </a:p>
        </p:txBody>
      </p:sp>
    </p:spTree>
    <p:extLst>
      <p:ext uri="{BB962C8B-B14F-4D97-AF65-F5344CB8AC3E}">
        <p14:creationId xmlns:p14="http://schemas.microsoft.com/office/powerpoint/2010/main" val="3238791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4144039"/>
            <a:ext cx="11582400" cy="269355"/>
          </a:xfrm>
        </p:spPr>
        <p:txBody>
          <a:bodyPr lIns="91440">
            <a:noAutofit/>
          </a:bodyPr>
          <a:lstStyle>
            <a:lvl1pPr algn="ctr">
              <a:defRPr sz="2133" spc="0" baseline="0">
                <a:solidFill>
                  <a:srgbClr val="554D56"/>
                </a:solidFill>
              </a:defRPr>
            </a:lvl1pPr>
          </a:lstStyle>
          <a:p>
            <a:r>
              <a:rPr lang="en-US"/>
              <a:t>NAME OF PRESENTATION HERE</a:t>
            </a:r>
          </a:p>
        </p:txBody>
      </p:sp>
      <p:sp>
        <p:nvSpPr>
          <p:cNvPr id="3" name="Subtitle 2"/>
          <p:cNvSpPr>
            <a:spLocks noGrp="1"/>
          </p:cNvSpPr>
          <p:nvPr>
            <p:ph type="subTitle" idx="1" hasCustomPrompt="1"/>
          </p:nvPr>
        </p:nvSpPr>
        <p:spPr>
          <a:xfrm>
            <a:off x="304800" y="4422607"/>
            <a:ext cx="11582400" cy="250783"/>
          </a:xfrm>
        </p:spPr>
        <p:txBody>
          <a:bodyPr lIns="91440">
            <a:noAutofit/>
          </a:bodyPr>
          <a:lstStyle>
            <a:lvl1pPr marL="0" indent="0" algn="ctr">
              <a:buNone/>
              <a:defRPr sz="2133" b="0" i="0" spc="0" baseline="0">
                <a:solidFill>
                  <a:srgbClr val="554D56"/>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Presenter Title | Month, Day, Year </a:t>
            </a:r>
          </a:p>
        </p:txBody>
      </p:sp>
      <p:pic>
        <p:nvPicPr>
          <p:cNvPr id="11" name="Picture 10" descr="CC_Vert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8648" y="1100310"/>
            <a:ext cx="1829776" cy="2358015"/>
          </a:xfrm>
          <a:prstGeom prst="rect">
            <a:avLst/>
          </a:prstGeom>
        </p:spPr>
      </p:pic>
    </p:spTree>
    <p:extLst>
      <p:ext uri="{BB962C8B-B14F-4D97-AF65-F5344CB8AC3E}">
        <p14:creationId xmlns:p14="http://schemas.microsoft.com/office/powerpoint/2010/main" val="315086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Title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981828" y="6409451"/>
            <a:ext cx="9896594"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810" y="6217599"/>
            <a:ext cx="1587268" cy="469200"/>
          </a:xfrm>
          <a:prstGeom prst="rect">
            <a:avLst/>
          </a:prstGeom>
        </p:spPr>
      </p:pic>
      <p:sp>
        <p:nvSpPr>
          <p:cNvPr id="11" name="Title 1"/>
          <p:cNvSpPr>
            <a:spLocks noGrp="1"/>
          </p:cNvSpPr>
          <p:nvPr>
            <p:ph type="title" hasCustomPrompt="1"/>
          </p:nvPr>
        </p:nvSpPr>
        <p:spPr>
          <a:xfrm>
            <a:off x="304799" y="182881"/>
            <a:ext cx="11582400" cy="843272"/>
          </a:xfrm>
        </p:spPr>
        <p:txBody>
          <a:bodyPr/>
          <a:lstStyle>
            <a:lvl1pPr>
              <a:defRPr/>
            </a:lvl1pPr>
          </a:lstStyle>
          <a:p>
            <a:r>
              <a:rPr lang="en-US"/>
              <a:t>INSERT HEADER HERE</a:t>
            </a:r>
          </a:p>
        </p:txBody>
      </p:sp>
      <p:sp>
        <p:nvSpPr>
          <p:cNvPr id="7" name="Text Placeholder 6"/>
          <p:cNvSpPr>
            <a:spLocks noGrp="1"/>
          </p:cNvSpPr>
          <p:nvPr>
            <p:ph type="body" sz="quarter" idx="13" hasCustomPrompt="1"/>
          </p:nvPr>
        </p:nvSpPr>
        <p:spPr>
          <a:xfrm>
            <a:off x="304802" y="1079943"/>
            <a:ext cx="11582811" cy="5074611"/>
          </a:xfrm>
        </p:spPr>
        <p:txBody>
          <a:bodyPr/>
          <a:lstStyle>
            <a:lvl1pPr marL="204518" indent="-204518">
              <a:spcBef>
                <a:spcPts val="0"/>
              </a:spcBef>
              <a:buFont typeface="Arial" pitchFamily="34" charset="0"/>
              <a:buChar char="•"/>
              <a:defRPr sz="2330" baseline="0"/>
            </a:lvl1pPr>
            <a:lvl3pPr marL="1608690" indent="-175662">
              <a:spcBef>
                <a:spcPts val="0"/>
              </a:spcBef>
              <a:buSzPct val="75000"/>
              <a:buFont typeface="Arial" pitchFamily="34" charset="0"/>
              <a:buChar char="•"/>
              <a:defRPr/>
            </a:lvl3pPr>
          </a:lstStyle>
          <a:p>
            <a:pPr marL="231775" indent="-231775">
              <a:spcBef>
                <a:spcPts val="0"/>
              </a:spcBef>
            </a:pPr>
            <a:r>
              <a:rPr lang="en-US" sz="2330"/>
              <a:t>First Level.</a:t>
            </a:r>
          </a:p>
          <a:p>
            <a:pPr marL="721137" lvl="1" indent="-274279">
              <a:spcBef>
                <a:spcPts val="0"/>
              </a:spcBef>
              <a:buSzPct val="75000"/>
              <a:buFont typeface="Courier New" pitchFamily="49" charset="0"/>
              <a:buChar char="o"/>
            </a:pPr>
            <a:r>
              <a:rPr lang="en-US" sz="1941">
                <a:latin typeface="Arial" pitchFamily="34" charset="0"/>
                <a:cs typeface="Arial" pitchFamily="34" charset="0"/>
              </a:rPr>
              <a:t>Second Level.</a:t>
            </a:r>
          </a:p>
          <a:p>
            <a:pPr marL="1220386" lvl="1" indent="-228052">
              <a:spcBef>
                <a:spcPts val="0"/>
              </a:spcBef>
              <a:buSzPct val="75000"/>
              <a:buFont typeface="Wingdings" pitchFamily="2" charset="2"/>
              <a:buChar char="§"/>
            </a:pPr>
            <a:r>
              <a:rPr lang="en-US" sz="1747">
                <a:latin typeface="Arial" pitchFamily="34" charset="0"/>
                <a:cs typeface="Arial" pitchFamily="34" charset="0"/>
              </a:rPr>
              <a:t>Third Level.</a:t>
            </a:r>
          </a:p>
          <a:p>
            <a:pPr marL="1608690" lvl="2" indent="-175662">
              <a:spcBef>
                <a:spcPts val="0"/>
              </a:spcBef>
              <a:buSzPct val="75000"/>
              <a:buFont typeface="Arial" pitchFamily="34" charset="0"/>
              <a:buChar char="•"/>
            </a:pPr>
            <a:r>
              <a:rPr lang="en-US" sz="1553">
                <a:latin typeface="Arial" pitchFamily="34" charset="0"/>
                <a:cs typeface="Arial" pitchFamily="34" charset="0"/>
              </a:rPr>
              <a:t>Fourth</a:t>
            </a:r>
            <a:r>
              <a:rPr lang="en-US" sz="1553" baseline="0">
                <a:latin typeface="Arial" pitchFamily="34" charset="0"/>
                <a:cs typeface="Arial" pitchFamily="34" charset="0"/>
              </a:rPr>
              <a:t> Level.</a:t>
            </a:r>
            <a:endParaRPr lang="en-US" sz="1553"/>
          </a:p>
        </p:txBody>
      </p:sp>
      <p:sp>
        <p:nvSpPr>
          <p:cNvPr id="13"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679" b="1" i="0">
                <a:solidFill>
                  <a:srgbClr val="554D56"/>
                </a:solidFill>
                <a:latin typeface="Arial"/>
                <a:cs typeface="Arial"/>
              </a:defRPr>
            </a:lvl1pPr>
          </a:lstStyle>
          <a:p>
            <a:fld id="{C8146628-1A01-9741-8A8B-916D51547CC7}" type="slidenum">
              <a:rPr lang="en-US" smtClean="0"/>
              <a:pPr/>
              <a:t>‹#›</a:t>
            </a:fld>
            <a:endParaRPr lang="en-US"/>
          </a:p>
        </p:txBody>
      </p:sp>
    </p:spTree>
    <p:extLst>
      <p:ext uri="{BB962C8B-B14F-4D97-AF65-F5344CB8AC3E}">
        <p14:creationId xmlns:p14="http://schemas.microsoft.com/office/powerpoint/2010/main" val="335365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INSERT HEADER HERE</a:t>
            </a:r>
          </a:p>
        </p:txBody>
      </p:sp>
      <p:sp>
        <p:nvSpPr>
          <p:cNvPr id="7" name="Table Placeholder 6"/>
          <p:cNvSpPr>
            <a:spLocks noGrp="1"/>
          </p:cNvSpPr>
          <p:nvPr>
            <p:ph type="tbl" sz="quarter" idx="12"/>
          </p:nvPr>
        </p:nvSpPr>
        <p:spPr>
          <a:xfrm>
            <a:off x="304800" y="1387476"/>
            <a:ext cx="11582400" cy="3594100"/>
          </a:xfrm>
        </p:spPr>
        <p:txBody>
          <a:bodyPr/>
          <a:lstStyle/>
          <a:p>
            <a:endParaRPr lang="en-US"/>
          </a:p>
        </p:txBody>
      </p:sp>
      <p:cxnSp>
        <p:nvCxnSpPr>
          <p:cNvPr id="9" name="Straight Connector 8"/>
          <p:cNvCxnSpPr/>
          <p:nvPr userDrawn="1"/>
        </p:nvCxnSpPr>
        <p:spPr>
          <a:xfrm>
            <a:off x="1981828" y="6409451"/>
            <a:ext cx="9896594"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810" y="6217599"/>
            <a:ext cx="1587268" cy="469200"/>
          </a:xfrm>
          <a:prstGeom prst="rect">
            <a:avLst/>
          </a:prstGeom>
        </p:spPr>
      </p:pic>
      <p:sp>
        <p:nvSpPr>
          <p:cNvPr id="8"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679" b="1" i="0">
                <a:solidFill>
                  <a:srgbClr val="554D56"/>
                </a:solidFill>
                <a:latin typeface="Arial"/>
                <a:cs typeface="Arial"/>
              </a:defRPr>
            </a:lvl1pPr>
          </a:lstStyle>
          <a:p>
            <a:fld id="{C8146628-1A01-9741-8A8B-916D51547CC7}" type="slidenum">
              <a:rPr lang="en-US" smtClean="0"/>
              <a:pPr/>
              <a:t>‹#›</a:t>
            </a:fld>
            <a:endParaRPr lang="en-US"/>
          </a:p>
        </p:txBody>
      </p:sp>
    </p:spTree>
    <p:extLst>
      <p:ext uri="{BB962C8B-B14F-4D97-AF65-F5344CB8AC3E}">
        <p14:creationId xmlns:p14="http://schemas.microsoft.com/office/powerpoint/2010/main" val="22326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183689"/>
            <a:ext cx="11582400" cy="599689"/>
          </a:xfrm>
        </p:spPr>
        <p:txBody>
          <a:bodyPr lIns="91440" anchor="t"/>
          <a:lstStyle>
            <a:lvl1pPr algn="ctr">
              <a:defRPr sz="4400" b="1" i="0" cap="none" baseline="0">
                <a:solidFill>
                  <a:schemeClr val="bg1"/>
                </a:solidFill>
                <a:latin typeface="Arial"/>
                <a:cs typeface="Arial"/>
              </a:defRPr>
            </a:lvl1pPr>
          </a:lstStyle>
          <a:p>
            <a:r>
              <a:rPr lang="en-US"/>
              <a:t>INSERT LONG </a:t>
            </a:r>
            <a:br>
              <a:rPr lang="en-US"/>
            </a:br>
            <a:r>
              <a:rPr lang="en-US"/>
              <a:t>TITLE HERE</a:t>
            </a:r>
          </a:p>
        </p:txBody>
      </p:sp>
      <p:sp>
        <p:nvSpPr>
          <p:cNvPr id="3" name="Text Placeholder 2"/>
          <p:cNvSpPr>
            <a:spLocks noGrp="1"/>
          </p:cNvSpPr>
          <p:nvPr>
            <p:ph type="body" idx="1" hasCustomPrompt="1"/>
          </p:nvPr>
        </p:nvSpPr>
        <p:spPr>
          <a:xfrm>
            <a:off x="304800" y="3497843"/>
            <a:ext cx="11582400" cy="404483"/>
          </a:xfrm>
        </p:spPr>
        <p:txBody>
          <a:bodyPr lIns="91440" anchor="t" anchorCtr="0"/>
          <a:lstStyle>
            <a:lvl1pPr marL="0" indent="0" algn="ctr">
              <a:buNone/>
              <a:defRPr sz="2133" b="0" i="0" spc="0" baseline="0">
                <a:solidFill>
                  <a:schemeClr val="bg1"/>
                </a:solidFill>
                <a:latin typeface="Arial"/>
                <a:cs typeface="Aria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Presenter, Presenter Title</a:t>
            </a:r>
          </a:p>
        </p:txBody>
      </p:sp>
      <p:sp>
        <p:nvSpPr>
          <p:cNvPr id="4" name="Date Placeholder 3"/>
          <p:cNvSpPr>
            <a:spLocks noGrp="1"/>
          </p:cNvSpPr>
          <p:nvPr>
            <p:ph type="dt" sz="half" idx="10"/>
          </p:nvPr>
        </p:nvSpPr>
        <p:spPr>
          <a:xfrm>
            <a:off x="304800" y="6362748"/>
            <a:ext cx="2844800" cy="365125"/>
          </a:xfrm>
          <a:prstGeom prst="rect">
            <a:avLst/>
          </a:prstGeom>
        </p:spPr>
        <p:txBody>
          <a:bodyPr/>
          <a:lstStyle>
            <a:lvl1pPr>
              <a:defRPr>
                <a:solidFill>
                  <a:schemeClr val="bg1"/>
                </a:solidFill>
              </a:defRPr>
            </a:lvl1pPr>
          </a:lstStyle>
          <a:p>
            <a:endParaRPr lang="en-US">
              <a:solidFill>
                <a:prstClr val="white"/>
              </a:solidFill>
            </a:endParaRPr>
          </a:p>
        </p:txBody>
      </p:sp>
      <p:cxnSp>
        <p:nvCxnSpPr>
          <p:cNvPr id="9" name="Straight Connector 8"/>
          <p:cNvCxnSpPr/>
          <p:nvPr userDrawn="1"/>
        </p:nvCxnSpPr>
        <p:spPr>
          <a:xfrm>
            <a:off x="1524001" y="6409451"/>
            <a:ext cx="103544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Horz_KO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276" y="6220455"/>
            <a:ext cx="1172789" cy="462240"/>
          </a:xfrm>
          <a:prstGeom prst="rect">
            <a:avLst/>
          </a:prstGeom>
        </p:spPr>
      </p:pic>
      <p:sp>
        <p:nvSpPr>
          <p:cNvPr id="8"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933" b="1" i="0">
                <a:solidFill>
                  <a:schemeClr val="bg1"/>
                </a:solidFill>
                <a:latin typeface="Arial"/>
                <a:cs typeface="Arial"/>
              </a:defRPr>
            </a:lvl1pPr>
          </a:lstStyle>
          <a:p>
            <a:fld id="{C8146628-1A01-9741-8A8B-916D51547CC7}" type="slidenum">
              <a:rPr lang="en-US" smtClean="0"/>
              <a:pPr/>
              <a:t>‹#›</a:t>
            </a:fld>
            <a:endParaRPr lang="en-US"/>
          </a:p>
        </p:txBody>
      </p:sp>
    </p:spTree>
    <p:extLst>
      <p:ext uri="{BB962C8B-B14F-4D97-AF65-F5344CB8AC3E}">
        <p14:creationId xmlns:p14="http://schemas.microsoft.com/office/powerpoint/2010/main" val="12020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Title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524001"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1" y="6217599"/>
            <a:ext cx="1197743" cy="472075"/>
          </a:xfrm>
          <a:prstGeom prst="rect">
            <a:avLst/>
          </a:prstGeom>
        </p:spPr>
      </p:pic>
      <p:sp>
        <p:nvSpPr>
          <p:cNvPr id="11" name="Title 1"/>
          <p:cNvSpPr>
            <a:spLocks noGrp="1"/>
          </p:cNvSpPr>
          <p:nvPr>
            <p:ph type="title" hasCustomPrompt="1"/>
          </p:nvPr>
        </p:nvSpPr>
        <p:spPr>
          <a:xfrm>
            <a:off x="304799" y="182881"/>
            <a:ext cx="11582400" cy="843272"/>
          </a:xfrm>
        </p:spPr>
        <p:txBody>
          <a:bodyPr/>
          <a:lstStyle>
            <a:lvl1pPr>
              <a:defRPr/>
            </a:lvl1pPr>
          </a:lstStyle>
          <a:p>
            <a:r>
              <a:rPr lang="en-US"/>
              <a:t>INSERT HEADER HERE</a:t>
            </a:r>
          </a:p>
        </p:txBody>
      </p:sp>
      <p:sp>
        <p:nvSpPr>
          <p:cNvPr id="7" name="Text Placeholder 6"/>
          <p:cNvSpPr>
            <a:spLocks noGrp="1"/>
          </p:cNvSpPr>
          <p:nvPr>
            <p:ph type="body" sz="quarter" idx="13" hasCustomPrompt="1"/>
          </p:nvPr>
        </p:nvSpPr>
        <p:spPr>
          <a:xfrm>
            <a:off x="304801" y="1079943"/>
            <a:ext cx="11582811" cy="5074611"/>
          </a:xfrm>
        </p:spPr>
        <p:txBody>
          <a:bodyPr/>
          <a:lstStyle>
            <a:lvl1pPr marL="309026" indent="-309026">
              <a:spcBef>
                <a:spcPts val="0"/>
              </a:spcBef>
              <a:buFont typeface="Arial" pitchFamily="34" charset="0"/>
              <a:buChar char="•"/>
              <a:defRPr sz="3200" baseline="0"/>
            </a:lvl1pPr>
            <a:lvl3pPr marL="2209745" indent="-241294">
              <a:spcBef>
                <a:spcPts val="0"/>
              </a:spcBef>
              <a:buSzPct val="75000"/>
              <a:buFont typeface="Arial" pitchFamily="34" charset="0"/>
              <a:buChar char="•"/>
              <a:defRPr/>
            </a:lvl3pPr>
          </a:lstStyle>
          <a:p>
            <a:pPr marL="231775" indent="-231775">
              <a:spcBef>
                <a:spcPts val="0"/>
              </a:spcBef>
            </a:pPr>
            <a:r>
              <a:rPr lang="en-US" sz="3200"/>
              <a:t>First Level.</a:t>
            </a:r>
          </a:p>
          <a:p>
            <a:pPr marL="990575" lvl="1" indent="-376757">
              <a:spcBef>
                <a:spcPts val="0"/>
              </a:spcBef>
              <a:buSzPct val="75000"/>
              <a:buFont typeface="Courier New" pitchFamily="49" charset="0"/>
              <a:buChar char="o"/>
            </a:pPr>
            <a:r>
              <a:rPr lang="en-US" sz="2667">
                <a:latin typeface="Arial" pitchFamily="34" charset="0"/>
                <a:cs typeface="Arial" pitchFamily="34" charset="0"/>
              </a:rPr>
              <a:t>Second Level.</a:t>
            </a:r>
          </a:p>
          <a:p>
            <a:pPr marL="1676358" lvl="1" indent="-313259">
              <a:spcBef>
                <a:spcPts val="0"/>
              </a:spcBef>
              <a:buSzPct val="75000"/>
              <a:buFont typeface="Wingdings" pitchFamily="2" charset="2"/>
              <a:buChar char="§"/>
            </a:pPr>
            <a:r>
              <a:rPr lang="en-US" sz="2400">
                <a:latin typeface="Arial" pitchFamily="34" charset="0"/>
                <a:cs typeface="Arial" pitchFamily="34" charset="0"/>
              </a:rPr>
              <a:t>Third Level.</a:t>
            </a:r>
          </a:p>
          <a:p>
            <a:pPr marL="2209745" lvl="2" indent="-241294">
              <a:spcBef>
                <a:spcPts val="0"/>
              </a:spcBef>
              <a:buSzPct val="75000"/>
              <a:buFont typeface="Arial" pitchFamily="34" charset="0"/>
              <a:buChar char="•"/>
            </a:pPr>
            <a:r>
              <a:rPr lang="en-US" sz="2133">
                <a:latin typeface="Arial" pitchFamily="34" charset="0"/>
                <a:cs typeface="Arial" pitchFamily="34" charset="0"/>
              </a:rPr>
              <a:t>Fourth</a:t>
            </a:r>
            <a:r>
              <a:rPr lang="en-US" sz="2133" baseline="0">
                <a:latin typeface="Arial" pitchFamily="34" charset="0"/>
                <a:cs typeface="Arial" pitchFamily="34" charset="0"/>
              </a:rPr>
              <a:t> Level.</a:t>
            </a:r>
            <a:endParaRPr lang="en-US" sz="2133"/>
          </a:p>
        </p:txBody>
      </p:sp>
      <p:sp>
        <p:nvSpPr>
          <p:cNvPr id="13"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a:p>
        </p:txBody>
      </p:sp>
    </p:spTree>
    <p:extLst>
      <p:ext uri="{BB962C8B-B14F-4D97-AF65-F5344CB8AC3E}">
        <p14:creationId xmlns:p14="http://schemas.microsoft.com/office/powerpoint/2010/main" val="534135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INSERT HEADER HERE</a:t>
            </a:r>
          </a:p>
        </p:txBody>
      </p:sp>
      <p:sp>
        <p:nvSpPr>
          <p:cNvPr id="7" name="Table Placeholder 6"/>
          <p:cNvSpPr>
            <a:spLocks noGrp="1"/>
          </p:cNvSpPr>
          <p:nvPr>
            <p:ph type="tbl" sz="quarter" idx="12"/>
          </p:nvPr>
        </p:nvSpPr>
        <p:spPr>
          <a:xfrm>
            <a:off x="304800" y="1387477"/>
            <a:ext cx="11582400" cy="3594100"/>
          </a:xfrm>
        </p:spPr>
        <p:txBody>
          <a:bodyPr/>
          <a:lstStyle/>
          <a:p>
            <a:endParaRPr lang="en-US"/>
          </a:p>
        </p:txBody>
      </p:sp>
      <p:cxnSp>
        <p:nvCxnSpPr>
          <p:cNvPr id="9" name="Straight Connector 8"/>
          <p:cNvCxnSpPr/>
          <p:nvPr userDrawn="1"/>
        </p:nvCxnSpPr>
        <p:spPr>
          <a:xfrm>
            <a:off x="1524001"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1" y="6217599"/>
            <a:ext cx="1197743" cy="472075"/>
          </a:xfrm>
          <a:prstGeom prst="rect">
            <a:avLst/>
          </a:prstGeom>
        </p:spPr>
      </p:pic>
      <p:sp>
        <p:nvSpPr>
          <p:cNvPr id="8"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a:p>
        </p:txBody>
      </p:sp>
    </p:spTree>
    <p:extLst>
      <p:ext uri="{BB962C8B-B14F-4D97-AF65-F5344CB8AC3E}">
        <p14:creationId xmlns:p14="http://schemas.microsoft.com/office/powerpoint/2010/main" val="174923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hort Title and Content">
    <p:spTree>
      <p:nvGrpSpPr>
        <p:cNvPr id="1" name=""/>
        <p:cNvGrpSpPr/>
        <p:nvPr/>
      </p:nvGrpSpPr>
      <p:grpSpPr>
        <a:xfrm>
          <a:off x="0" y="0"/>
          <a:ext cx="0" cy="0"/>
          <a:chOff x="0" y="0"/>
          <a:chExt cx="0" cy="0"/>
        </a:xfrm>
      </p:grpSpPr>
      <p:cxnSp>
        <p:nvCxnSpPr>
          <p:cNvPr id="9" name="Straight Connector 8"/>
          <p:cNvCxnSpPr/>
          <p:nvPr userDrawn="1"/>
        </p:nvCxnSpPr>
        <p:spPr>
          <a:xfrm>
            <a:off x="1524001"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1" y="6217599"/>
            <a:ext cx="1197743" cy="472075"/>
          </a:xfrm>
          <a:prstGeom prst="rect">
            <a:avLst/>
          </a:prstGeom>
        </p:spPr>
      </p:pic>
      <p:sp>
        <p:nvSpPr>
          <p:cNvPr id="11" name="Title 1"/>
          <p:cNvSpPr>
            <a:spLocks noGrp="1"/>
          </p:cNvSpPr>
          <p:nvPr>
            <p:ph type="title" hasCustomPrompt="1"/>
          </p:nvPr>
        </p:nvSpPr>
        <p:spPr>
          <a:xfrm>
            <a:off x="304799" y="182881"/>
            <a:ext cx="11582400" cy="843272"/>
          </a:xfrm>
        </p:spPr>
        <p:txBody>
          <a:bodyPr/>
          <a:lstStyle>
            <a:lvl1pPr>
              <a:defRPr/>
            </a:lvl1pPr>
          </a:lstStyle>
          <a:p>
            <a:r>
              <a:rPr lang="en-US"/>
              <a:t>INSERT HEADER HERE</a:t>
            </a:r>
          </a:p>
        </p:txBody>
      </p:sp>
      <p:sp>
        <p:nvSpPr>
          <p:cNvPr id="7" name="Text Placeholder 6"/>
          <p:cNvSpPr>
            <a:spLocks noGrp="1"/>
          </p:cNvSpPr>
          <p:nvPr>
            <p:ph type="body" sz="quarter" idx="13" hasCustomPrompt="1"/>
          </p:nvPr>
        </p:nvSpPr>
        <p:spPr>
          <a:xfrm>
            <a:off x="304801" y="1079943"/>
            <a:ext cx="11582811" cy="5074611"/>
          </a:xfrm>
        </p:spPr>
        <p:txBody>
          <a:bodyPr/>
          <a:lstStyle>
            <a:lvl1pPr marL="0" indent="0">
              <a:buNone/>
              <a:defRPr sz="3200" baseline="0"/>
            </a:lvl1pPr>
          </a:lstStyle>
          <a:p>
            <a:pPr lvl="0"/>
            <a:r>
              <a:rPr lang="en-US"/>
              <a:t>Insert body text here.</a:t>
            </a:r>
          </a:p>
        </p:txBody>
      </p:sp>
      <p:sp>
        <p:nvSpPr>
          <p:cNvPr id="8"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a:p>
        </p:txBody>
      </p:sp>
    </p:spTree>
    <p:extLst>
      <p:ext uri="{BB962C8B-B14F-4D97-AF65-F5344CB8AC3E}">
        <p14:creationId xmlns:p14="http://schemas.microsoft.com/office/powerpoint/2010/main" val="267696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ingle Row Headers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524002"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2" y="6217600"/>
            <a:ext cx="1197743" cy="472075"/>
          </a:xfrm>
          <a:prstGeom prst="rect">
            <a:avLst/>
          </a:prstGeom>
        </p:spPr>
      </p:pic>
      <p:sp>
        <p:nvSpPr>
          <p:cNvPr id="11" name="Title 1"/>
          <p:cNvSpPr>
            <a:spLocks noGrp="1"/>
          </p:cNvSpPr>
          <p:nvPr>
            <p:ph type="title" hasCustomPrompt="1"/>
          </p:nvPr>
        </p:nvSpPr>
        <p:spPr>
          <a:xfrm>
            <a:off x="304799" y="182883"/>
            <a:ext cx="11582400" cy="537981"/>
          </a:xfrm>
        </p:spPr>
        <p:txBody>
          <a:bodyPr>
            <a:noAutofit/>
          </a:bodyPr>
          <a:lstStyle>
            <a:lvl1pPr>
              <a:defRPr sz="3200" cap="all" baseline="0"/>
            </a:lvl1pPr>
          </a:lstStyle>
          <a:p>
            <a:r>
              <a:rPr lang="en-US"/>
              <a:t>Use this slide template for single row-headers</a:t>
            </a:r>
          </a:p>
        </p:txBody>
      </p:sp>
      <p:sp>
        <p:nvSpPr>
          <p:cNvPr id="13" name="Slide Number Placeholder 5"/>
          <p:cNvSpPr>
            <a:spLocks noGrp="1"/>
          </p:cNvSpPr>
          <p:nvPr>
            <p:ph type="sldNum" sz="quarter" idx="4"/>
          </p:nvPr>
        </p:nvSpPr>
        <p:spPr>
          <a:xfrm>
            <a:off x="10911711"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a:p>
        </p:txBody>
      </p:sp>
      <p:sp>
        <p:nvSpPr>
          <p:cNvPr id="4" name="Text Placeholder 3"/>
          <p:cNvSpPr>
            <a:spLocks noGrp="1"/>
          </p:cNvSpPr>
          <p:nvPr>
            <p:ph type="body" sz="quarter" idx="10" hasCustomPrompt="1"/>
          </p:nvPr>
        </p:nvSpPr>
        <p:spPr>
          <a:xfrm>
            <a:off x="304800" y="749560"/>
            <a:ext cx="11573933" cy="5468041"/>
          </a:xfrm>
          <a:prstGeom prst="rect">
            <a:avLst/>
          </a:prstGeom>
        </p:spPr>
        <p:txBody>
          <a:bodyPr/>
          <a:lstStyle>
            <a:lvl1pPr>
              <a:spcBef>
                <a:spcPts val="1333"/>
              </a:spcBef>
              <a:defRPr sz="2667" baseline="0">
                <a:solidFill>
                  <a:schemeClr val="tx1"/>
                </a:solidFill>
              </a:defRPr>
            </a:lvl1pPr>
            <a:lvl2pPr marL="690016" indent="-378875">
              <a:buFont typeface="Arial" panose="020B0604020202020204" pitchFamily="34" charset="0"/>
              <a:buChar char="□"/>
              <a:defRPr sz="2667">
                <a:solidFill>
                  <a:schemeClr val="tx1"/>
                </a:solidFill>
              </a:defRPr>
            </a:lvl2pPr>
            <a:lvl3pPr marL="994808" indent="-298443">
              <a:tabLst/>
              <a:defRPr sz="2667">
                <a:solidFill>
                  <a:schemeClr val="tx1"/>
                </a:solidFill>
              </a:defRPr>
            </a:lvl3pPr>
            <a:lvl4pPr marL="1371566" indent="-300559">
              <a:buFont typeface="Arial" panose="020B0604020202020204" pitchFamily="34" charset="0"/>
              <a:buChar char="▫"/>
              <a:defRPr sz="2667">
                <a:solidFill>
                  <a:schemeClr val="tx1"/>
                </a:solidFill>
              </a:defRPr>
            </a:lvl4pPr>
            <a:lvl5pPr marL="1676358" indent="-302676">
              <a:buFont typeface="Arial" panose="020B0604020202020204" pitchFamily="34" charset="0"/>
              <a:buChar char="▪"/>
              <a:defRPr sz="2667">
                <a:solidFill>
                  <a:schemeClr val="tx1"/>
                </a:solidFill>
              </a:defRPr>
            </a:lvl5pPr>
          </a:lstStyle>
          <a:p>
            <a:pPr lvl="0"/>
            <a:r>
              <a:rPr lang="en-US"/>
              <a:t>Body – Arial 20</a:t>
            </a:r>
          </a:p>
          <a:p>
            <a:pPr lvl="1"/>
            <a:r>
              <a:rPr lang="en-US"/>
              <a:t>Second level</a:t>
            </a:r>
          </a:p>
          <a:p>
            <a:pPr lvl="2"/>
            <a:r>
              <a:rPr lang="en-US"/>
              <a:t>Third level</a:t>
            </a:r>
          </a:p>
          <a:p>
            <a:pPr lvl="3"/>
            <a:r>
              <a:rPr lang="en-US"/>
              <a:t>Fourth level</a:t>
            </a:r>
          </a:p>
          <a:p>
            <a:pPr lvl="4"/>
            <a:r>
              <a:rPr lang="en-US"/>
              <a:t>Fifth level</a:t>
            </a:r>
          </a:p>
          <a:p>
            <a:pPr lvl="0"/>
            <a:r>
              <a:rPr lang="en-US"/>
              <a:t>Use 10 </a:t>
            </a:r>
            <a:r>
              <a:rPr lang="en-US" err="1"/>
              <a:t>pt</a:t>
            </a:r>
            <a:r>
              <a:rPr lang="en-US"/>
              <a:t> between paragraphs. </a:t>
            </a:r>
          </a:p>
          <a:p>
            <a:pPr lvl="0"/>
            <a:r>
              <a:rPr lang="en-US"/>
              <a:t>Do not add space between bullets. </a:t>
            </a:r>
          </a:p>
        </p:txBody>
      </p:sp>
    </p:spTree>
    <p:extLst>
      <p:ext uri="{BB962C8B-B14F-4D97-AF65-F5344CB8AC3E}">
        <p14:creationId xmlns:p14="http://schemas.microsoft.com/office/powerpoint/2010/main" val="3263495596"/>
      </p:ext>
    </p:extLst>
  </p:cSld>
  <p:clrMapOvr>
    <a:masterClrMapping/>
  </p:clrMapOvr>
  <p:extLst>
    <p:ext uri="{DCECCB84-F9BA-43D5-87BE-67443E8EF086}">
      <p15:sldGuideLst xmlns:p15="http://schemas.microsoft.com/office/powerpoint/2012/main">
        <p15:guide id="1" orient="horz" pos="324">
          <p15:clr>
            <a:srgbClr val="FBAE40"/>
          </p15:clr>
        </p15:guide>
        <p15:guide id="2" pos="2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939EDB-577C-C86F-EEFE-49A9C0F50B30}"/>
              </a:ext>
            </a:extLst>
          </p:cNvPr>
          <p:cNvPicPr>
            <a:picLocks noChangeAspect="1"/>
          </p:cNvPicPr>
          <p:nvPr userDrawn="1"/>
        </p:nvPicPr>
        <p:blipFill>
          <a:blip r:embed="rId2"/>
          <a:stretch>
            <a:fillRect/>
          </a:stretch>
        </p:blipFill>
        <p:spPr>
          <a:xfrm>
            <a:off x="108753" y="6357780"/>
            <a:ext cx="1128475" cy="500220"/>
          </a:xfrm>
          <a:prstGeom prst="rect">
            <a:avLst/>
          </a:prstGeom>
        </p:spPr>
      </p:pic>
      <p:sp>
        <p:nvSpPr>
          <p:cNvPr id="3" name="Footer Placeholder 4">
            <a:extLst>
              <a:ext uri="{FF2B5EF4-FFF2-40B4-BE49-F238E27FC236}">
                <a16:creationId xmlns:a16="http://schemas.microsoft.com/office/drawing/2014/main" id="{AAC7E3FF-F99C-8676-D364-213FFD7FD765}"/>
              </a:ext>
            </a:extLst>
          </p:cNvPr>
          <p:cNvSpPr>
            <a:spLocks noGrp="1"/>
          </p:cNvSpPr>
          <p:nvPr>
            <p:ph type="ftr" sz="quarter" idx="3"/>
          </p:nvPr>
        </p:nvSpPr>
        <p:spPr>
          <a:xfrm>
            <a:off x="1176846" y="6510842"/>
            <a:ext cx="4109564" cy="228600"/>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r>
              <a:rPr lang="en-US"/>
              <a:t>Outreach &amp; Sales Open Enrollment 2025 Kickoff Meeting | September 2024</a:t>
            </a:r>
          </a:p>
        </p:txBody>
      </p:sp>
    </p:spTree>
    <p:extLst>
      <p:ext uri="{BB962C8B-B14F-4D97-AF65-F5344CB8AC3E}">
        <p14:creationId xmlns:p14="http://schemas.microsoft.com/office/powerpoint/2010/main" val="361327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424482" y="322730"/>
            <a:ext cx="11366623" cy="690092"/>
          </a:xfrm>
        </p:spPr>
        <p:txBody>
          <a:bodyPr lIns="0" tIns="0" rIns="0" bIns="0"/>
          <a:lstStyle>
            <a:lvl1pPr>
              <a:defRPr/>
            </a:lvl1pPr>
          </a:lstStyle>
          <a:p>
            <a:r>
              <a:rPr lang="en-US"/>
              <a:t>TITLE AND CONTENT</a:t>
            </a:r>
            <a:br>
              <a:rPr lang="en-US"/>
            </a:br>
            <a:r>
              <a:rPr lang="en-US"/>
              <a:t>TWO ROW HEADER</a:t>
            </a:r>
          </a:p>
        </p:txBody>
      </p:sp>
      <p:cxnSp>
        <p:nvCxnSpPr>
          <p:cNvPr id="6" name="Straight Connector 5">
            <a:extLst>
              <a:ext uri="{FF2B5EF4-FFF2-40B4-BE49-F238E27FC236}">
                <a16:creationId xmlns:a16="http://schemas.microsoft.com/office/drawing/2014/main" id="{0406A3E8-4362-4C72-A798-170F1A7B295C}"/>
              </a:ext>
            </a:extLst>
          </p:cNvPr>
          <p:cNvCxnSpPr>
            <a:cxnSpLocks/>
          </p:cNvCxnSpPr>
          <p:nvPr userDrawn="1"/>
        </p:nvCxnSpPr>
        <p:spPr>
          <a:xfrm>
            <a:off x="1865795" y="6415119"/>
            <a:ext cx="10065744"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sp>
        <p:nvSpPr>
          <p:cNvPr id="8" name="Text Placeholder 6">
            <a:extLst>
              <a:ext uri="{FF2B5EF4-FFF2-40B4-BE49-F238E27FC236}">
                <a16:creationId xmlns:a16="http://schemas.microsoft.com/office/drawing/2014/main" id="{B8537C50-9134-4164-97D0-2DBB16EC4C24}"/>
              </a:ext>
            </a:extLst>
          </p:cNvPr>
          <p:cNvSpPr>
            <a:spLocks noGrp="1"/>
          </p:cNvSpPr>
          <p:nvPr>
            <p:ph type="body" sz="quarter" idx="13"/>
          </p:nvPr>
        </p:nvSpPr>
        <p:spPr>
          <a:xfrm>
            <a:off x="304801" y="1097470"/>
            <a:ext cx="11582404" cy="5317647"/>
          </a:xfrm>
        </p:spPr>
        <p:txBody>
          <a:bodyPr>
            <a:normAutofit/>
          </a:bodyPr>
          <a:lstStyle>
            <a:lvl1pPr marL="302542" indent="-302542">
              <a:buFont typeface="Arial" panose="020B0604020202020204" pitchFamily="34" charset="0"/>
              <a:buChar char="□"/>
              <a:tabLst/>
              <a:defRPr sz="1765" baseline="0">
                <a:solidFill>
                  <a:schemeClr val="tx1"/>
                </a:solidFill>
              </a:defRPr>
            </a:lvl1pPr>
            <a:lvl2pPr marL="721058" indent="-277330">
              <a:buFont typeface="Arial" panose="020B0604020202020204" pitchFamily="34" charset="0"/>
              <a:buChar char="■"/>
              <a:defRPr>
                <a:solidFill>
                  <a:schemeClr val="tx1"/>
                </a:solidFill>
              </a:defRPr>
            </a:lvl2pPr>
            <a:lvl3pPr marL="1221795" indent="-218783">
              <a:buFont typeface="Arial" panose="020B0604020202020204" pitchFamily="34" charset="0"/>
              <a:buChar char="▫"/>
              <a:defRPr>
                <a:solidFill>
                  <a:schemeClr val="tx1"/>
                </a:solidFill>
              </a:defRPr>
            </a:lvl3pPr>
            <a:lvl4pPr marL="1608514" indent="-167940">
              <a:buFont typeface="Arial" panose="020B0604020202020204" pitchFamily="34" charset="0"/>
              <a:buChar cha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pic>
        <p:nvPicPr>
          <p:cNvPr id="9" name="Picture 8" descr="CC_Horz_RGB_Logo.png">
            <a:extLst>
              <a:ext uri="{FF2B5EF4-FFF2-40B4-BE49-F238E27FC236}">
                <a16:creationId xmlns:a16="http://schemas.microsoft.com/office/drawing/2014/main" id="{E01E28A4-B1E6-4DC9-812C-15507807B0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064624"/>
            <a:ext cx="1516659" cy="610501"/>
          </a:xfrm>
          <a:prstGeom prst="rect">
            <a:avLst/>
          </a:prstGeom>
        </p:spPr>
      </p:pic>
      <p:sp>
        <p:nvSpPr>
          <p:cNvPr id="7" name="Slide Number Placeholder 5">
            <a:extLst>
              <a:ext uri="{FF2B5EF4-FFF2-40B4-BE49-F238E27FC236}">
                <a16:creationId xmlns:a16="http://schemas.microsoft.com/office/drawing/2014/main" id="{42DB65C8-130B-4589-9F84-A7D777DB61C9}"/>
              </a:ext>
            </a:extLst>
          </p:cNvPr>
          <p:cNvSpPr>
            <a:spLocks noGrp="1"/>
          </p:cNvSpPr>
          <p:nvPr>
            <p:ph type="sldNum" sz="quarter" idx="4"/>
          </p:nvPr>
        </p:nvSpPr>
        <p:spPr>
          <a:xfrm>
            <a:off x="10911714" y="6330479"/>
            <a:ext cx="975492" cy="365127"/>
          </a:xfrm>
          <a:prstGeom prst="rect">
            <a:avLst/>
          </a:prstGeom>
        </p:spPr>
        <p:txBody>
          <a:bodyPr vert="horz" lIns="91440" tIns="45720" rIns="91440" bIns="45720" rtlCol="0" anchor="ctr"/>
          <a:lstStyle>
            <a:lvl1pPr algn="r">
              <a:defRPr sz="707" b="1" i="0">
                <a:solidFill>
                  <a:srgbClr val="554D56"/>
                </a:solidFill>
                <a:latin typeface="Arial"/>
                <a:cs typeface="Arial"/>
              </a:defRPr>
            </a:lvl1pPr>
          </a:lstStyle>
          <a:p>
            <a:pPr defTabSz="443729"/>
            <a:fld id="{C8146628-1A01-9741-8A8B-916D51547CC7}" type="slidenum">
              <a:rPr lang="en-US" smtClean="0"/>
              <a:pPr defTabSz="443729"/>
              <a:t>‹#›</a:t>
            </a:fld>
            <a:endParaRPr lang="en-US"/>
          </a:p>
        </p:txBody>
      </p:sp>
    </p:spTree>
    <p:extLst>
      <p:ext uri="{BB962C8B-B14F-4D97-AF65-F5344CB8AC3E}">
        <p14:creationId xmlns:p14="http://schemas.microsoft.com/office/powerpoint/2010/main" val="1949843130"/>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183689"/>
            <a:ext cx="11582400" cy="599689"/>
          </a:xfrm>
        </p:spPr>
        <p:txBody>
          <a:bodyPr lIns="91440" anchor="t"/>
          <a:lstStyle>
            <a:lvl1pPr algn="ctr">
              <a:defRPr sz="3203" b="1" i="0" cap="none" baseline="0">
                <a:solidFill>
                  <a:schemeClr val="bg1"/>
                </a:solidFill>
                <a:latin typeface="Arial"/>
                <a:cs typeface="Arial"/>
              </a:defRPr>
            </a:lvl1pPr>
          </a:lstStyle>
          <a:p>
            <a:r>
              <a:rPr lang="en-US"/>
              <a:t>INSERT LONG </a:t>
            </a:r>
            <a:br>
              <a:rPr lang="en-US"/>
            </a:br>
            <a:r>
              <a:rPr lang="en-US"/>
              <a:t>TITLE HERE</a:t>
            </a:r>
          </a:p>
        </p:txBody>
      </p:sp>
      <p:sp>
        <p:nvSpPr>
          <p:cNvPr id="3" name="Text Placeholder 2"/>
          <p:cNvSpPr>
            <a:spLocks noGrp="1"/>
          </p:cNvSpPr>
          <p:nvPr>
            <p:ph type="body" idx="1" hasCustomPrompt="1"/>
          </p:nvPr>
        </p:nvSpPr>
        <p:spPr>
          <a:xfrm>
            <a:off x="304800" y="3290867"/>
            <a:ext cx="11582400" cy="404483"/>
          </a:xfrm>
        </p:spPr>
        <p:txBody>
          <a:bodyPr lIns="91440" anchor="t" anchorCtr="0"/>
          <a:lstStyle>
            <a:lvl1pPr marL="0" indent="0" algn="ctr">
              <a:buNone/>
              <a:defRPr sz="1553" b="0" i="0" spc="0" baseline="0">
                <a:solidFill>
                  <a:schemeClr val="bg1"/>
                </a:solidFill>
                <a:latin typeface="Arial"/>
                <a:cs typeface="Arial"/>
              </a:defRPr>
            </a:lvl1pPr>
            <a:lvl2pPr marL="443777" indent="0">
              <a:buNone/>
              <a:defRPr sz="1747">
                <a:solidFill>
                  <a:schemeClr val="tx1">
                    <a:tint val="75000"/>
                  </a:schemeClr>
                </a:solidFill>
              </a:defRPr>
            </a:lvl2pPr>
            <a:lvl3pPr marL="887553" indent="0">
              <a:buNone/>
              <a:defRPr sz="1553">
                <a:solidFill>
                  <a:schemeClr val="tx1">
                    <a:tint val="75000"/>
                  </a:schemeClr>
                </a:solidFill>
              </a:defRPr>
            </a:lvl3pPr>
            <a:lvl4pPr marL="1331330" indent="0">
              <a:buNone/>
              <a:defRPr sz="1359">
                <a:solidFill>
                  <a:schemeClr val="tx1">
                    <a:tint val="75000"/>
                  </a:schemeClr>
                </a:solidFill>
              </a:defRPr>
            </a:lvl4pPr>
            <a:lvl5pPr marL="1775106" indent="0">
              <a:buNone/>
              <a:defRPr sz="1359">
                <a:solidFill>
                  <a:schemeClr val="tx1">
                    <a:tint val="75000"/>
                  </a:schemeClr>
                </a:solidFill>
              </a:defRPr>
            </a:lvl5pPr>
            <a:lvl6pPr marL="2218883" indent="0">
              <a:buNone/>
              <a:defRPr sz="1359">
                <a:solidFill>
                  <a:schemeClr val="tx1">
                    <a:tint val="75000"/>
                  </a:schemeClr>
                </a:solidFill>
              </a:defRPr>
            </a:lvl6pPr>
            <a:lvl7pPr marL="2662660" indent="0">
              <a:buNone/>
              <a:defRPr sz="1359">
                <a:solidFill>
                  <a:schemeClr val="tx1">
                    <a:tint val="75000"/>
                  </a:schemeClr>
                </a:solidFill>
              </a:defRPr>
            </a:lvl7pPr>
            <a:lvl8pPr marL="3106436" indent="0">
              <a:buNone/>
              <a:defRPr sz="1359">
                <a:solidFill>
                  <a:schemeClr val="tx1">
                    <a:tint val="75000"/>
                  </a:schemeClr>
                </a:solidFill>
              </a:defRPr>
            </a:lvl8pPr>
            <a:lvl9pPr marL="3550213" indent="0">
              <a:buNone/>
              <a:defRPr sz="1359">
                <a:solidFill>
                  <a:schemeClr val="tx1">
                    <a:tint val="75000"/>
                  </a:schemeClr>
                </a:solidFill>
              </a:defRPr>
            </a:lvl9pPr>
          </a:lstStyle>
          <a:p>
            <a:pPr lvl="0"/>
            <a:r>
              <a:rPr lang="en-US"/>
              <a:t>Presenter, Presenter Title</a:t>
            </a:r>
          </a:p>
        </p:txBody>
      </p:sp>
      <p:sp>
        <p:nvSpPr>
          <p:cNvPr id="4" name="Date Placeholder 3"/>
          <p:cNvSpPr>
            <a:spLocks noGrp="1"/>
          </p:cNvSpPr>
          <p:nvPr>
            <p:ph type="dt" sz="half" idx="10"/>
          </p:nvPr>
        </p:nvSpPr>
        <p:spPr>
          <a:xfrm>
            <a:off x="304800" y="6362748"/>
            <a:ext cx="2844800" cy="365125"/>
          </a:xfrm>
          <a:prstGeom prst="rect">
            <a:avLst/>
          </a:prstGeom>
        </p:spPr>
        <p:txBody>
          <a:bodyPr/>
          <a:lstStyle>
            <a:lvl1pPr>
              <a:defRPr>
                <a:solidFill>
                  <a:schemeClr val="bg1"/>
                </a:solidFill>
              </a:defRPr>
            </a:lvl1pPr>
          </a:lstStyle>
          <a:p>
            <a:pPr defTabSz="443777"/>
            <a:endParaRPr lang="en-US">
              <a:solidFill>
                <a:prstClr val="white"/>
              </a:solidFill>
            </a:endParaRPr>
          </a:p>
        </p:txBody>
      </p:sp>
      <p:cxnSp>
        <p:nvCxnSpPr>
          <p:cNvPr id="9" name="Straight Connector 8"/>
          <p:cNvCxnSpPr/>
          <p:nvPr userDrawn="1"/>
        </p:nvCxnSpPr>
        <p:spPr>
          <a:xfrm>
            <a:off x="1981828" y="6409451"/>
            <a:ext cx="989659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Horz_KO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276" y="6220455"/>
            <a:ext cx="1577600" cy="466344"/>
          </a:xfrm>
          <a:prstGeom prst="rect">
            <a:avLst/>
          </a:prstGeom>
        </p:spPr>
      </p:pic>
      <p:sp>
        <p:nvSpPr>
          <p:cNvPr id="8"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679" b="1" i="0">
                <a:solidFill>
                  <a:schemeClr val="bg1"/>
                </a:solidFill>
                <a:latin typeface="Arial"/>
                <a:cs typeface="Arial"/>
              </a:defRPr>
            </a:lvl1pPr>
          </a:lstStyle>
          <a:p>
            <a:fld id="{C8146628-1A01-9741-8A8B-916D51547CC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8753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2880"/>
            <a:ext cx="11582400" cy="839096"/>
          </a:xfrm>
          <a:prstGeom prst="rect">
            <a:avLst/>
          </a:prstGeom>
        </p:spPr>
        <p:txBody>
          <a:bodyPr vert="horz" lIns="91440" tIns="45720" rIns="91440" bIns="45720" rtlCol="0" anchor="t">
            <a:normAutofit/>
          </a:bodyPr>
          <a:lstStyle/>
          <a:p>
            <a:r>
              <a:rPr lang="en-US"/>
              <a:t>CLICK TO EDIT MASTER STYLE</a:t>
            </a:r>
          </a:p>
        </p:txBody>
      </p:sp>
      <p:sp>
        <p:nvSpPr>
          <p:cNvPr id="3" name="Text Placeholder 2"/>
          <p:cNvSpPr>
            <a:spLocks noGrp="1"/>
          </p:cNvSpPr>
          <p:nvPr>
            <p:ph type="body" idx="1"/>
          </p:nvPr>
        </p:nvSpPr>
        <p:spPr>
          <a:xfrm>
            <a:off x="304800" y="1086523"/>
            <a:ext cx="11582400" cy="5018125"/>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a:p>
        </p:txBody>
      </p:sp>
    </p:spTree>
    <p:extLst>
      <p:ext uri="{BB962C8B-B14F-4D97-AF65-F5344CB8AC3E}">
        <p14:creationId xmlns:p14="http://schemas.microsoft.com/office/powerpoint/2010/main" val="153090193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77" r:id="rId5"/>
    <p:sldLayoutId id="2147483678" r:id="rId6"/>
    <p:sldLayoutId id="2147483679" r:id="rId7"/>
    <p:sldLayoutId id="2147483680" r:id="rId8"/>
  </p:sldLayoutIdLst>
  <p:hf hdr="0" ftr="0" dt="0"/>
  <p:txStyles>
    <p:titleStyle>
      <a:lvl1pPr algn="l" defTabSz="1219170" rtl="0" eaLnBrk="1" latinLnBrk="0" hangingPunct="1">
        <a:spcBef>
          <a:spcPct val="0"/>
        </a:spcBef>
        <a:buNone/>
        <a:defRPr sz="3733" b="1" kern="1200" baseline="0">
          <a:solidFill>
            <a:srgbClr val="19B9CA"/>
          </a:solidFill>
          <a:latin typeface="Arial" pitchFamily="34" charset="0"/>
          <a:ea typeface="+mj-ea"/>
          <a:cs typeface="Arial" pitchFamily="34" charset="0"/>
        </a:defRPr>
      </a:lvl1pPr>
    </p:titleStyle>
    <p:bodyStyle>
      <a:lvl1pPr marL="457189" indent="-457189" algn="l" defTabSz="1219170" rtl="0" eaLnBrk="1" latinLnBrk="0" hangingPunct="1">
        <a:spcBef>
          <a:spcPts val="0"/>
        </a:spcBef>
        <a:buFont typeface="Arial" pitchFamily="34" charset="0"/>
        <a:buChar char="•"/>
        <a:defRPr sz="3200" kern="1200">
          <a:solidFill>
            <a:srgbClr val="554D56"/>
          </a:solidFill>
          <a:latin typeface="Arial" pitchFamily="34" charset="0"/>
          <a:ea typeface="+mn-ea"/>
          <a:cs typeface="Arial" pitchFamily="34" charset="0"/>
        </a:defRPr>
      </a:lvl1pPr>
      <a:lvl2pPr marL="990575" indent="-380990" algn="l" defTabSz="1219170" rtl="0" eaLnBrk="1" latinLnBrk="0" hangingPunct="1">
        <a:spcBef>
          <a:spcPts val="0"/>
        </a:spcBef>
        <a:buSzPct val="75000"/>
        <a:buFont typeface="Courier New" pitchFamily="49" charset="0"/>
        <a:buChar char="o"/>
        <a:defRPr sz="2667" kern="1200">
          <a:solidFill>
            <a:srgbClr val="554D56"/>
          </a:solidFill>
          <a:latin typeface="Arial" pitchFamily="34" charset="0"/>
          <a:ea typeface="+mn-ea"/>
          <a:cs typeface="Arial" pitchFamily="34" charset="0"/>
        </a:defRPr>
      </a:lvl2pPr>
      <a:lvl3pPr marL="1678475" indent="-300559" algn="l" defTabSz="1219170" rtl="0" eaLnBrk="1" latinLnBrk="0" hangingPunct="1">
        <a:spcBef>
          <a:spcPts val="0"/>
        </a:spcBef>
        <a:buFont typeface="Wingdings" pitchFamily="2" charset="2"/>
        <a:buChar char="§"/>
        <a:defRPr sz="2400" kern="1200">
          <a:solidFill>
            <a:srgbClr val="554D56"/>
          </a:solidFill>
          <a:latin typeface="Arial" pitchFamily="34" charset="0"/>
          <a:ea typeface="+mn-ea"/>
          <a:cs typeface="Arial" pitchFamily="34" charset="0"/>
        </a:defRPr>
      </a:lvl3pPr>
      <a:lvl4pPr marL="2209745" indent="-230712" algn="l" defTabSz="1219170" rtl="0" eaLnBrk="1" latinLnBrk="0" hangingPunct="1">
        <a:spcBef>
          <a:spcPts val="0"/>
        </a:spcBef>
        <a:buFont typeface="Arial" pitchFamily="34" charset="0"/>
        <a:buChar char="•"/>
        <a:defRPr sz="2133" kern="1200">
          <a:solidFill>
            <a:srgbClr val="554D56"/>
          </a:solidFill>
          <a:latin typeface="Arial" pitchFamily="34" charset="0"/>
          <a:ea typeface="+mn-ea"/>
          <a:cs typeface="Arial" pitchFamily="34" charset="0"/>
        </a:defRPr>
      </a:lvl4pPr>
      <a:lvl5pPr marL="2743131" indent="-304792" algn="l" defTabSz="1219170" rtl="0" eaLnBrk="1" latinLnBrk="0" hangingPunct="1">
        <a:spcBef>
          <a:spcPts val="0"/>
        </a:spcBef>
        <a:buFont typeface="Arial" pitchFamily="34" charset="0"/>
        <a:buChar char="»"/>
        <a:defRPr sz="1867" kern="1200">
          <a:solidFill>
            <a:srgbClr val="554D5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2880"/>
            <a:ext cx="11582400" cy="839096"/>
          </a:xfrm>
          <a:prstGeom prst="rect">
            <a:avLst/>
          </a:prstGeom>
        </p:spPr>
        <p:txBody>
          <a:bodyPr vert="horz" lIns="91440" tIns="45720" rIns="91440" bIns="45720" rtlCol="0" anchor="t">
            <a:normAutofit/>
          </a:bodyPr>
          <a:lstStyle/>
          <a:p>
            <a:r>
              <a:rPr lang="en-US"/>
              <a:t>CLICK TO EDIT MASTER STYLE</a:t>
            </a:r>
          </a:p>
        </p:txBody>
      </p:sp>
      <p:sp>
        <p:nvSpPr>
          <p:cNvPr id="3" name="Text Placeholder 2"/>
          <p:cNvSpPr>
            <a:spLocks noGrp="1"/>
          </p:cNvSpPr>
          <p:nvPr>
            <p:ph type="body" idx="1"/>
          </p:nvPr>
        </p:nvSpPr>
        <p:spPr>
          <a:xfrm>
            <a:off x="304800" y="1086522"/>
            <a:ext cx="11582400" cy="5018125"/>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679" b="1" i="0">
                <a:solidFill>
                  <a:srgbClr val="554D56"/>
                </a:solidFill>
                <a:latin typeface="Arial"/>
                <a:cs typeface="Arial"/>
              </a:defRPr>
            </a:lvl1pPr>
          </a:lstStyle>
          <a:p>
            <a:pPr defTabSz="443777"/>
            <a:fld id="{C8146628-1A01-9741-8A8B-916D51547CC7}" type="slidenum">
              <a:rPr lang="en-US" smtClean="0"/>
              <a:pPr defTabSz="443777"/>
              <a:t>‹#›</a:t>
            </a:fld>
            <a:endParaRPr lang="en-US"/>
          </a:p>
        </p:txBody>
      </p:sp>
    </p:spTree>
    <p:extLst>
      <p:ext uri="{BB962C8B-B14F-4D97-AF65-F5344CB8AC3E}">
        <p14:creationId xmlns:p14="http://schemas.microsoft.com/office/powerpoint/2010/main" val="40010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887553" rtl="0" eaLnBrk="1" latinLnBrk="0" hangingPunct="1">
        <a:spcBef>
          <a:spcPct val="0"/>
        </a:spcBef>
        <a:buNone/>
        <a:defRPr sz="2718" b="1" kern="1200" baseline="0">
          <a:solidFill>
            <a:srgbClr val="19B9CA"/>
          </a:solidFill>
          <a:latin typeface="Arial" pitchFamily="34" charset="0"/>
          <a:ea typeface="+mj-ea"/>
          <a:cs typeface="Arial" pitchFamily="34" charset="0"/>
        </a:defRPr>
      </a:lvl1pPr>
    </p:titleStyle>
    <p:bodyStyle>
      <a:lvl1pPr marL="332832" indent="-332832" algn="l" defTabSz="887553" rtl="0" eaLnBrk="1" latinLnBrk="0" hangingPunct="1">
        <a:spcBef>
          <a:spcPts val="0"/>
        </a:spcBef>
        <a:buFont typeface="Arial" pitchFamily="34" charset="0"/>
        <a:buChar char="•"/>
        <a:defRPr sz="2330" kern="1200">
          <a:solidFill>
            <a:srgbClr val="554D56"/>
          </a:solidFill>
          <a:latin typeface="Arial" pitchFamily="34" charset="0"/>
          <a:ea typeface="+mn-ea"/>
          <a:cs typeface="Arial" pitchFamily="34" charset="0"/>
        </a:defRPr>
      </a:lvl1pPr>
      <a:lvl2pPr marL="721137" indent="-277360" algn="l" defTabSz="887553" rtl="0" eaLnBrk="1" latinLnBrk="0" hangingPunct="1">
        <a:spcBef>
          <a:spcPts val="0"/>
        </a:spcBef>
        <a:buSzPct val="75000"/>
        <a:buFont typeface="Courier New" pitchFamily="49" charset="0"/>
        <a:buChar char="o"/>
        <a:defRPr sz="1941" kern="1200">
          <a:solidFill>
            <a:srgbClr val="554D56"/>
          </a:solidFill>
          <a:latin typeface="Arial" pitchFamily="34" charset="0"/>
          <a:ea typeface="+mn-ea"/>
          <a:cs typeface="Arial" pitchFamily="34" charset="0"/>
        </a:defRPr>
      </a:lvl2pPr>
      <a:lvl3pPr marL="1221927" indent="-218807" algn="l" defTabSz="887553" rtl="0" eaLnBrk="1" latinLnBrk="0" hangingPunct="1">
        <a:spcBef>
          <a:spcPts val="0"/>
        </a:spcBef>
        <a:buFont typeface="Wingdings" pitchFamily="2" charset="2"/>
        <a:buChar char="§"/>
        <a:defRPr sz="1747" kern="1200">
          <a:solidFill>
            <a:srgbClr val="554D56"/>
          </a:solidFill>
          <a:latin typeface="Arial" pitchFamily="34" charset="0"/>
          <a:ea typeface="+mn-ea"/>
          <a:cs typeface="Arial" pitchFamily="34" charset="0"/>
        </a:defRPr>
      </a:lvl3pPr>
      <a:lvl4pPr marL="1608690" indent="-167958" algn="l" defTabSz="887553" rtl="0" eaLnBrk="1" latinLnBrk="0" hangingPunct="1">
        <a:spcBef>
          <a:spcPts val="0"/>
        </a:spcBef>
        <a:buFont typeface="Arial" pitchFamily="34" charset="0"/>
        <a:buChar char="•"/>
        <a:defRPr sz="1553" kern="1200">
          <a:solidFill>
            <a:srgbClr val="554D56"/>
          </a:solidFill>
          <a:latin typeface="Arial" pitchFamily="34" charset="0"/>
          <a:ea typeface="+mn-ea"/>
          <a:cs typeface="Arial" pitchFamily="34" charset="0"/>
        </a:defRPr>
      </a:lvl4pPr>
      <a:lvl5pPr marL="1996995" indent="-221888" algn="l" defTabSz="887553" rtl="0" eaLnBrk="1" latinLnBrk="0" hangingPunct="1">
        <a:spcBef>
          <a:spcPts val="0"/>
        </a:spcBef>
        <a:buFont typeface="Arial" pitchFamily="34" charset="0"/>
        <a:buChar char="»"/>
        <a:defRPr sz="1359" kern="1200">
          <a:solidFill>
            <a:srgbClr val="554D56"/>
          </a:solidFill>
          <a:latin typeface="Arial" pitchFamily="34" charset="0"/>
          <a:ea typeface="+mn-ea"/>
          <a:cs typeface="Arial" pitchFamily="34" charset="0"/>
        </a:defRPr>
      </a:lvl5pPr>
      <a:lvl6pPr marL="2440771"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548"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325"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2101"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5.svg"/><Relationship Id="rId18" Type="http://schemas.openxmlformats.org/officeDocument/2006/relationships/image" Target="../media/image70.png"/><Relationship Id="rId3" Type="http://schemas.openxmlformats.org/officeDocument/2006/relationships/hyperlink" Target="https://www.coveredca.com/individuals-and-families/getting-covered/dental-coverage/family/" TargetMode="External"/><Relationship Id="rId7" Type="http://schemas.openxmlformats.org/officeDocument/2006/relationships/image" Target="../media/image61.svg"/><Relationship Id="rId12" Type="http://schemas.openxmlformats.org/officeDocument/2006/relationships/image" Target="../media/image64.png"/><Relationship Id="rId17" Type="http://schemas.openxmlformats.org/officeDocument/2006/relationships/image" Target="../media/image69.svg"/><Relationship Id="rId2" Type="http://schemas.openxmlformats.org/officeDocument/2006/relationships/notesSlide" Target="../notesSlides/notesSlide16.xml"/><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60.png"/><Relationship Id="rId11" Type="http://schemas.openxmlformats.org/officeDocument/2006/relationships/hyperlink" Target="https://www.coveredca.com/vision/childrens-vision/" TargetMode="External"/><Relationship Id="rId5" Type="http://schemas.openxmlformats.org/officeDocument/2006/relationships/image" Target="../media/image59.svg"/><Relationship Id="rId15" Type="http://schemas.openxmlformats.org/officeDocument/2006/relationships/image" Target="../media/image67.svg"/><Relationship Id="rId10" Type="http://schemas.openxmlformats.org/officeDocument/2006/relationships/hyperlink" Target="https://www.coveredca.com/vision/adult/" TargetMode="External"/><Relationship Id="rId19" Type="http://schemas.openxmlformats.org/officeDocument/2006/relationships/image" Target="../media/image71.svg"/><Relationship Id="rId4" Type="http://schemas.openxmlformats.org/officeDocument/2006/relationships/image" Target="../media/image58.png"/><Relationship Id="rId9" Type="http://schemas.openxmlformats.org/officeDocument/2006/relationships/image" Target="../media/image63.svg"/><Relationship Id="rId14" Type="http://schemas.openxmlformats.org/officeDocument/2006/relationships/image" Target="../media/image6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80.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dhcs.ca.gov/services/medi-cal/eligibility/Documents/Co-OPS-Sup/Income-and-Deductions-Chart06252021.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hyperlink" Target="http://www.coveredca.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3" Type="http://schemas.openxmlformats.org/officeDocument/2006/relationships/hyperlink" Target="https://hbex.coveredca.com/california-tribes/"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mailto:Waynee.Lucero@covered.ca.go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s://www.coveredca.com/support/glossary/"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overedca.com/support/glossary/"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26" Type="http://schemas.openxmlformats.org/officeDocument/2006/relationships/image" Target="../media/image32.sv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hbex.coveredca.com/data-research/library/CC_IRA_Subsidy_Impact_20250219.xlsx"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hbex.coveredca.com/data-research/library/Brief-2-Self-Employed-IRA-ACA-Premium-Impacts_v4.pdf" TargetMode="External"/><Relationship Id="rId2" Type="http://schemas.openxmlformats.org/officeDocument/2006/relationships/hyperlink" Target="https://hbex.coveredca.com/data-research/library/Brief-1-IRA-ACA-Premium-Impacts_v4.pdf" TargetMode="External"/><Relationship Id="rId1" Type="http://schemas.openxmlformats.org/officeDocument/2006/relationships/slideLayout" Target="../slideLayouts/slideLayout5.xml"/><Relationship Id="rId6" Type="http://schemas.openxmlformats.org/officeDocument/2006/relationships/hyperlink" Target="https://hbex.coveredca.com/data-research/library/Brief-4-IRA-ACA-Premium-Impacts_v2.pdf" TargetMode="External"/><Relationship Id="rId5" Type="http://schemas.openxmlformats.org/officeDocument/2006/relationships/hyperlink" Target="https://hbex.coveredca.com/data-research/library/Brief-5-Geographical-IRA-ACA-Impacts_v2.pdf" TargetMode="External"/><Relationship Id="rId4" Type="http://schemas.openxmlformats.org/officeDocument/2006/relationships/hyperlink" Target="https://hbex.coveredca.com/data-research/library/Brief-3-EnrolleesAged-55-664-IRA-ACA-Impacts_v4.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hyperlink" Target="https://hbexstorage.blob.core.windows.net/regulations/PDFs/Covered%20California%20Comment%20Letter%20re%20CMS%20Marketplace%20Integrity%20and%20Affordability%20Proposed%20Rule%200.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hyperlink" Target="https://www.bia.gov/service/tribal-leaders-directory" TargetMode="External"/><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hyperlink" Target="https://dnr.alaska.gov/mlw/paad/17b-easements/search/" TargetMode="External"/><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4199948"/>
            <a:ext cx="11582400" cy="947045"/>
          </a:xfrm>
        </p:spPr>
        <p:txBody>
          <a:bodyPr/>
          <a:lstStyle/>
          <a:p>
            <a:r>
              <a:rPr lang="en-US" sz="3200" dirty="0"/>
              <a:t>COVERED CALIFORNIA 101 FOR AMERICAN INDIANS/ALASKA NATIVES</a:t>
            </a:r>
            <a:br>
              <a:rPr lang="en-US" sz="3200" dirty="0"/>
            </a:br>
            <a:br>
              <a:rPr lang="en-US" sz="2000" dirty="0"/>
            </a:br>
            <a:r>
              <a:rPr lang="en-US" sz="2000" dirty="0"/>
              <a:t>Waynee Lucero, Tribal Liaison, Deputy Director </a:t>
            </a:r>
            <a:br>
              <a:rPr lang="en-US" sz="2000" dirty="0"/>
            </a:br>
            <a:r>
              <a:rPr lang="en-US" sz="2000" dirty="0"/>
              <a:t>External Affairs and Community Engagement Division</a:t>
            </a:r>
            <a:br>
              <a:rPr lang="en-US" sz="2000" dirty="0"/>
            </a:br>
            <a:endParaRPr lang="en-US" sz="2000" dirty="0"/>
          </a:p>
        </p:txBody>
      </p:sp>
      <p:pic>
        <p:nvPicPr>
          <p:cNvPr id="6" name="Picture 5" descr="Approved AI logo.jpg"/>
          <p:cNvPicPr>
            <a:picLocks noChangeAspect="1"/>
          </p:cNvPicPr>
          <p:nvPr/>
        </p:nvPicPr>
        <p:blipFill>
          <a:blip r:embed="rId3" cstate="print"/>
          <a:stretch>
            <a:fillRect/>
          </a:stretch>
        </p:blipFill>
        <p:spPr>
          <a:xfrm>
            <a:off x="4555067" y="864575"/>
            <a:ext cx="2675467" cy="3335291"/>
          </a:xfrm>
          <a:prstGeom prst="rect">
            <a:avLst/>
          </a:prstGeom>
        </p:spPr>
      </p:pic>
    </p:spTree>
    <p:extLst>
      <p:ext uri="{BB962C8B-B14F-4D97-AF65-F5344CB8AC3E}">
        <p14:creationId xmlns:p14="http://schemas.microsoft.com/office/powerpoint/2010/main" val="374233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83F8-3717-4FB1-A907-A5C634FBEBBD}"/>
              </a:ext>
            </a:extLst>
          </p:cNvPr>
          <p:cNvSpPr>
            <a:spLocks noGrp="1"/>
          </p:cNvSpPr>
          <p:nvPr>
            <p:ph type="title"/>
          </p:nvPr>
        </p:nvSpPr>
        <p:spPr/>
        <p:txBody>
          <a:bodyPr>
            <a:normAutofit/>
          </a:bodyPr>
          <a:lstStyle/>
          <a:p>
            <a:r>
              <a:rPr lang="en-US" sz="3600" cap="all" dirty="0">
                <a:latin typeface="Arial"/>
                <a:cs typeface="Arial"/>
              </a:rPr>
              <a:t>COVERED California AND MEDI-CAL</a:t>
            </a:r>
          </a:p>
        </p:txBody>
      </p:sp>
      <p:sp>
        <p:nvSpPr>
          <p:cNvPr id="3" name="Text Placeholder 2">
            <a:extLst>
              <a:ext uri="{FF2B5EF4-FFF2-40B4-BE49-F238E27FC236}">
                <a16:creationId xmlns:a16="http://schemas.microsoft.com/office/drawing/2014/main" id="{94BAE4A1-9E79-49A6-B984-F7399E32EECF}"/>
              </a:ext>
            </a:extLst>
          </p:cNvPr>
          <p:cNvSpPr>
            <a:spLocks noGrp="1"/>
          </p:cNvSpPr>
          <p:nvPr>
            <p:ph type="body" sz="quarter" idx="13"/>
          </p:nvPr>
        </p:nvSpPr>
        <p:spPr>
          <a:xfrm>
            <a:off x="304799" y="980251"/>
            <a:ext cx="8724899" cy="5172267"/>
          </a:xfrm>
        </p:spPr>
        <p:txBody>
          <a:bodyPr vert="horz" lIns="91440" tIns="45720" rIns="91440" bIns="45720" rtlCol="0" anchor="t">
            <a:noAutofit/>
          </a:bodyPr>
          <a:lstStyle/>
          <a:p>
            <a:pPr marL="308610" indent="-308610">
              <a:buFont typeface="Wingdings" panose="05000000000000000000" pitchFamily="2" charset="2"/>
              <a:buChar char="§"/>
            </a:pPr>
            <a:r>
              <a:rPr lang="en-US" sz="2000" b="0" i="0" dirty="0">
                <a:solidFill>
                  <a:schemeClr val="tx1">
                    <a:lumMod val="75000"/>
                    <a:lumOff val="25000"/>
                  </a:schemeClr>
                </a:solidFill>
                <a:effectLst/>
                <a:latin typeface="Arial"/>
                <a:cs typeface="Arial"/>
              </a:rPr>
              <a:t>Medi-Cal is a separate state program, managed by the </a:t>
            </a:r>
            <a:r>
              <a:rPr lang="en-US" sz="2000" i="0" dirty="0">
                <a:solidFill>
                  <a:schemeClr val="tx1">
                    <a:lumMod val="75000"/>
                    <a:lumOff val="25000"/>
                  </a:schemeClr>
                </a:solidFill>
                <a:effectLst/>
                <a:latin typeface="Arial"/>
                <a:cs typeface="Arial"/>
              </a:rPr>
              <a:t>Department of Health Care Services </a:t>
            </a:r>
            <a:r>
              <a:rPr lang="en-US" sz="2000" b="1" i="0" dirty="0">
                <a:solidFill>
                  <a:schemeClr val="tx1">
                    <a:lumMod val="75000"/>
                    <a:lumOff val="25000"/>
                  </a:schemeClr>
                </a:solidFill>
                <a:effectLst/>
                <a:latin typeface="Arial"/>
                <a:cs typeface="Arial"/>
              </a:rPr>
              <a:t>(DHCS) </a:t>
            </a:r>
            <a:r>
              <a:rPr lang="en-US" sz="2000" b="0" i="0" dirty="0">
                <a:solidFill>
                  <a:schemeClr val="tx1">
                    <a:lumMod val="75000"/>
                    <a:lumOff val="25000"/>
                  </a:schemeClr>
                </a:solidFill>
                <a:effectLst/>
                <a:latin typeface="Arial"/>
                <a:cs typeface="Arial"/>
              </a:rPr>
              <a:t>that offers low-cost or free health coverage to eligible Californian residents with limited income.</a:t>
            </a:r>
            <a:r>
              <a:rPr lang="en-US" sz="2000" dirty="0">
                <a:solidFill>
                  <a:schemeClr val="tx1">
                    <a:lumMod val="75000"/>
                    <a:lumOff val="25000"/>
                  </a:schemeClr>
                </a:solidFill>
                <a:latin typeface="Arial"/>
                <a:cs typeface="Arial"/>
              </a:rPr>
              <a:t> </a:t>
            </a:r>
            <a:endParaRPr lang="en-US" sz="2000" dirty="0"/>
          </a:p>
          <a:p>
            <a:pPr marL="0" indent="0">
              <a:buNone/>
            </a:pPr>
            <a:endParaRPr lang="en-US" sz="2000" b="0" i="0" dirty="0">
              <a:solidFill>
                <a:schemeClr val="tx1">
                  <a:lumMod val="75000"/>
                  <a:lumOff val="25000"/>
                </a:schemeClr>
              </a:solidFill>
              <a:effectLst/>
            </a:endParaRPr>
          </a:p>
          <a:p>
            <a:pPr marL="308610" indent="-308610">
              <a:buFont typeface="Wingdings" panose="05000000000000000000" pitchFamily="2" charset="2"/>
              <a:buChar char="§"/>
            </a:pPr>
            <a:r>
              <a:rPr lang="en-US" sz="2000" b="0" i="0" dirty="0">
                <a:solidFill>
                  <a:schemeClr val="tx1">
                    <a:lumMod val="75000"/>
                    <a:lumOff val="25000"/>
                  </a:schemeClr>
                </a:solidFill>
                <a:effectLst/>
                <a:latin typeface="Arial"/>
                <a:cs typeface="Arial"/>
              </a:rPr>
              <a:t>Health plans available through Medi-Cal and Covered California both offer a similar set of important benefits, called </a:t>
            </a:r>
            <a:r>
              <a:rPr lang="en-US" sz="2000" dirty="0">
                <a:solidFill>
                  <a:schemeClr val="tx1">
                    <a:lumMod val="75000"/>
                    <a:lumOff val="25000"/>
                  </a:schemeClr>
                </a:solidFill>
                <a:latin typeface="Arial"/>
                <a:cs typeface="Arial"/>
              </a:rPr>
              <a:t>E</a:t>
            </a:r>
            <a:r>
              <a:rPr lang="en-US" sz="2000" i="0" dirty="0">
                <a:solidFill>
                  <a:schemeClr val="tx1">
                    <a:lumMod val="75000"/>
                    <a:lumOff val="25000"/>
                  </a:schemeClr>
                </a:solidFill>
                <a:effectLst/>
                <a:latin typeface="Arial"/>
                <a:cs typeface="Arial"/>
              </a:rPr>
              <a:t>ssential Health Benefits </a:t>
            </a:r>
            <a:r>
              <a:rPr lang="en-US" sz="2000" b="1" i="0" dirty="0">
                <a:solidFill>
                  <a:schemeClr val="tx1">
                    <a:lumMod val="75000"/>
                    <a:lumOff val="25000"/>
                  </a:schemeClr>
                </a:solidFill>
                <a:effectLst/>
                <a:latin typeface="Arial"/>
                <a:cs typeface="Arial"/>
              </a:rPr>
              <a:t>(EHBs)</a:t>
            </a:r>
            <a:r>
              <a:rPr lang="en-US" sz="2000" b="0" i="0" dirty="0">
                <a:solidFill>
                  <a:schemeClr val="tx1">
                    <a:lumMod val="75000"/>
                    <a:lumOff val="25000"/>
                  </a:schemeClr>
                </a:solidFill>
                <a:effectLst/>
                <a:latin typeface="Arial"/>
                <a:cs typeface="Arial"/>
              </a:rPr>
              <a:t>. </a:t>
            </a:r>
          </a:p>
          <a:p>
            <a:pPr marL="0" indent="0">
              <a:buNone/>
            </a:pPr>
            <a:endParaRPr lang="en-US" sz="2000" b="0" i="0" dirty="0">
              <a:solidFill>
                <a:schemeClr val="tx1">
                  <a:lumMod val="75000"/>
                  <a:lumOff val="25000"/>
                </a:schemeClr>
              </a:solidFill>
              <a:effectLst/>
            </a:endParaRPr>
          </a:p>
          <a:p>
            <a:pPr marL="308610" indent="-308610">
              <a:buFont typeface="Wingdings" panose="05000000000000000000" pitchFamily="2" charset="2"/>
              <a:buChar char="§"/>
            </a:pPr>
            <a:r>
              <a:rPr lang="en-US" sz="2000" dirty="0">
                <a:solidFill>
                  <a:schemeClr val="tx1">
                    <a:lumMod val="75000"/>
                    <a:lumOff val="25000"/>
                  </a:schemeClr>
                </a:solidFill>
                <a:latin typeface="Arial"/>
                <a:cs typeface="Arial"/>
              </a:rPr>
              <a:t>Most consumers with incomes at or below </a:t>
            </a:r>
            <a:r>
              <a:rPr lang="en-US" sz="2000" b="1" dirty="0">
                <a:solidFill>
                  <a:srgbClr val="282F72"/>
                </a:solidFill>
                <a:latin typeface="Arial"/>
                <a:cs typeface="Arial"/>
              </a:rPr>
              <a:t>138 percent or below</a:t>
            </a:r>
            <a:r>
              <a:rPr lang="en-US" sz="2000" b="1" dirty="0">
                <a:solidFill>
                  <a:schemeClr val="tx1">
                    <a:lumMod val="75000"/>
                    <a:lumOff val="25000"/>
                  </a:schemeClr>
                </a:solidFill>
                <a:latin typeface="Arial"/>
                <a:cs typeface="Arial"/>
              </a:rPr>
              <a:t> </a:t>
            </a:r>
            <a:r>
              <a:rPr lang="en-US" sz="2000" dirty="0">
                <a:solidFill>
                  <a:schemeClr val="tx1">
                    <a:lumMod val="75000"/>
                    <a:lumOff val="25000"/>
                  </a:schemeClr>
                </a:solidFill>
                <a:latin typeface="Arial"/>
                <a:cs typeface="Arial"/>
              </a:rPr>
              <a:t>of the </a:t>
            </a:r>
            <a:r>
              <a:rPr lang="en-US" sz="2000" dirty="0">
                <a:solidFill>
                  <a:srgbClr val="404040"/>
                </a:solidFill>
                <a:latin typeface="Arial"/>
                <a:cs typeface="Arial"/>
              </a:rPr>
              <a:t>Federal Poverty Level </a:t>
            </a:r>
            <a:r>
              <a:rPr lang="en-US" sz="2000" b="1" dirty="0">
                <a:solidFill>
                  <a:schemeClr val="tx1">
                    <a:lumMod val="75000"/>
                    <a:lumOff val="25000"/>
                  </a:schemeClr>
                </a:solidFill>
                <a:latin typeface="Arial"/>
                <a:cs typeface="Arial"/>
              </a:rPr>
              <a:t>(FPL) </a:t>
            </a:r>
            <a:r>
              <a:rPr lang="en-US" sz="2000" dirty="0">
                <a:solidFill>
                  <a:schemeClr val="tx1">
                    <a:lumMod val="75000"/>
                    <a:lumOff val="25000"/>
                  </a:schemeClr>
                </a:solidFill>
                <a:latin typeface="Arial"/>
                <a:cs typeface="Arial"/>
              </a:rPr>
              <a:t>may be eligible for Medi-Cal coverage. </a:t>
            </a:r>
          </a:p>
          <a:p>
            <a:pPr marL="0" indent="0">
              <a:buNone/>
            </a:pPr>
            <a:endParaRPr lang="en-US" sz="2000" dirty="0">
              <a:solidFill>
                <a:schemeClr val="tx1">
                  <a:lumMod val="75000"/>
                  <a:lumOff val="25000"/>
                </a:schemeClr>
              </a:solidFill>
              <a:latin typeface="Arial"/>
              <a:cs typeface="Arial"/>
            </a:endParaRPr>
          </a:p>
          <a:p>
            <a:pPr marL="308610" indent="-308610">
              <a:buFont typeface="Wingdings" panose="05000000000000000000" pitchFamily="2" charset="2"/>
              <a:buChar char="§"/>
            </a:pPr>
            <a:r>
              <a:rPr lang="en-US" sz="2000" dirty="0">
                <a:solidFill>
                  <a:schemeClr val="tx1">
                    <a:lumMod val="75000"/>
                    <a:lumOff val="25000"/>
                  </a:schemeClr>
                </a:solidFill>
                <a:latin typeface="Arial"/>
                <a:cs typeface="Arial"/>
              </a:rPr>
              <a:t>Covered California and DHCS have partnered to create a Single Streamlined Application to apply for health coverage. Depending on income, consumers will be either eligible for Covered California and if they are Medi-Cal eligible, their information is sent to their county. </a:t>
            </a:r>
            <a:endParaRPr lang="en-US" sz="2000" dirty="0">
              <a:solidFill>
                <a:schemeClr val="tx1">
                  <a:lumMod val="75000"/>
                  <a:lumOff val="25000"/>
                </a:schemeClr>
              </a:solidFill>
            </a:endParaRPr>
          </a:p>
          <a:p>
            <a:pPr marL="308610" indent="-308610">
              <a:buFont typeface="Wingdings" panose="05000000000000000000" pitchFamily="2" charset="2"/>
              <a:buChar char="§"/>
            </a:pPr>
            <a:endParaRPr lang="en-US" sz="2000" b="0" i="0" dirty="0">
              <a:solidFill>
                <a:schemeClr val="tx1">
                  <a:lumMod val="75000"/>
                  <a:lumOff val="25000"/>
                </a:schemeClr>
              </a:solidFill>
              <a:effectLst/>
            </a:endParaRPr>
          </a:p>
          <a:p>
            <a:pPr marL="308610" indent="-308610">
              <a:buFont typeface="Wingdings" panose="05000000000000000000" pitchFamily="2" charset="2"/>
              <a:buChar char="§"/>
            </a:pPr>
            <a:endParaRPr lang="en-US" sz="2000" b="0" i="0" dirty="0">
              <a:solidFill>
                <a:schemeClr val="tx1">
                  <a:lumMod val="75000"/>
                  <a:lumOff val="25000"/>
                </a:schemeClr>
              </a:solidFill>
              <a:effectLst/>
            </a:endParaRPr>
          </a:p>
          <a:p>
            <a:pPr marL="308610" indent="-308610">
              <a:buFont typeface="Wingdings" panose="05000000000000000000" pitchFamily="2" charset="2"/>
              <a:buChar char="§"/>
            </a:pPr>
            <a:endParaRPr lang="en-US" sz="20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242A805E-E4A3-46EF-AB34-C1857D659A8D}"/>
              </a:ext>
            </a:extLst>
          </p:cNvPr>
          <p:cNvSpPr>
            <a:spLocks noGrp="1"/>
          </p:cNvSpPr>
          <p:nvPr>
            <p:ph type="sldNum" sz="quarter" idx="4"/>
          </p:nvPr>
        </p:nvSpPr>
        <p:spPr/>
        <p:txBody>
          <a:bodyPr/>
          <a:lstStyle/>
          <a:p>
            <a:fld id="{C8146628-1A01-9741-8A8B-916D51547CC7}" type="slidenum">
              <a:rPr lang="en-US" smtClean="0"/>
              <a:pPr/>
              <a:t>10</a:t>
            </a:fld>
            <a:endParaRPr lang="en-US"/>
          </a:p>
        </p:txBody>
      </p:sp>
      <p:pic>
        <p:nvPicPr>
          <p:cNvPr id="1028" name="Picture 4" descr="Covered California - Wikipedia">
            <a:extLst>
              <a:ext uri="{FF2B5EF4-FFF2-40B4-BE49-F238E27FC236}">
                <a16:creationId xmlns:a16="http://schemas.microsoft.com/office/drawing/2014/main" id="{2DCBE9E7-EDE9-4857-9A50-85DD34485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900" y="1436787"/>
            <a:ext cx="1562412" cy="19922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5B8EA54-10ED-BF41-63E8-773939532602}"/>
              </a:ext>
            </a:extLst>
          </p:cNvPr>
          <p:cNvPicPr>
            <a:picLocks noChangeAspect="1"/>
          </p:cNvPicPr>
          <p:nvPr/>
        </p:nvPicPr>
        <p:blipFill>
          <a:blip r:embed="rId4"/>
          <a:stretch>
            <a:fillRect/>
          </a:stretch>
        </p:blipFill>
        <p:spPr>
          <a:xfrm>
            <a:off x="9214847" y="3935074"/>
            <a:ext cx="2543175" cy="838200"/>
          </a:xfrm>
          <a:prstGeom prst="rect">
            <a:avLst/>
          </a:prstGeom>
        </p:spPr>
      </p:pic>
    </p:spTree>
    <p:extLst>
      <p:ext uri="{BB962C8B-B14F-4D97-AF65-F5344CB8AC3E}">
        <p14:creationId xmlns:p14="http://schemas.microsoft.com/office/powerpoint/2010/main" val="234641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61A63-8D4F-42CC-82D9-A0FCA6F63C00}"/>
              </a:ext>
            </a:extLst>
          </p:cNvPr>
          <p:cNvSpPr>
            <a:spLocks noGrp="1"/>
          </p:cNvSpPr>
          <p:nvPr>
            <p:ph type="title"/>
          </p:nvPr>
        </p:nvSpPr>
        <p:spPr/>
        <p:txBody>
          <a:bodyPr>
            <a:normAutofit/>
          </a:bodyPr>
          <a:lstStyle/>
          <a:p>
            <a:r>
              <a:rPr lang="en-US" sz="3600" cap="all" dirty="0"/>
              <a:t>Covered California Eligibility</a:t>
            </a:r>
          </a:p>
        </p:txBody>
      </p:sp>
      <p:sp>
        <p:nvSpPr>
          <p:cNvPr id="4" name="Slide Number Placeholder 3">
            <a:extLst>
              <a:ext uri="{FF2B5EF4-FFF2-40B4-BE49-F238E27FC236}">
                <a16:creationId xmlns:a16="http://schemas.microsoft.com/office/drawing/2014/main" id="{17463247-B1F2-40B5-8924-9BDDBC4C5620}"/>
              </a:ext>
            </a:extLst>
          </p:cNvPr>
          <p:cNvSpPr>
            <a:spLocks noGrp="1"/>
          </p:cNvSpPr>
          <p:nvPr>
            <p:ph type="sldNum" sz="quarter" idx="4"/>
          </p:nvPr>
        </p:nvSpPr>
        <p:spPr/>
        <p:txBody>
          <a:bodyPr/>
          <a:lstStyle/>
          <a:p>
            <a:fld id="{C8146628-1A01-9741-8A8B-916D51547CC7}" type="slidenum">
              <a:rPr lang="en-US" smtClean="0"/>
              <a:pPr/>
              <a:t>11</a:t>
            </a:fld>
            <a:endParaRPr lang="en-US"/>
          </a:p>
        </p:txBody>
      </p:sp>
      <p:sp>
        <p:nvSpPr>
          <p:cNvPr id="6" name="Text Placeholder 2">
            <a:extLst>
              <a:ext uri="{FF2B5EF4-FFF2-40B4-BE49-F238E27FC236}">
                <a16:creationId xmlns:a16="http://schemas.microsoft.com/office/drawing/2014/main" id="{60D7E25F-6693-4789-A469-EC7FB994DBA3}"/>
              </a:ext>
            </a:extLst>
          </p:cNvPr>
          <p:cNvSpPr txBox="1">
            <a:spLocks noGrp="1"/>
          </p:cNvSpPr>
          <p:nvPr>
            <p:ph type="body" sz="quarter" idx="13"/>
          </p:nvPr>
        </p:nvSpPr>
        <p:spPr>
          <a:xfrm>
            <a:off x="1406369" y="1317242"/>
            <a:ext cx="10480830" cy="25811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4B47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7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7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7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7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lnSpc>
                <a:spcPct val="100000"/>
              </a:lnSpc>
              <a:spcBef>
                <a:spcPts val="0"/>
              </a:spcBef>
              <a:spcAft>
                <a:spcPts val="2400"/>
              </a:spcAft>
              <a:buNone/>
              <a:defRPr/>
            </a:pPr>
            <a:endParaRPr lang="en-US" sz="3200" b="1" i="0" u="none" strike="noStrike" kern="1200" cap="none" spc="0" normalizeH="0" baseline="0" noProof="0" dirty="0">
              <a:ln>
                <a:noFill/>
              </a:ln>
              <a:solidFill>
                <a:srgbClr val="282F72"/>
              </a:solidFill>
              <a:effectLst/>
              <a:uLnTx/>
              <a:uFillTx/>
              <a:latin typeface="Arial"/>
              <a:cs typeface="Arial"/>
            </a:endParaRPr>
          </a:p>
          <a:p>
            <a:pPr marL="0" marR="0" lvl="0" indent="0" algn="l" defTabSz="914377" rtl="0" eaLnBrk="1" fontAlgn="auto" latinLnBrk="0" hangingPunct="1">
              <a:lnSpc>
                <a:spcPct val="100000"/>
              </a:lnSpc>
              <a:spcBef>
                <a:spcPts val="0"/>
              </a:spcBef>
              <a:spcAft>
                <a:spcPts val="2400"/>
              </a:spcAft>
              <a:buClrTx/>
              <a:buSzTx/>
              <a:buNone/>
              <a:tabLst/>
              <a:defRPr/>
            </a:pPr>
            <a:r>
              <a:rPr lang="en-US" dirty="0">
                <a:solidFill>
                  <a:srgbClr val="282F72"/>
                </a:solidFill>
                <a:latin typeface="Arial"/>
                <a:cs typeface="Arial"/>
              </a:rPr>
              <a:t>Be a California resident or person who intends to reside in California </a:t>
            </a:r>
          </a:p>
          <a:p>
            <a:pPr marL="0" indent="0" defTabSz="914377">
              <a:lnSpc>
                <a:spcPct val="100000"/>
              </a:lnSpc>
              <a:spcBef>
                <a:spcPts val="0"/>
              </a:spcBef>
              <a:spcAft>
                <a:spcPts val="2400"/>
              </a:spcAft>
              <a:buNone/>
              <a:defRPr/>
            </a:pPr>
            <a:r>
              <a:rPr lang="en-US" dirty="0">
                <a:solidFill>
                  <a:srgbClr val="282F72"/>
                </a:solidFill>
                <a:latin typeface="Arial"/>
                <a:cs typeface="Arial"/>
              </a:rPr>
              <a:t>Be a U.S. citizen or national, or lawfully present in the U.S</a:t>
            </a:r>
          </a:p>
        </p:txBody>
      </p:sp>
      <p:pic>
        <p:nvPicPr>
          <p:cNvPr id="3" name="Graphic 2" descr="Badge with solid fill">
            <a:extLst>
              <a:ext uri="{FF2B5EF4-FFF2-40B4-BE49-F238E27FC236}">
                <a16:creationId xmlns:a16="http://schemas.microsoft.com/office/drawing/2014/main" id="{C0D3CCFA-73FD-FF5E-1BFE-6B7508396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981" y="3200376"/>
            <a:ext cx="687143" cy="687143"/>
          </a:xfrm>
          <a:prstGeom prst="rect">
            <a:avLst/>
          </a:prstGeom>
        </p:spPr>
      </p:pic>
      <p:pic>
        <p:nvPicPr>
          <p:cNvPr id="5" name="Graphic 4" descr="Badge 3 with solid fill">
            <a:extLst>
              <a:ext uri="{FF2B5EF4-FFF2-40B4-BE49-F238E27FC236}">
                <a16:creationId xmlns:a16="http://schemas.microsoft.com/office/drawing/2014/main" id="{A53AFDF7-B53A-CDE7-09EE-16EA82AD9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0981" y="4169179"/>
            <a:ext cx="687143" cy="687143"/>
          </a:xfrm>
          <a:prstGeom prst="rect">
            <a:avLst/>
          </a:prstGeom>
        </p:spPr>
      </p:pic>
      <p:pic>
        <p:nvPicPr>
          <p:cNvPr id="7" name="Graphic 6" descr="Badge 1 with solid fill">
            <a:extLst>
              <a:ext uri="{FF2B5EF4-FFF2-40B4-BE49-F238E27FC236}">
                <a16:creationId xmlns:a16="http://schemas.microsoft.com/office/drawing/2014/main" id="{AC716D58-06DD-B1E8-3F92-2289016364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981" y="2079169"/>
            <a:ext cx="687143" cy="687143"/>
          </a:xfrm>
          <a:prstGeom prst="rect">
            <a:avLst/>
          </a:prstGeom>
        </p:spPr>
      </p:pic>
      <p:sp>
        <p:nvSpPr>
          <p:cNvPr id="9" name="TextBox 8">
            <a:extLst>
              <a:ext uri="{FF2B5EF4-FFF2-40B4-BE49-F238E27FC236}">
                <a16:creationId xmlns:a16="http://schemas.microsoft.com/office/drawing/2014/main" id="{4DCDB53E-6E3E-355B-F131-0CD8B704B32D}"/>
              </a:ext>
            </a:extLst>
          </p:cNvPr>
          <p:cNvSpPr txBox="1"/>
          <p:nvPr/>
        </p:nvSpPr>
        <p:spPr>
          <a:xfrm>
            <a:off x="740981" y="1144446"/>
            <a:ext cx="11094655" cy="523220"/>
          </a:xfrm>
          <a:prstGeom prst="rect">
            <a:avLst/>
          </a:prstGeom>
          <a:noFill/>
        </p:spPr>
        <p:txBody>
          <a:bodyPr wrap="square">
            <a:spAutoFit/>
          </a:bodyPr>
          <a:lstStyle/>
          <a:p>
            <a:pPr marL="0" indent="0" defTabSz="914377">
              <a:lnSpc>
                <a:spcPct val="100000"/>
              </a:lnSpc>
              <a:spcBef>
                <a:spcPts val="0"/>
              </a:spcBef>
              <a:spcAft>
                <a:spcPts val="2400"/>
              </a:spcAft>
              <a:buNone/>
              <a:defRPr/>
            </a:pPr>
            <a:r>
              <a:rPr lang="en-US" sz="2800" dirty="0">
                <a:solidFill>
                  <a:srgbClr val="554D56"/>
                </a:solidFill>
                <a:latin typeface="Arial"/>
                <a:cs typeface="Arial"/>
              </a:rPr>
              <a:t>Applicant</a:t>
            </a:r>
            <a:r>
              <a:rPr kumimoji="0" lang="en-US" sz="2800" i="0" u="none" strike="noStrike" kern="1200" cap="none" spc="0" normalizeH="0" baseline="0" noProof="0" dirty="0">
                <a:ln>
                  <a:noFill/>
                </a:ln>
                <a:solidFill>
                  <a:srgbClr val="554D56"/>
                </a:solidFill>
                <a:effectLst/>
                <a:uLnTx/>
                <a:uFillTx/>
                <a:latin typeface="Arial"/>
                <a:cs typeface="Arial"/>
              </a:rPr>
              <a:t> Eligibility Criteria for Covered California</a:t>
            </a:r>
            <a:r>
              <a:rPr lang="en-US" sz="2800" dirty="0">
                <a:solidFill>
                  <a:srgbClr val="554D56"/>
                </a:solidFill>
                <a:latin typeface="Arial"/>
                <a:cs typeface="Arial"/>
              </a:rPr>
              <a:t> </a:t>
            </a:r>
          </a:p>
        </p:txBody>
      </p:sp>
      <p:sp>
        <p:nvSpPr>
          <p:cNvPr id="13" name="TextBox 12">
            <a:extLst>
              <a:ext uri="{FF2B5EF4-FFF2-40B4-BE49-F238E27FC236}">
                <a16:creationId xmlns:a16="http://schemas.microsoft.com/office/drawing/2014/main" id="{F9C6A775-F27A-9F10-12D0-3CA5A83E94D5}"/>
              </a:ext>
            </a:extLst>
          </p:cNvPr>
          <p:cNvSpPr txBox="1"/>
          <p:nvPr/>
        </p:nvSpPr>
        <p:spPr>
          <a:xfrm>
            <a:off x="1428124" y="3801726"/>
            <a:ext cx="6096000" cy="95410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2400"/>
              </a:spcAft>
              <a:buClrTx/>
              <a:buSzTx/>
              <a:buNone/>
              <a:tabLst/>
              <a:defRPr/>
            </a:pPr>
            <a:br>
              <a:rPr lang="en-US" sz="2800" b="1" u="sng" dirty="0">
                <a:solidFill>
                  <a:srgbClr val="282F72"/>
                </a:solidFill>
              </a:rPr>
            </a:br>
            <a:r>
              <a:rPr lang="en-US" sz="2800" b="1" dirty="0">
                <a:solidFill>
                  <a:srgbClr val="282F72"/>
                </a:solidFill>
                <a:latin typeface="Arial" panose="020B0604020202020204" pitchFamily="34" charset="0"/>
                <a:cs typeface="Arial" panose="020B0604020202020204" pitchFamily="34" charset="0"/>
              </a:rPr>
              <a:t>Not be incarcerated</a:t>
            </a:r>
          </a:p>
        </p:txBody>
      </p:sp>
    </p:spTree>
    <p:extLst>
      <p:ext uri="{BB962C8B-B14F-4D97-AF65-F5344CB8AC3E}">
        <p14:creationId xmlns:p14="http://schemas.microsoft.com/office/powerpoint/2010/main" val="66428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0" y="140554"/>
            <a:ext cx="12363635" cy="986159"/>
          </a:xfrm>
        </p:spPr>
        <p:txBody>
          <a:bodyPr/>
          <a:lstStyle/>
          <a:p>
            <a:r>
              <a:rPr lang="en-US" sz="3600" spc="-5" dirty="0"/>
              <a:t>FINANCIAL ASSISTANCE ELIGIBILITY REQUIREMENTS</a:t>
            </a:r>
            <a:endParaRPr lang="en-US" sz="3600"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12</a:t>
            </a:fld>
            <a:endParaRPr lang="en-US" dirty="0"/>
          </a:p>
        </p:txBody>
      </p:sp>
      <p:sp>
        <p:nvSpPr>
          <p:cNvPr id="5" name="Text Placeholder 3">
            <a:extLst>
              <a:ext uri="{FF2B5EF4-FFF2-40B4-BE49-F238E27FC236}">
                <a16:creationId xmlns:a16="http://schemas.microsoft.com/office/drawing/2014/main" id="{42394804-2253-DB46-8465-017E857133C0}"/>
              </a:ext>
            </a:extLst>
          </p:cNvPr>
          <p:cNvSpPr txBox="1">
            <a:spLocks/>
          </p:cNvSpPr>
          <p:nvPr/>
        </p:nvSpPr>
        <p:spPr>
          <a:xfrm>
            <a:off x="4708518" y="990600"/>
            <a:ext cx="6690939" cy="5372148"/>
          </a:xfrm>
          <a:prstGeom prst="rect">
            <a:avLst/>
          </a:prstGeom>
        </p:spPr>
        <p:txBody>
          <a:bodyPr lIns="91440" tIns="45720" rIns="91440" bIns="45720" anchor="t"/>
          <a:lstStyle>
            <a:lvl1pPr algn="l" defTabSz="912813" rtl="0" fontAlgn="base">
              <a:spcBef>
                <a:spcPts val="1000"/>
              </a:spcBef>
              <a:spcAft>
                <a:spcPct val="0"/>
              </a:spcAft>
              <a:defRPr lang="en-US" sz="2000" kern="1200" baseline="0">
                <a:solidFill>
                  <a:schemeClr val="tx1"/>
                </a:solidFill>
                <a:latin typeface="Arial" pitchFamily="34" charset="0"/>
                <a:ea typeface="+mn-ea"/>
                <a:cs typeface="Arial" pitchFamily="34" charset="0"/>
              </a:defRPr>
            </a:lvl1pPr>
            <a:lvl2pPr marL="517525" indent="-284163" algn="l" defTabSz="912813" rtl="0" fontAlgn="base">
              <a:spcBef>
                <a:spcPct val="0"/>
              </a:spcBef>
              <a:spcAft>
                <a:spcPct val="0"/>
              </a:spcAft>
              <a:buSzPct val="75000"/>
              <a:buFont typeface="Arial" panose="020B0604020202020204" pitchFamily="34" charset="0"/>
              <a:buChar char="□"/>
              <a:defRPr lang="en-US" sz="2000" kern="1200">
                <a:solidFill>
                  <a:schemeClr val="tx1"/>
                </a:solidFill>
                <a:latin typeface="Arial" pitchFamily="34" charset="0"/>
                <a:ea typeface="+mn-ea"/>
                <a:cs typeface="Arial" pitchFamily="34" charset="0"/>
              </a:defRPr>
            </a:lvl2pPr>
            <a:lvl3pPr marL="746125" indent="-223838" algn="l" defTabSz="912813" rtl="0" fontAlgn="base">
              <a:spcBef>
                <a:spcPct val="0"/>
              </a:spcBef>
              <a:spcAft>
                <a:spcPct val="0"/>
              </a:spcAft>
              <a:buFont typeface="Wingdings" panose="05000000000000000000" pitchFamily="2" charset="2"/>
              <a:buChar char="§"/>
              <a:tabLst/>
              <a:defRPr lang="en-US" sz="2000" kern="1200">
                <a:solidFill>
                  <a:schemeClr val="tx1"/>
                </a:solidFill>
                <a:latin typeface="Arial" pitchFamily="34" charset="0"/>
                <a:ea typeface="+mn-ea"/>
                <a:cs typeface="Arial" pitchFamily="34" charset="0"/>
              </a:defRPr>
            </a:lvl3pPr>
            <a:lvl4pPr marL="1028700" indent="-225425" algn="l" defTabSz="912813" rtl="0" fontAlgn="base">
              <a:spcBef>
                <a:spcPct val="0"/>
              </a:spcBef>
              <a:spcAft>
                <a:spcPct val="0"/>
              </a:spcAft>
              <a:buFont typeface="Arial" panose="020B0604020202020204" pitchFamily="34" charset="0"/>
              <a:buChar char="▫"/>
              <a:defRPr lang="en-US" sz="2000" kern="1200">
                <a:solidFill>
                  <a:schemeClr val="tx1"/>
                </a:solidFill>
                <a:latin typeface="Arial" pitchFamily="34" charset="0"/>
                <a:ea typeface="+mn-ea"/>
                <a:cs typeface="Arial" pitchFamily="34" charset="0"/>
              </a:defRPr>
            </a:lvl4pPr>
            <a:lvl5pPr marL="1257300" indent="-227013" algn="l" defTabSz="912813" rtl="0" fontAlgn="base">
              <a:spcBef>
                <a:spcPct val="0"/>
              </a:spcBef>
              <a:spcAft>
                <a:spcPct val="0"/>
              </a:spcAft>
              <a:buFont typeface="Arial" panose="020B0604020202020204" pitchFamily="34" charset="0"/>
              <a:buChar char="▪"/>
              <a:defRPr lang="en-US"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565785" fontAlgn="auto">
              <a:spcBef>
                <a:spcPts val="0"/>
              </a:spcBef>
              <a:spcAft>
                <a:spcPts val="0"/>
              </a:spcAft>
              <a:defRPr/>
            </a:pPr>
            <a:r>
              <a:rPr lang="en-US" sz="2400" b="1">
                <a:solidFill>
                  <a:srgbClr val="282F72"/>
                </a:solidFill>
                <a:latin typeface="Arial"/>
                <a:cs typeface="Arial"/>
              </a:rPr>
              <a:t>Factors that determine eligibility for financial assistance and the amount: </a:t>
            </a:r>
          </a:p>
          <a:p>
            <a:pPr defTabSz="565785" fontAlgn="auto">
              <a:spcBef>
                <a:spcPts val="0"/>
              </a:spcBef>
              <a:spcAft>
                <a:spcPts val="0"/>
              </a:spcAft>
              <a:defRPr/>
            </a:pPr>
            <a:endParaRPr lang="en-US" sz="1600">
              <a:solidFill>
                <a:srgbClr val="282F72"/>
              </a:solidFill>
            </a:endParaRPr>
          </a:p>
          <a:p>
            <a:pPr marL="285750" indent="-285750" defTabSz="565785" fontAlgn="auto">
              <a:spcBef>
                <a:spcPts val="0"/>
              </a:spcBef>
              <a:spcAft>
                <a:spcPts val="743"/>
              </a:spcAft>
              <a:buFont typeface="Wingdings" panose="05000000000000000000" pitchFamily="2" charset="2"/>
              <a:buChar char="§"/>
              <a:defRPr/>
            </a:pPr>
            <a:r>
              <a:rPr lang="en-US">
                <a:solidFill>
                  <a:srgbClr val="554D56"/>
                </a:solidFill>
                <a:latin typeface="Arial"/>
                <a:cs typeface="Arial"/>
              </a:rPr>
              <a:t>Household </a:t>
            </a:r>
            <a:r>
              <a:rPr lang="en-US" b="1">
                <a:solidFill>
                  <a:srgbClr val="554D56"/>
                </a:solidFill>
                <a:latin typeface="Arial"/>
                <a:cs typeface="Arial"/>
              </a:rPr>
              <a:t>income</a:t>
            </a:r>
            <a:r>
              <a:rPr lang="en-US">
                <a:solidFill>
                  <a:srgbClr val="554D56"/>
                </a:solidFill>
                <a:latin typeface="Arial"/>
                <a:cs typeface="Arial"/>
              </a:rPr>
              <a:t>,</a:t>
            </a:r>
          </a:p>
          <a:p>
            <a:pPr marL="285750" indent="-285750" defTabSz="565785" fontAlgn="auto">
              <a:spcBef>
                <a:spcPts val="0"/>
              </a:spcBef>
              <a:spcAft>
                <a:spcPts val="743"/>
              </a:spcAft>
              <a:buFont typeface="Wingdings" panose="05000000000000000000" pitchFamily="2" charset="2"/>
              <a:buChar char="§"/>
              <a:defRPr/>
            </a:pPr>
            <a:r>
              <a:rPr lang="en-US">
                <a:solidFill>
                  <a:srgbClr val="554D56"/>
                </a:solidFill>
                <a:latin typeface="Arial"/>
                <a:cs typeface="Arial"/>
              </a:rPr>
              <a:t>Household </a:t>
            </a:r>
            <a:r>
              <a:rPr lang="en-US" b="1">
                <a:solidFill>
                  <a:srgbClr val="554D56"/>
                </a:solidFill>
                <a:latin typeface="Arial"/>
                <a:cs typeface="Arial"/>
              </a:rPr>
              <a:t>size</a:t>
            </a:r>
            <a:r>
              <a:rPr lang="en-US">
                <a:solidFill>
                  <a:srgbClr val="554D56"/>
                </a:solidFill>
                <a:latin typeface="Arial"/>
                <a:cs typeface="Arial"/>
              </a:rPr>
              <a:t>,</a:t>
            </a:r>
          </a:p>
          <a:p>
            <a:pPr marL="285750" indent="-285750" defTabSz="565785" fontAlgn="auto">
              <a:spcBef>
                <a:spcPts val="0"/>
              </a:spcBef>
              <a:spcAft>
                <a:spcPts val="743"/>
              </a:spcAft>
              <a:buFont typeface="Wingdings" panose="05000000000000000000" pitchFamily="2" charset="2"/>
              <a:buChar char="§"/>
              <a:defRPr/>
            </a:pPr>
            <a:r>
              <a:rPr lang="en-US" b="1">
                <a:solidFill>
                  <a:srgbClr val="554D56"/>
                </a:solidFill>
                <a:latin typeface="Arial"/>
                <a:cs typeface="Arial"/>
              </a:rPr>
              <a:t>Age</a:t>
            </a:r>
            <a:r>
              <a:rPr lang="en-US">
                <a:solidFill>
                  <a:srgbClr val="554D56"/>
                </a:solidFill>
                <a:latin typeface="Arial"/>
                <a:cs typeface="Arial"/>
              </a:rPr>
              <a:t> of household members, and </a:t>
            </a:r>
          </a:p>
          <a:p>
            <a:pPr marL="285750" indent="-285750" defTabSz="565785" fontAlgn="auto">
              <a:spcBef>
                <a:spcPts val="0"/>
              </a:spcBef>
              <a:spcAft>
                <a:spcPts val="743"/>
              </a:spcAft>
              <a:buFont typeface="Wingdings" panose="05000000000000000000" pitchFamily="2" charset="2"/>
              <a:buChar char="§"/>
              <a:defRPr/>
            </a:pPr>
            <a:r>
              <a:rPr lang="en-US" b="1">
                <a:solidFill>
                  <a:srgbClr val="554D56"/>
                </a:solidFill>
                <a:latin typeface="Arial"/>
                <a:cs typeface="Arial"/>
              </a:rPr>
              <a:t>Location</a:t>
            </a:r>
            <a:r>
              <a:rPr lang="en-US">
                <a:solidFill>
                  <a:srgbClr val="554D56"/>
                </a:solidFill>
                <a:latin typeface="Arial"/>
                <a:cs typeface="Arial"/>
              </a:rPr>
              <a:t> of the household (which determines the </a:t>
            </a:r>
            <a:r>
              <a:rPr lang="en-US" b="1">
                <a:solidFill>
                  <a:srgbClr val="554D56"/>
                </a:solidFill>
                <a:latin typeface="Arial"/>
                <a:cs typeface="Arial"/>
              </a:rPr>
              <a:t>pricing region</a:t>
            </a:r>
            <a:r>
              <a:rPr lang="en-US">
                <a:solidFill>
                  <a:srgbClr val="554D56"/>
                </a:solidFill>
                <a:latin typeface="Arial"/>
                <a:cs typeface="Arial"/>
              </a:rPr>
              <a:t>)</a:t>
            </a:r>
          </a:p>
          <a:p>
            <a:pPr marL="285750" indent="-285750" defTabSz="565785" fontAlgn="auto">
              <a:spcBef>
                <a:spcPts val="0"/>
              </a:spcBef>
              <a:spcAft>
                <a:spcPts val="743"/>
              </a:spcAft>
              <a:buFont typeface="Wingdings" panose="05000000000000000000" pitchFamily="2" charset="2"/>
              <a:buChar char="§"/>
              <a:defRPr/>
            </a:pPr>
            <a:r>
              <a:rPr lang="en-US" b="1" u="sng">
                <a:solidFill>
                  <a:srgbClr val="282F72"/>
                </a:solidFill>
                <a:latin typeface="Arial"/>
                <a:cs typeface="Arial"/>
              </a:rPr>
              <a:t>Not</a:t>
            </a:r>
            <a:r>
              <a:rPr lang="en-US" u="sng">
                <a:solidFill>
                  <a:srgbClr val="282F72"/>
                </a:solidFill>
                <a:latin typeface="Arial"/>
                <a:cs typeface="Arial"/>
              </a:rPr>
              <a:t> </a:t>
            </a:r>
            <a:r>
              <a:rPr lang="en-US" b="1" u="sng">
                <a:solidFill>
                  <a:srgbClr val="282F72"/>
                </a:solidFill>
                <a:latin typeface="Arial"/>
                <a:cs typeface="Arial"/>
              </a:rPr>
              <a:t>enrolled</a:t>
            </a:r>
            <a:r>
              <a:rPr lang="en-US" u="sng">
                <a:solidFill>
                  <a:srgbClr val="282F72"/>
                </a:solidFill>
                <a:latin typeface="Arial"/>
                <a:cs typeface="Arial"/>
              </a:rPr>
              <a:t> </a:t>
            </a:r>
            <a:r>
              <a:rPr lang="en-US">
                <a:solidFill>
                  <a:srgbClr val="554D56"/>
                </a:solidFill>
                <a:latin typeface="Arial"/>
                <a:cs typeface="Arial"/>
              </a:rPr>
              <a:t>in Minimum Essential Coverage (MEC) or have MEC made available to them.</a:t>
            </a:r>
          </a:p>
          <a:p>
            <a:pPr marL="285750" indent="-285750" defTabSz="565785" fontAlgn="auto">
              <a:spcBef>
                <a:spcPts val="0"/>
              </a:spcBef>
              <a:spcAft>
                <a:spcPts val="743"/>
              </a:spcAft>
              <a:buFont typeface="Wingdings" panose="05000000000000000000" pitchFamily="2" charset="2"/>
              <a:buChar char="§"/>
              <a:defRPr/>
            </a:pPr>
            <a:r>
              <a:rPr lang="en-US">
                <a:solidFill>
                  <a:srgbClr val="554D56"/>
                </a:solidFill>
                <a:latin typeface="Arial"/>
                <a:cs typeface="Arial"/>
              </a:rPr>
              <a:t> </a:t>
            </a:r>
            <a:r>
              <a:rPr lang="en-US" b="1">
                <a:solidFill>
                  <a:srgbClr val="554D56"/>
                </a:solidFill>
                <a:latin typeface="Arial"/>
                <a:cs typeface="Arial"/>
              </a:rPr>
              <a:t>Note</a:t>
            </a:r>
            <a:r>
              <a:rPr lang="en-US">
                <a:solidFill>
                  <a:srgbClr val="554D56"/>
                </a:solidFill>
                <a:latin typeface="Arial"/>
                <a:cs typeface="Arial"/>
              </a:rPr>
              <a:t> - this does not apply to tribal members receiving care from a Tribal Health Program</a:t>
            </a:r>
          </a:p>
          <a:p>
            <a:pPr defTabSz="565785" fontAlgn="auto">
              <a:spcBef>
                <a:spcPts val="0"/>
              </a:spcBef>
              <a:spcAft>
                <a:spcPts val="743"/>
              </a:spcAft>
              <a:defRPr/>
            </a:pPr>
            <a:r>
              <a:rPr lang="en-US" sz="1800" i="1">
                <a:solidFill>
                  <a:srgbClr val="F5776B"/>
                </a:solidFill>
                <a:latin typeface="Arial"/>
                <a:cs typeface="Arial"/>
              </a:rPr>
              <a:t>Members who receive federal financial assistance (APTC) must file their federal taxes to reconcile the APTC amount with the IRS.</a:t>
            </a:r>
            <a:endParaRPr lang="en-US" sz="1800">
              <a:solidFill>
                <a:srgbClr val="F5776B"/>
              </a:solidFill>
              <a:latin typeface="Arial"/>
              <a:cs typeface="Arial"/>
            </a:endParaRPr>
          </a:p>
        </p:txBody>
      </p:sp>
      <p:grpSp>
        <p:nvGrpSpPr>
          <p:cNvPr id="15" name="Group 14">
            <a:extLst>
              <a:ext uri="{FF2B5EF4-FFF2-40B4-BE49-F238E27FC236}">
                <a16:creationId xmlns:a16="http://schemas.microsoft.com/office/drawing/2014/main" id="{47FCDB1D-E64E-FE9C-06C0-BCB16F3876A4}"/>
              </a:ext>
            </a:extLst>
          </p:cNvPr>
          <p:cNvGrpSpPr/>
          <p:nvPr/>
        </p:nvGrpSpPr>
        <p:grpSpPr>
          <a:xfrm>
            <a:off x="1071238" y="1491838"/>
            <a:ext cx="3078480" cy="3625935"/>
            <a:chOff x="605776" y="1491838"/>
            <a:chExt cx="3078480" cy="3625935"/>
          </a:xfrm>
          <a:effectLst/>
        </p:grpSpPr>
        <p:sp>
          <p:nvSpPr>
            <p:cNvPr id="14" name="Oval 13">
              <a:extLst>
                <a:ext uri="{FF2B5EF4-FFF2-40B4-BE49-F238E27FC236}">
                  <a16:creationId xmlns:a16="http://schemas.microsoft.com/office/drawing/2014/main" id="{7EF65AE0-16DC-38DF-6B5E-6AF27577CD21}"/>
                </a:ext>
              </a:extLst>
            </p:cNvPr>
            <p:cNvSpPr/>
            <p:nvPr/>
          </p:nvSpPr>
          <p:spPr>
            <a:xfrm>
              <a:off x="605776" y="1757378"/>
              <a:ext cx="3078480" cy="3078480"/>
            </a:xfrm>
            <a:prstGeom prst="ellipse">
              <a:avLst/>
            </a:prstGeom>
            <a:solidFill>
              <a:srgbClr val="F577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948F07F-82BE-A0BA-E47B-DBBBF949E690}"/>
                </a:ext>
              </a:extLst>
            </p:cNvPr>
            <p:cNvGrpSpPr/>
            <p:nvPr/>
          </p:nvGrpSpPr>
          <p:grpSpPr>
            <a:xfrm>
              <a:off x="1164576" y="1491838"/>
              <a:ext cx="1960880" cy="3625935"/>
              <a:chOff x="1259840" y="1737823"/>
              <a:chExt cx="1503680" cy="2780510"/>
            </a:xfrm>
          </p:grpSpPr>
          <p:pic>
            <p:nvPicPr>
              <p:cNvPr id="7" name="Graphic 6" descr="Protecting hand with solid fill">
                <a:extLst>
                  <a:ext uri="{FF2B5EF4-FFF2-40B4-BE49-F238E27FC236}">
                    <a16:creationId xmlns:a16="http://schemas.microsoft.com/office/drawing/2014/main" id="{EEDFA8BD-8204-E7D6-103F-1E9C5E0D69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9840" y="1737823"/>
                <a:ext cx="1503680" cy="1503680"/>
              </a:xfrm>
              <a:prstGeom prst="rect">
                <a:avLst/>
              </a:prstGeom>
            </p:spPr>
          </p:pic>
          <p:pic>
            <p:nvPicPr>
              <p:cNvPr id="9" name="Graphic 8" descr="Open hand with solid fill">
                <a:extLst>
                  <a:ext uri="{FF2B5EF4-FFF2-40B4-BE49-F238E27FC236}">
                    <a16:creationId xmlns:a16="http://schemas.microsoft.com/office/drawing/2014/main" id="{E4D65540-0C1C-3C24-0D60-C55B605A08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9840" y="3014653"/>
                <a:ext cx="1503680" cy="1503680"/>
              </a:xfrm>
              <a:prstGeom prst="rect">
                <a:avLst/>
              </a:prstGeom>
            </p:spPr>
          </p:pic>
          <p:pic>
            <p:nvPicPr>
              <p:cNvPr id="11" name="Graphic 10" descr="Dollar with solid fill">
                <a:extLst>
                  <a:ext uri="{FF2B5EF4-FFF2-40B4-BE49-F238E27FC236}">
                    <a16:creationId xmlns:a16="http://schemas.microsoft.com/office/drawing/2014/main" id="{3AE7662A-A513-ED54-911A-5517821F3D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54480" y="2664600"/>
                <a:ext cx="914400" cy="914400"/>
              </a:xfrm>
              <a:prstGeom prst="rect">
                <a:avLst/>
              </a:prstGeom>
            </p:spPr>
          </p:pic>
        </p:grpSp>
      </p:grpSp>
    </p:spTree>
    <p:extLst>
      <p:ext uri="{BB962C8B-B14F-4D97-AF65-F5344CB8AC3E}">
        <p14:creationId xmlns:p14="http://schemas.microsoft.com/office/powerpoint/2010/main" val="354345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114DF3-DD89-4196-B27A-212EDD2519E7}"/>
              </a:ext>
            </a:extLst>
          </p:cNvPr>
          <p:cNvSpPr>
            <a:spLocks noGrp="1"/>
          </p:cNvSpPr>
          <p:nvPr>
            <p:ph type="sldNum" sz="quarter" idx="4"/>
          </p:nvPr>
        </p:nvSpPr>
        <p:spPr/>
        <p:txBody>
          <a:bodyPr/>
          <a:lstStyle/>
          <a:p>
            <a:fld id="{C8146628-1A01-9741-8A8B-916D51547CC7}" type="slidenum">
              <a:rPr lang="en-US" smtClean="0"/>
              <a:pPr/>
              <a:t>13</a:t>
            </a:fld>
            <a:endParaRPr lang="en-US"/>
          </a:p>
        </p:txBody>
      </p:sp>
      <p:sp>
        <p:nvSpPr>
          <p:cNvPr id="5" name="Title 1">
            <a:extLst>
              <a:ext uri="{FF2B5EF4-FFF2-40B4-BE49-F238E27FC236}">
                <a16:creationId xmlns:a16="http://schemas.microsoft.com/office/drawing/2014/main" id="{97B57C70-5299-4756-9120-AC230A13C015}"/>
              </a:ext>
            </a:extLst>
          </p:cNvPr>
          <p:cNvSpPr>
            <a:spLocks noGrp="1"/>
          </p:cNvSpPr>
          <p:nvPr>
            <p:ph type="title"/>
          </p:nvPr>
        </p:nvSpPr>
        <p:spPr>
          <a:xfrm>
            <a:off x="304800" y="202462"/>
            <a:ext cx="11887200" cy="842962"/>
          </a:xfrm>
        </p:spPr>
        <p:txBody>
          <a:bodyPr>
            <a:noAutofit/>
          </a:bodyPr>
          <a:lstStyle/>
          <a:p>
            <a:r>
              <a:rPr lang="en-US" sz="3600" cap="all" dirty="0"/>
              <a:t>2025 Covered California Health plan companies</a:t>
            </a:r>
          </a:p>
        </p:txBody>
      </p:sp>
      <p:pic>
        <p:nvPicPr>
          <p:cNvPr id="2" name="Graphic 1">
            <a:extLst>
              <a:ext uri="{FF2B5EF4-FFF2-40B4-BE49-F238E27FC236}">
                <a16:creationId xmlns:a16="http://schemas.microsoft.com/office/drawing/2014/main" id="{6935040E-5720-2F7D-75A6-56342F7A48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5500" y="1971440"/>
            <a:ext cx="7611702" cy="2915120"/>
          </a:xfrm>
          <a:prstGeom prst="rect">
            <a:avLst/>
          </a:prstGeom>
        </p:spPr>
      </p:pic>
      <p:sp>
        <p:nvSpPr>
          <p:cNvPr id="3" name="Text Placeholder 2">
            <a:extLst>
              <a:ext uri="{FF2B5EF4-FFF2-40B4-BE49-F238E27FC236}">
                <a16:creationId xmlns:a16="http://schemas.microsoft.com/office/drawing/2014/main" id="{9DAD1FF7-5408-072A-30C3-B655BF386FB0}"/>
              </a:ext>
            </a:extLst>
          </p:cNvPr>
          <p:cNvSpPr txBox="1">
            <a:spLocks/>
          </p:cNvSpPr>
          <p:nvPr/>
        </p:nvSpPr>
        <p:spPr>
          <a:xfrm>
            <a:off x="420411" y="1695450"/>
            <a:ext cx="3461960" cy="4324350"/>
          </a:xfrm>
          <a:prstGeom prst="rect">
            <a:avLst/>
          </a:prstGeom>
        </p:spPr>
        <p:txBody>
          <a:bodyPr anchor="t">
            <a:normAutofit fontScale="92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defTabSz="754362">
              <a:lnSpc>
                <a:spcPct val="110000"/>
              </a:lnSpc>
              <a:buFont typeface="Wingdings" panose="05000000000000000000" pitchFamily="2" charset="2"/>
              <a:buChar char="§"/>
              <a:defRPr/>
            </a:pPr>
            <a:r>
              <a:rPr lang="en-US" dirty="0">
                <a:solidFill>
                  <a:srgbClr val="595959"/>
                </a:solidFill>
                <a:latin typeface="Arial" panose="020B0604020202020204" pitchFamily="34" charset="0"/>
                <a:cs typeface="Arial" panose="020B0604020202020204" pitchFamily="34" charset="0"/>
              </a:rPr>
              <a:t>Covered California provides quality health coverage from private health insurance companies.</a:t>
            </a:r>
          </a:p>
          <a:p>
            <a:pPr defTabSz="754362">
              <a:lnSpc>
                <a:spcPct val="110000"/>
              </a:lnSpc>
              <a:defRPr/>
            </a:pPr>
            <a:endParaRPr lang="en-US" dirty="0">
              <a:solidFill>
                <a:srgbClr val="595959"/>
              </a:solidFill>
              <a:latin typeface="Arial" panose="020B0604020202020204" pitchFamily="34" charset="0"/>
              <a:cs typeface="Arial" panose="020B0604020202020204" pitchFamily="34" charset="0"/>
            </a:endParaRPr>
          </a:p>
          <a:p>
            <a:pPr marL="285750" indent="-285750" defTabSz="754362">
              <a:lnSpc>
                <a:spcPct val="110000"/>
              </a:lnSpc>
              <a:buFont typeface="Wingdings" panose="05000000000000000000" pitchFamily="2" charset="2"/>
              <a:buChar char="§"/>
              <a:defRPr/>
            </a:pPr>
            <a:r>
              <a:rPr lang="en-US" dirty="0">
                <a:solidFill>
                  <a:srgbClr val="595959"/>
                </a:solidFill>
                <a:latin typeface="Arial" panose="020B0604020202020204" pitchFamily="34" charset="0"/>
                <a:cs typeface="Arial" panose="020B0604020202020204" pitchFamily="34" charset="0"/>
              </a:rPr>
              <a:t>These </a:t>
            </a:r>
            <a:r>
              <a:rPr lang="en-US" b="1" dirty="0">
                <a:solidFill>
                  <a:srgbClr val="595959"/>
                </a:solidFill>
                <a:latin typeface="Arial" panose="020B0604020202020204" pitchFamily="34" charset="0"/>
                <a:cs typeface="Arial" panose="020B0604020202020204" pitchFamily="34" charset="0"/>
              </a:rPr>
              <a:t>12</a:t>
            </a:r>
            <a:r>
              <a:rPr lang="en-US" dirty="0">
                <a:solidFill>
                  <a:srgbClr val="595959"/>
                </a:solidFill>
                <a:latin typeface="Arial" panose="020B0604020202020204" pitchFamily="34" charset="0"/>
                <a:cs typeface="Arial" panose="020B0604020202020204" pitchFamily="34" charset="0"/>
              </a:rPr>
              <a:t> companies meet all the state and federal requirements for health plans, plus additional contractual requirements set by Covered California.</a:t>
            </a:r>
          </a:p>
          <a:p>
            <a:pPr marL="285750" indent="-285750" defTabSz="754362">
              <a:lnSpc>
                <a:spcPct val="110000"/>
              </a:lnSpc>
              <a:buFont typeface="Wingdings" panose="05000000000000000000" pitchFamily="2" charset="2"/>
              <a:buChar char="§"/>
              <a:defRPr/>
            </a:pPr>
            <a:endParaRPr lang="en-US" dirty="0">
              <a:solidFill>
                <a:srgbClr val="595959"/>
              </a:solidFill>
              <a:latin typeface="Arial" panose="020B0604020202020204" pitchFamily="34" charset="0"/>
              <a:cs typeface="Arial" panose="020B0604020202020204" pitchFamily="34" charset="0"/>
            </a:endParaRPr>
          </a:p>
          <a:p>
            <a:pPr marL="285750" indent="-285750" defTabSz="754362">
              <a:lnSpc>
                <a:spcPct val="110000"/>
              </a:lnSpc>
              <a:buFont typeface="Wingdings" panose="05000000000000000000" pitchFamily="2" charset="2"/>
              <a:buChar char="§"/>
              <a:defRPr/>
            </a:pPr>
            <a:r>
              <a:rPr lang="en-US" dirty="0">
                <a:solidFill>
                  <a:srgbClr val="595959"/>
                </a:solidFill>
                <a:latin typeface="Arial" panose="020B0604020202020204" pitchFamily="34" charset="0"/>
                <a:cs typeface="Arial" panose="020B0604020202020204" pitchFamily="34" charset="0"/>
              </a:rPr>
              <a:t>Health companies offer one or more of these products: PPO, HMO, and/or EPO; and a wide variety of doctors and hospitals.</a:t>
            </a:r>
          </a:p>
          <a:p>
            <a:pPr marL="285750" indent="-285750" defTabSz="754362">
              <a:lnSpc>
                <a:spcPct val="110000"/>
              </a:lnSpc>
              <a:buFont typeface="Wingdings" panose="05000000000000000000" pitchFamily="2" charset="2"/>
              <a:buChar char="§"/>
              <a:defRPr/>
            </a:pPr>
            <a:endParaRPr lang="en-US" dirty="0">
              <a:solidFill>
                <a:srgbClr val="595959"/>
              </a:solidFill>
              <a:latin typeface="Arial" panose="020B0604020202020204" pitchFamily="34" charset="0"/>
              <a:cs typeface="Arial" panose="020B0604020202020204" pitchFamily="34" charset="0"/>
            </a:endParaRPr>
          </a:p>
          <a:p>
            <a:pPr marL="285750" indent="-285750" defTabSz="754362">
              <a:lnSpc>
                <a:spcPct val="110000"/>
              </a:lnSpc>
              <a:buFont typeface="Wingdings" panose="05000000000000000000" pitchFamily="2" charset="2"/>
              <a:buChar char="§"/>
              <a:defRPr/>
            </a:pPr>
            <a:endParaRPr lang="en-US" sz="132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38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close up of a map&#10;&#10;Description generated with high confidence">
            <a:extLst>
              <a:ext uri="{FF2B5EF4-FFF2-40B4-BE49-F238E27FC236}">
                <a16:creationId xmlns:a16="http://schemas.microsoft.com/office/drawing/2014/main" id="{7004B05E-0D73-430F-AEB7-A16D58AD8936}"/>
              </a:ext>
            </a:extLst>
          </p:cNvPr>
          <p:cNvPicPr>
            <a:picLocks noChangeAspect="1"/>
          </p:cNvPicPr>
          <p:nvPr/>
        </p:nvPicPr>
        <p:blipFill rotWithShape="1">
          <a:blip r:embed="rId3">
            <a:extLst>
              <a:ext uri="{28A0092B-C50C-407E-A947-70E740481C1C}">
                <a14:useLocalDpi xmlns:a14="http://schemas.microsoft.com/office/drawing/2010/main" val="0"/>
              </a:ext>
            </a:extLst>
          </a:blip>
          <a:srcRect t="1961" r="3143" b="831"/>
          <a:stretch/>
        </p:blipFill>
        <p:spPr>
          <a:xfrm>
            <a:off x="231206" y="1292593"/>
            <a:ext cx="4176921" cy="4907579"/>
          </a:xfrm>
          <a:prstGeom prst="rect">
            <a:avLst/>
          </a:prstGeom>
        </p:spPr>
      </p:pic>
      <p:sp>
        <p:nvSpPr>
          <p:cNvPr id="4" name="Slide Number Placeholder 3">
            <a:extLst>
              <a:ext uri="{FF2B5EF4-FFF2-40B4-BE49-F238E27FC236}">
                <a16:creationId xmlns:a16="http://schemas.microsoft.com/office/drawing/2014/main" id="{27114DF3-DD89-4196-B27A-212EDD2519E7}"/>
              </a:ext>
            </a:extLst>
          </p:cNvPr>
          <p:cNvSpPr>
            <a:spLocks noGrp="1"/>
          </p:cNvSpPr>
          <p:nvPr>
            <p:ph type="sldNum" sz="quarter" idx="4"/>
          </p:nvPr>
        </p:nvSpPr>
        <p:spPr/>
        <p:txBody>
          <a:bodyPr/>
          <a:lstStyle/>
          <a:p>
            <a:fld id="{C8146628-1A01-9741-8A8B-916D51547CC7}" type="slidenum">
              <a:rPr lang="en-US" smtClean="0"/>
              <a:pPr/>
              <a:t>14</a:t>
            </a:fld>
            <a:endParaRPr lang="en-US"/>
          </a:p>
        </p:txBody>
      </p:sp>
      <p:sp>
        <p:nvSpPr>
          <p:cNvPr id="5" name="Title 1">
            <a:extLst>
              <a:ext uri="{FF2B5EF4-FFF2-40B4-BE49-F238E27FC236}">
                <a16:creationId xmlns:a16="http://schemas.microsoft.com/office/drawing/2014/main" id="{97B57C70-5299-4756-9120-AC230A13C015}"/>
              </a:ext>
            </a:extLst>
          </p:cNvPr>
          <p:cNvSpPr>
            <a:spLocks noGrp="1"/>
          </p:cNvSpPr>
          <p:nvPr>
            <p:ph type="title"/>
          </p:nvPr>
        </p:nvSpPr>
        <p:spPr>
          <a:xfrm>
            <a:off x="104775" y="209557"/>
            <a:ext cx="12119610" cy="842962"/>
          </a:xfrm>
        </p:spPr>
        <p:txBody>
          <a:bodyPr>
            <a:normAutofit fontScale="90000"/>
          </a:bodyPr>
          <a:lstStyle/>
          <a:p>
            <a:r>
              <a:rPr lang="en-US" sz="3700" cap="all" dirty="0">
                <a:latin typeface="Arial"/>
                <a:cs typeface="Arial"/>
              </a:rPr>
              <a:t>2025 Covered California health plan offerings</a:t>
            </a:r>
          </a:p>
        </p:txBody>
      </p:sp>
      <p:pic>
        <p:nvPicPr>
          <p:cNvPr id="11" name="Picture 10">
            <a:extLst>
              <a:ext uri="{FF2B5EF4-FFF2-40B4-BE49-F238E27FC236}">
                <a16:creationId xmlns:a16="http://schemas.microsoft.com/office/drawing/2014/main" id="{8F6A1360-59AD-A3F5-A7C6-C9CF425A7848}"/>
              </a:ext>
            </a:extLst>
          </p:cNvPr>
          <p:cNvPicPr>
            <a:picLocks noChangeAspect="1"/>
          </p:cNvPicPr>
          <p:nvPr/>
        </p:nvPicPr>
        <p:blipFill>
          <a:blip r:embed="rId4"/>
          <a:stretch>
            <a:fillRect/>
          </a:stretch>
        </p:blipFill>
        <p:spPr>
          <a:xfrm>
            <a:off x="10824542" y="5975421"/>
            <a:ext cx="1062661" cy="387327"/>
          </a:xfrm>
          <a:prstGeom prst="rect">
            <a:avLst/>
          </a:prstGeom>
        </p:spPr>
      </p:pic>
      <p:grpSp>
        <p:nvGrpSpPr>
          <p:cNvPr id="25" name="Group 24">
            <a:extLst>
              <a:ext uri="{FF2B5EF4-FFF2-40B4-BE49-F238E27FC236}">
                <a16:creationId xmlns:a16="http://schemas.microsoft.com/office/drawing/2014/main" id="{0A08BF14-3830-3CC1-75F4-57A61ABD5AE2}"/>
              </a:ext>
            </a:extLst>
          </p:cNvPr>
          <p:cNvGrpSpPr/>
          <p:nvPr/>
        </p:nvGrpSpPr>
        <p:grpSpPr>
          <a:xfrm>
            <a:off x="6749657" y="1732504"/>
            <a:ext cx="5137545" cy="4027758"/>
            <a:chOff x="6749657" y="1732504"/>
            <a:chExt cx="5137545" cy="4027758"/>
          </a:xfrm>
        </p:grpSpPr>
        <p:pic>
          <p:nvPicPr>
            <p:cNvPr id="10" name="Picture 9">
              <a:extLst>
                <a:ext uri="{FF2B5EF4-FFF2-40B4-BE49-F238E27FC236}">
                  <a16:creationId xmlns:a16="http://schemas.microsoft.com/office/drawing/2014/main" id="{B56397EC-EEDB-56B2-67F8-D29109391D30}"/>
                </a:ext>
              </a:extLst>
            </p:cNvPr>
            <p:cNvPicPr>
              <a:picLocks noChangeAspect="1"/>
            </p:cNvPicPr>
            <p:nvPr/>
          </p:nvPicPr>
          <p:blipFill rotWithShape="1">
            <a:blip r:embed="rId5"/>
            <a:srcRect t="-3692" b="-1"/>
            <a:stretch/>
          </p:blipFill>
          <p:spPr>
            <a:xfrm>
              <a:off x="6749657" y="1732504"/>
              <a:ext cx="5137545" cy="4027758"/>
            </a:xfrm>
            <a:prstGeom prst="rect">
              <a:avLst/>
            </a:prstGeom>
          </p:spPr>
        </p:pic>
        <p:sp>
          <p:nvSpPr>
            <p:cNvPr id="14" name="TextBox 13">
              <a:extLst>
                <a:ext uri="{FF2B5EF4-FFF2-40B4-BE49-F238E27FC236}">
                  <a16:creationId xmlns:a16="http://schemas.microsoft.com/office/drawing/2014/main" id="{310EF782-443C-0AC7-04E2-6007687B6BAB}"/>
                </a:ext>
              </a:extLst>
            </p:cNvPr>
            <p:cNvSpPr txBox="1"/>
            <p:nvPr/>
          </p:nvSpPr>
          <p:spPr>
            <a:xfrm>
              <a:off x="6870691" y="2470400"/>
              <a:ext cx="1456801" cy="443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24A56"/>
                  </a:solidFill>
                  <a:effectLst/>
                  <a:uLnTx/>
                  <a:uFillTx/>
                  <a:latin typeface="Calibri"/>
                  <a:ea typeface="+mn-ea"/>
                  <a:cs typeface="+mn-cs"/>
                </a:rPr>
                <a:t>RATING REGIONS</a:t>
              </a:r>
            </a:p>
          </p:txBody>
        </p:sp>
        <p:cxnSp>
          <p:nvCxnSpPr>
            <p:cNvPr id="15" name="Straight Connector 14">
              <a:extLst>
                <a:ext uri="{FF2B5EF4-FFF2-40B4-BE49-F238E27FC236}">
                  <a16:creationId xmlns:a16="http://schemas.microsoft.com/office/drawing/2014/main" id="{E3AEC071-F4BE-C3C1-85F4-C5F7834A32C5}"/>
                </a:ext>
              </a:extLst>
            </p:cNvPr>
            <p:cNvCxnSpPr>
              <a:cxnSpLocks/>
            </p:cNvCxnSpPr>
            <p:nvPr/>
          </p:nvCxnSpPr>
          <p:spPr>
            <a:xfrm flipV="1">
              <a:off x="6749657" y="3103568"/>
              <a:ext cx="870525" cy="1"/>
            </a:xfrm>
            <a:prstGeom prst="line">
              <a:avLst/>
            </a:prstGeom>
            <a:ln w="117475">
              <a:gradFill>
                <a:gsLst>
                  <a:gs pos="0">
                    <a:srgbClr val="FFFFFF"/>
                  </a:gs>
                  <a:gs pos="100000">
                    <a:srgbClr val="FFFFFF"/>
                  </a:gs>
                </a:gsLst>
                <a:lin ang="5400000" scaled="1"/>
              </a:gradFill>
            </a:ln>
          </p:spPr>
          <p:style>
            <a:lnRef idx="1">
              <a:schemeClr val="accent6"/>
            </a:lnRef>
            <a:fillRef idx="0">
              <a:schemeClr val="accent6"/>
            </a:fillRef>
            <a:effectRef idx="0">
              <a:schemeClr val="accent6"/>
            </a:effectRef>
            <a:fontRef idx="minor">
              <a:schemeClr val="tx1"/>
            </a:fontRef>
          </p:style>
        </p:cxnSp>
        <p:pic>
          <p:nvPicPr>
            <p:cNvPr id="20" name="Picture 19">
              <a:extLst>
                <a:ext uri="{FF2B5EF4-FFF2-40B4-BE49-F238E27FC236}">
                  <a16:creationId xmlns:a16="http://schemas.microsoft.com/office/drawing/2014/main" id="{37636E19-C49A-8DA2-6BFA-C4F402307C91}"/>
                </a:ext>
              </a:extLst>
            </p:cNvPr>
            <p:cNvPicPr>
              <a:picLocks noChangeAspect="1"/>
            </p:cNvPicPr>
            <p:nvPr/>
          </p:nvPicPr>
          <p:blipFill>
            <a:blip r:embed="rId6"/>
            <a:stretch>
              <a:fillRect/>
            </a:stretch>
          </p:blipFill>
          <p:spPr>
            <a:xfrm>
              <a:off x="11486430" y="4216105"/>
              <a:ext cx="187773" cy="888790"/>
            </a:xfrm>
            <a:prstGeom prst="rect">
              <a:avLst/>
            </a:prstGeom>
          </p:spPr>
        </p:pic>
      </p:grpSp>
      <p:pic>
        <p:nvPicPr>
          <p:cNvPr id="26" name="Picture 25">
            <a:extLst>
              <a:ext uri="{FF2B5EF4-FFF2-40B4-BE49-F238E27FC236}">
                <a16:creationId xmlns:a16="http://schemas.microsoft.com/office/drawing/2014/main" id="{F4DC6050-EF96-C065-F72D-F03F1E62EF21}"/>
              </a:ext>
            </a:extLst>
          </p:cNvPr>
          <p:cNvPicPr>
            <a:picLocks noChangeAspect="1"/>
          </p:cNvPicPr>
          <p:nvPr/>
        </p:nvPicPr>
        <p:blipFill>
          <a:blip r:embed="rId7"/>
          <a:stretch>
            <a:fillRect/>
          </a:stretch>
        </p:blipFill>
        <p:spPr>
          <a:xfrm>
            <a:off x="2532666" y="1398725"/>
            <a:ext cx="4063498" cy="1799260"/>
          </a:xfrm>
          <a:prstGeom prst="rect">
            <a:avLst/>
          </a:prstGeom>
          <a:solidFill>
            <a:srgbClr val="283172"/>
          </a:solidFill>
        </p:spPr>
      </p:pic>
    </p:spTree>
    <p:extLst>
      <p:ext uri="{BB962C8B-B14F-4D97-AF65-F5344CB8AC3E}">
        <p14:creationId xmlns:p14="http://schemas.microsoft.com/office/powerpoint/2010/main" val="3965355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3010A52-A321-625C-D1FF-6636798F71E4}"/>
              </a:ext>
            </a:extLst>
          </p:cNvPr>
          <p:cNvSpPr>
            <a:spLocks noGrp="1"/>
          </p:cNvSpPr>
          <p:nvPr>
            <p:ph type="title"/>
          </p:nvPr>
        </p:nvSpPr>
        <p:spPr>
          <a:xfrm>
            <a:off x="304799" y="119381"/>
            <a:ext cx="11582400" cy="843272"/>
          </a:xfrm>
        </p:spPr>
        <p:txBody>
          <a:bodyPr>
            <a:normAutofit/>
          </a:bodyPr>
          <a:lstStyle/>
          <a:p>
            <a:r>
              <a:rPr lang="en-US" sz="3600" cap="all" dirty="0">
                <a:latin typeface="Arial"/>
                <a:cs typeface="Arial"/>
              </a:rPr>
              <a:t>2025 Health Benefit design by metal tier</a:t>
            </a:r>
          </a:p>
        </p:txBody>
      </p:sp>
      <p:sp>
        <p:nvSpPr>
          <p:cNvPr id="4" name="Slide Number Placeholder 3">
            <a:extLst>
              <a:ext uri="{FF2B5EF4-FFF2-40B4-BE49-F238E27FC236}">
                <a16:creationId xmlns:a16="http://schemas.microsoft.com/office/drawing/2014/main" id="{27114DF3-DD89-4196-B27A-212EDD2519E7}"/>
              </a:ext>
            </a:extLst>
          </p:cNvPr>
          <p:cNvSpPr>
            <a:spLocks noGrp="1"/>
          </p:cNvSpPr>
          <p:nvPr>
            <p:ph type="sldNum" sz="quarter" idx="4"/>
          </p:nvPr>
        </p:nvSpPr>
        <p:spPr/>
        <p:txBody>
          <a:bodyPr/>
          <a:lstStyle/>
          <a:p>
            <a:fld id="{C8146628-1A01-9741-8A8B-916D51547CC7}" type="slidenum">
              <a:rPr lang="en-US" smtClean="0"/>
              <a:pPr/>
              <a:t>15</a:t>
            </a:fld>
            <a:endParaRPr lang="en-US"/>
          </a:p>
        </p:txBody>
      </p:sp>
      <p:sp>
        <p:nvSpPr>
          <p:cNvPr id="17" name="TextBox 16">
            <a:extLst>
              <a:ext uri="{FF2B5EF4-FFF2-40B4-BE49-F238E27FC236}">
                <a16:creationId xmlns:a16="http://schemas.microsoft.com/office/drawing/2014/main" id="{72955BCF-DD5E-8B05-C273-002CB07E9673}"/>
              </a:ext>
            </a:extLst>
          </p:cNvPr>
          <p:cNvSpPr txBox="1"/>
          <p:nvPr/>
        </p:nvSpPr>
        <p:spPr>
          <a:xfrm>
            <a:off x="1910773" y="6223644"/>
            <a:ext cx="5222905" cy="200055"/>
          </a:xfrm>
          <a:prstGeom prst="rect">
            <a:avLst/>
          </a:prstGeom>
          <a:noFill/>
        </p:spPr>
        <p:txBody>
          <a:bodyPr wrap="none" rtlCol="0">
            <a:spAutoFit/>
          </a:bodyPr>
          <a:lstStyle/>
          <a:p>
            <a:r>
              <a:rPr lang="en-US" sz="700">
                <a:solidFill>
                  <a:schemeClr val="tx1">
                    <a:lumMod val="50000"/>
                    <a:lumOff val="50000"/>
                  </a:schemeClr>
                </a:solidFill>
              </a:rPr>
              <a:t>Benefits in blue are </a:t>
            </a:r>
            <a:r>
              <a:rPr lang="en-US" sz="700">
                <a:solidFill>
                  <a:srgbClr val="2DC0D2"/>
                </a:solidFill>
              </a:rPr>
              <a:t>NOT</a:t>
            </a:r>
            <a:r>
              <a:rPr lang="en-US" sz="700">
                <a:solidFill>
                  <a:schemeClr val="tx1">
                    <a:lumMod val="50000"/>
                    <a:lumOff val="50000"/>
                  </a:schemeClr>
                </a:solidFill>
              </a:rPr>
              <a:t> subject to a deductible. Benefits in blue with a white corner are subject to a deductible after the first three visits.</a:t>
            </a:r>
          </a:p>
        </p:txBody>
      </p:sp>
      <p:sp>
        <p:nvSpPr>
          <p:cNvPr id="18" name="TextBox 17">
            <a:extLst>
              <a:ext uri="{FF2B5EF4-FFF2-40B4-BE49-F238E27FC236}">
                <a16:creationId xmlns:a16="http://schemas.microsoft.com/office/drawing/2014/main" id="{213CD956-CA06-8D83-3495-9990C0029017}"/>
              </a:ext>
            </a:extLst>
          </p:cNvPr>
          <p:cNvSpPr txBox="1"/>
          <p:nvPr/>
        </p:nvSpPr>
        <p:spPr>
          <a:xfrm>
            <a:off x="1576873" y="6395359"/>
            <a:ext cx="10021078" cy="415498"/>
          </a:xfrm>
          <a:prstGeom prst="rect">
            <a:avLst/>
          </a:prstGeom>
          <a:noFill/>
        </p:spPr>
        <p:txBody>
          <a:bodyPr wrap="square" rtlCol="0">
            <a:spAutoFit/>
          </a:bodyPr>
          <a:lstStyle/>
          <a:p>
            <a:r>
              <a:rPr lang="en-US" sz="700">
                <a:solidFill>
                  <a:schemeClr val="tx1">
                    <a:lumMod val="50000"/>
                    <a:lumOff val="50000"/>
                  </a:schemeClr>
                </a:solidFill>
              </a:rPr>
              <a:t>Drug prices are for a 30-day supply.</a:t>
            </a:r>
            <a:br>
              <a:rPr lang="en-US" sz="700">
                <a:solidFill>
                  <a:schemeClr val="tx1">
                    <a:lumMod val="50000"/>
                    <a:lumOff val="50000"/>
                  </a:schemeClr>
                </a:solidFill>
              </a:rPr>
            </a:br>
            <a:r>
              <a:rPr lang="en-US" sz="700">
                <a:solidFill>
                  <a:schemeClr val="tx1">
                    <a:lumMod val="50000"/>
                    <a:lumOff val="50000"/>
                  </a:schemeClr>
                </a:solidFill>
              </a:rPr>
              <a:t> * Copay is for any combination of services (primary care, specialist, urgent care) for the first three visits. After three visits, future visits will be at full cost until the medical deductible is met. </a:t>
            </a:r>
            <a:br>
              <a:rPr lang="en-US" sz="700">
                <a:solidFill>
                  <a:schemeClr val="tx1">
                    <a:lumMod val="50000"/>
                    <a:lumOff val="50000"/>
                  </a:schemeClr>
                </a:solidFill>
              </a:rPr>
            </a:br>
            <a:r>
              <a:rPr lang="en-US" sz="700">
                <a:solidFill>
                  <a:schemeClr val="tx1">
                    <a:lumMod val="50000"/>
                    <a:lumOff val="50000"/>
                  </a:schemeClr>
                </a:solidFill>
              </a:rPr>
              <a:t>  ** Price is after pharmacy deductible amount is met.  *** See plan Evidence of Coverage for imaging cost share.</a:t>
            </a:r>
          </a:p>
        </p:txBody>
      </p:sp>
      <p:pic>
        <p:nvPicPr>
          <p:cNvPr id="2" name="Picture 1">
            <a:extLst>
              <a:ext uri="{FF2B5EF4-FFF2-40B4-BE49-F238E27FC236}">
                <a16:creationId xmlns:a16="http://schemas.microsoft.com/office/drawing/2014/main" id="{EF960676-720A-CC61-881D-3D779413EA17}"/>
              </a:ext>
            </a:extLst>
          </p:cNvPr>
          <p:cNvPicPr>
            <a:picLocks noChangeAspect="1"/>
          </p:cNvPicPr>
          <p:nvPr/>
        </p:nvPicPr>
        <p:blipFill>
          <a:blip r:embed="rId3"/>
          <a:stretch>
            <a:fillRect/>
          </a:stretch>
        </p:blipFill>
        <p:spPr>
          <a:xfrm>
            <a:off x="1372660" y="738648"/>
            <a:ext cx="8733840" cy="5518355"/>
          </a:xfrm>
          <a:prstGeom prst="rect">
            <a:avLst/>
          </a:prstGeom>
        </p:spPr>
      </p:pic>
    </p:spTree>
    <p:extLst>
      <p:ext uri="{BB962C8B-B14F-4D97-AF65-F5344CB8AC3E}">
        <p14:creationId xmlns:p14="http://schemas.microsoft.com/office/powerpoint/2010/main" val="288617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82884"/>
            <a:ext cx="11582400" cy="986159"/>
          </a:xfrm>
        </p:spPr>
        <p:txBody>
          <a:bodyPr/>
          <a:lstStyle/>
          <a:p>
            <a:r>
              <a:rPr lang="en-US" sz="3600" dirty="0">
                <a:latin typeface="Arial" panose="020B0604020202020204" pitchFamily="34" charset="0"/>
                <a:cs typeface="Arial" panose="020B0604020202020204" pitchFamily="34" charset="0"/>
              </a:rPr>
              <a:t>2025 FAMILY DENTAL AND VISION COMPANIES</a:t>
            </a:r>
            <a:endParaRPr lang="en-US" sz="3600" cap="none"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16</a:t>
            </a:fld>
            <a:endParaRPr lang="en-US"/>
          </a:p>
        </p:txBody>
      </p:sp>
      <p:sp>
        <p:nvSpPr>
          <p:cNvPr id="27" name="Rectangle 26">
            <a:extLst>
              <a:ext uri="{FF2B5EF4-FFF2-40B4-BE49-F238E27FC236}">
                <a16:creationId xmlns:a16="http://schemas.microsoft.com/office/drawing/2014/main" id="{CA2E31F9-203C-064B-BADF-A3F4AF2708B9}"/>
              </a:ext>
            </a:extLst>
          </p:cNvPr>
          <p:cNvSpPr/>
          <p:nvPr/>
        </p:nvSpPr>
        <p:spPr>
          <a:xfrm>
            <a:off x="304799" y="3182366"/>
            <a:ext cx="6604001" cy="2215991"/>
          </a:xfrm>
          <a:prstGeom prst="rect">
            <a:avLst/>
          </a:prstGeom>
        </p:spPr>
        <p:txBody>
          <a:bodyPr wrap="square">
            <a:spAutoFit/>
          </a:bodyPr>
          <a:lstStyle/>
          <a:p>
            <a:pPr>
              <a:spcAft>
                <a:spcPts val="600"/>
              </a:spcAft>
            </a:pPr>
            <a:r>
              <a:rPr lang="en-US" sz="1600" dirty="0">
                <a:solidFill>
                  <a:srgbClr val="282F72"/>
                </a:solidFill>
                <a:latin typeface="Arial" panose="020B0604020202020204" pitchFamily="34" charset="0"/>
                <a:cs typeface="Arial" panose="020B0604020202020204" pitchFamily="34" charset="0"/>
              </a:rPr>
              <a:t>All health plans include dental care for </a:t>
            </a:r>
            <a:r>
              <a:rPr lang="en-US" sz="1600" b="1" dirty="0">
                <a:solidFill>
                  <a:srgbClr val="282F72"/>
                </a:solidFill>
                <a:latin typeface="Arial" panose="020B0604020202020204" pitchFamily="34" charset="0"/>
                <a:cs typeface="Arial" panose="020B0604020202020204" pitchFamily="34" charset="0"/>
              </a:rPr>
              <a:t>children</a:t>
            </a:r>
            <a:r>
              <a:rPr lang="en-US" sz="1600" dirty="0">
                <a:solidFill>
                  <a:srgbClr val="282F72"/>
                </a:solidFill>
                <a:latin typeface="Arial" panose="020B0604020202020204" pitchFamily="34" charset="0"/>
                <a:cs typeface="Arial" panose="020B0604020202020204" pitchFamily="34" charset="0"/>
              </a:rPr>
              <a:t> at no extra cost.</a:t>
            </a:r>
          </a:p>
          <a:p>
            <a:pPr>
              <a:spcAft>
                <a:spcPts val="600"/>
              </a:spcAft>
            </a:pPr>
            <a:r>
              <a:rPr lang="en-US" sz="1600" b="1" dirty="0">
                <a:solidFill>
                  <a:srgbClr val="282F72"/>
                </a:solidFill>
                <a:latin typeface="Arial" panose="020B0604020202020204" pitchFamily="34" charset="0"/>
                <a:cs typeface="Arial" panose="020B0604020202020204" pitchFamily="34" charset="0"/>
              </a:rPr>
              <a:t>Adults</a:t>
            </a:r>
            <a:r>
              <a:rPr lang="en-US" sz="1600" dirty="0">
                <a:solidFill>
                  <a:srgbClr val="282F72"/>
                </a:solidFill>
                <a:latin typeface="Arial" panose="020B0604020202020204" pitchFamily="34" charset="0"/>
                <a:cs typeface="Arial" panose="020B0604020202020204" pitchFamily="34" charset="0"/>
              </a:rPr>
              <a:t> can purchase a family dental plan when they enroll in a Covered California health insurance plan.</a:t>
            </a:r>
          </a:p>
          <a:p>
            <a:pPr marL="662940" lvl="1" indent="-285750">
              <a:spcAft>
                <a:spcPts val="600"/>
              </a:spcAft>
              <a:buFont typeface="Courier New" panose="02070309020205020404" pitchFamily="49" charset="0"/>
              <a:buChar char="o"/>
            </a:pPr>
            <a:r>
              <a:rPr lang="en-US" sz="1600" dirty="0">
                <a:solidFill>
                  <a:srgbClr val="282F72"/>
                </a:solidFill>
                <a:latin typeface="Arial" panose="020B0604020202020204" pitchFamily="34" charset="0"/>
                <a:cs typeface="Arial" panose="020B0604020202020204" pitchFamily="34" charset="0"/>
              </a:rPr>
              <a:t>There must be at least </a:t>
            </a:r>
            <a:r>
              <a:rPr lang="en-US" sz="1600" b="1" dirty="0">
                <a:solidFill>
                  <a:srgbClr val="282F72"/>
                </a:solidFill>
                <a:latin typeface="Arial" panose="020B0604020202020204" pitchFamily="34" charset="0"/>
                <a:cs typeface="Arial" panose="020B0604020202020204" pitchFamily="34" charset="0"/>
              </a:rPr>
              <a:t>one</a:t>
            </a:r>
            <a:r>
              <a:rPr lang="en-US" sz="1600" dirty="0">
                <a:solidFill>
                  <a:srgbClr val="282F72"/>
                </a:solidFill>
                <a:latin typeface="Arial" panose="020B0604020202020204" pitchFamily="34" charset="0"/>
                <a:cs typeface="Arial" panose="020B0604020202020204" pitchFamily="34" charset="0"/>
              </a:rPr>
              <a:t> adult (age 19 or older) enrolled in </a:t>
            </a:r>
            <a:br>
              <a:rPr lang="en-US" sz="1600" dirty="0">
                <a:solidFill>
                  <a:srgbClr val="282F72"/>
                </a:solidFill>
                <a:latin typeface="Arial" panose="020B0604020202020204" pitchFamily="34" charset="0"/>
                <a:cs typeface="Arial" panose="020B0604020202020204" pitchFamily="34" charset="0"/>
              </a:rPr>
            </a:br>
            <a:r>
              <a:rPr lang="en-US" sz="1600" dirty="0">
                <a:solidFill>
                  <a:srgbClr val="282F72"/>
                </a:solidFill>
                <a:latin typeface="Arial" panose="020B0604020202020204" pitchFamily="34" charset="0"/>
                <a:cs typeface="Arial" panose="020B0604020202020204" pitchFamily="34" charset="0"/>
              </a:rPr>
              <a:t>a family dental plan for a child in the family to enroll. (Not all adults in the household are required to enroll.) If a family chooses to enroll children in a family dental plan, all children younger than 19 who live in the household must enroll. </a:t>
            </a:r>
          </a:p>
        </p:txBody>
      </p:sp>
      <p:sp>
        <p:nvSpPr>
          <p:cNvPr id="28" name="Rectangle 27">
            <a:extLst>
              <a:ext uri="{FF2B5EF4-FFF2-40B4-BE49-F238E27FC236}">
                <a16:creationId xmlns:a16="http://schemas.microsoft.com/office/drawing/2014/main" id="{6C84A1D3-42D6-404C-9424-87A4592C7399}"/>
              </a:ext>
            </a:extLst>
          </p:cNvPr>
          <p:cNvSpPr/>
          <p:nvPr/>
        </p:nvSpPr>
        <p:spPr>
          <a:xfrm>
            <a:off x="427793" y="5803498"/>
            <a:ext cx="5649950" cy="550920"/>
          </a:xfrm>
          <a:prstGeom prst="rect">
            <a:avLst/>
          </a:prstGeom>
        </p:spPr>
        <p:txBody>
          <a:bodyPr wrap="square">
            <a:spAutoFit/>
          </a:bodyPr>
          <a:lstStyle/>
          <a:p>
            <a:pPr defTabSz="754380">
              <a:defRPr/>
            </a:pPr>
            <a:r>
              <a:rPr lang="en-US" sz="990">
                <a:solidFill>
                  <a:prstClr val="black"/>
                </a:solidFill>
                <a:latin typeface="Helvetica" panose="020B0604020202020204" pitchFamily="34" charset="0"/>
                <a:cs typeface="Helvetica" panose="020B0604020202020204" pitchFamily="34" charset="0"/>
                <a:hlinkClick r:id="rId3"/>
              </a:rPr>
              <a:t>https://www.coveredca.com/individuals-and-families/getting-covered/dental-coverage/family/</a:t>
            </a:r>
            <a:endParaRPr lang="en-US" sz="990">
              <a:solidFill>
                <a:prstClr val="black"/>
              </a:solidFill>
              <a:latin typeface="Helvetica" panose="020B0604020202020204" pitchFamily="34" charset="0"/>
              <a:cs typeface="Helvetica" panose="020B0604020202020204" pitchFamily="34" charset="0"/>
            </a:endParaRPr>
          </a:p>
          <a:p>
            <a:pPr defTabSz="754380">
              <a:defRPr/>
            </a:pPr>
            <a:endParaRPr lang="en-US" sz="1000">
              <a:solidFill>
                <a:srgbClr val="0070C0"/>
              </a:solidFill>
              <a:latin typeface="Arial" panose="020B0604020202020204" pitchFamily="34" charset="0"/>
              <a:cs typeface="Arial" panose="020B0604020202020204" pitchFamily="34" charset="0"/>
            </a:endParaRPr>
          </a:p>
          <a:p>
            <a:pPr defTabSz="754380">
              <a:defRPr/>
            </a:pPr>
            <a:endParaRPr lang="en-US" sz="990">
              <a:solidFill>
                <a:prstClr val="black"/>
              </a:solidFill>
              <a:latin typeface="Helvetica" panose="020B0604020202020204" pitchFamily="34" charset="0"/>
              <a:cs typeface="Helvetica" panose="020B0604020202020204" pitchFamily="34" charset="0"/>
            </a:endParaRPr>
          </a:p>
        </p:txBody>
      </p:sp>
      <p:sp>
        <p:nvSpPr>
          <p:cNvPr id="16" name="Rectangle 15">
            <a:extLst>
              <a:ext uri="{FF2B5EF4-FFF2-40B4-BE49-F238E27FC236}">
                <a16:creationId xmlns:a16="http://schemas.microsoft.com/office/drawing/2014/main" id="{198B6AAF-C585-7892-D2EC-D3EC8F39146E}"/>
              </a:ext>
            </a:extLst>
          </p:cNvPr>
          <p:cNvSpPr/>
          <p:nvPr/>
        </p:nvSpPr>
        <p:spPr>
          <a:xfrm>
            <a:off x="7575212" y="3186557"/>
            <a:ext cx="4311984" cy="1815882"/>
          </a:xfrm>
          <a:prstGeom prst="rect">
            <a:avLst/>
          </a:prstGeom>
        </p:spPr>
        <p:txBody>
          <a:bodyPr wrap="square">
            <a:spAutoFit/>
          </a:bodyPr>
          <a:lstStyle/>
          <a:p>
            <a:r>
              <a:rPr lang="en-US" sz="1600" b="1" dirty="0">
                <a:solidFill>
                  <a:srgbClr val="282F72"/>
                </a:solidFill>
                <a:latin typeface="Arial" panose="020B0604020202020204" pitchFamily="34" charset="0"/>
                <a:cs typeface="Arial" panose="020B0604020202020204" pitchFamily="34" charset="0"/>
              </a:rPr>
              <a:t>Children</a:t>
            </a:r>
            <a:r>
              <a:rPr lang="en-US" sz="1600" dirty="0">
                <a:solidFill>
                  <a:srgbClr val="282F72"/>
                </a:solidFill>
                <a:latin typeface="Arial" panose="020B0604020202020204" pitchFamily="34" charset="0"/>
                <a:cs typeface="Arial" panose="020B0604020202020204" pitchFamily="34" charset="0"/>
              </a:rPr>
              <a:t> under age 19 get free vision care included with their parent’s Covered California health plan.</a:t>
            </a:r>
          </a:p>
          <a:p>
            <a:pPr lvl="0"/>
            <a:endParaRPr lang="en-US" sz="1600" b="1" dirty="0">
              <a:solidFill>
                <a:srgbClr val="282F72"/>
              </a:solidFill>
              <a:latin typeface="Arial" panose="020B0604020202020204" pitchFamily="34" charset="0"/>
              <a:cs typeface="Arial" panose="020B0604020202020204" pitchFamily="34" charset="0"/>
            </a:endParaRPr>
          </a:p>
          <a:p>
            <a:pPr lvl="0"/>
            <a:r>
              <a:rPr lang="en-US" sz="1600" b="1" dirty="0">
                <a:solidFill>
                  <a:srgbClr val="282F72"/>
                </a:solidFill>
                <a:latin typeface="Arial" panose="020B0604020202020204" pitchFamily="34" charset="0"/>
                <a:cs typeface="Arial" panose="020B0604020202020204" pitchFamily="34" charset="0"/>
              </a:rPr>
              <a:t>Adults</a:t>
            </a:r>
            <a:r>
              <a:rPr lang="en-US" sz="1600" dirty="0">
                <a:solidFill>
                  <a:srgbClr val="282F72"/>
                </a:solidFill>
                <a:latin typeface="Arial" panose="020B0604020202020204" pitchFamily="34" charset="0"/>
                <a:cs typeface="Arial" panose="020B0604020202020204" pitchFamily="34" charset="0"/>
              </a:rPr>
              <a:t> can enroll directly with one of our three contracted vision companies. All offer excellent benefits.</a:t>
            </a:r>
          </a:p>
        </p:txBody>
      </p:sp>
      <p:grpSp>
        <p:nvGrpSpPr>
          <p:cNvPr id="11" name="Group 10">
            <a:extLst>
              <a:ext uri="{FF2B5EF4-FFF2-40B4-BE49-F238E27FC236}">
                <a16:creationId xmlns:a16="http://schemas.microsoft.com/office/drawing/2014/main" id="{96038495-7C30-E945-EF5E-F704091E8A71}"/>
              </a:ext>
            </a:extLst>
          </p:cNvPr>
          <p:cNvGrpSpPr/>
          <p:nvPr/>
        </p:nvGrpSpPr>
        <p:grpSpPr>
          <a:xfrm>
            <a:off x="7662051" y="1236391"/>
            <a:ext cx="3874546" cy="1718398"/>
            <a:chOff x="7390356" y="1066604"/>
            <a:chExt cx="4094502" cy="1815951"/>
          </a:xfrm>
        </p:grpSpPr>
        <p:pic>
          <p:nvPicPr>
            <p:cNvPr id="6" name="Graphic 5">
              <a:extLst>
                <a:ext uri="{FF2B5EF4-FFF2-40B4-BE49-F238E27FC236}">
                  <a16:creationId xmlns:a16="http://schemas.microsoft.com/office/drawing/2014/main" id="{A2D9D64F-5DA2-87DB-9B4D-499D13F46F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0356" y="1285919"/>
              <a:ext cx="1028688" cy="611652"/>
            </a:xfrm>
            <a:prstGeom prst="rect">
              <a:avLst/>
            </a:prstGeom>
          </p:spPr>
        </p:pic>
        <p:pic>
          <p:nvPicPr>
            <p:cNvPr id="8" name="Graphic 7">
              <a:extLst>
                <a:ext uri="{FF2B5EF4-FFF2-40B4-BE49-F238E27FC236}">
                  <a16:creationId xmlns:a16="http://schemas.microsoft.com/office/drawing/2014/main" id="{EAEB99FF-993B-C257-860A-DA77704FBF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72485" y="1066604"/>
              <a:ext cx="2612373" cy="865576"/>
            </a:xfrm>
            <a:prstGeom prst="rect">
              <a:avLst/>
            </a:prstGeom>
          </p:spPr>
        </p:pic>
        <p:pic>
          <p:nvPicPr>
            <p:cNvPr id="10" name="Graphic 9">
              <a:extLst>
                <a:ext uri="{FF2B5EF4-FFF2-40B4-BE49-F238E27FC236}">
                  <a16:creationId xmlns:a16="http://schemas.microsoft.com/office/drawing/2014/main" id="{4CE316AE-E3C3-9AD9-C477-0869F164B5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4697" y="1755529"/>
              <a:ext cx="3683450" cy="1127026"/>
            </a:xfrm>
            <a:prstGeom prst="rect">
              <a:avLst/>
            </a:prstGeom>
          </p:spPr>
        </p:pic>
      </p:grpSp>
      <p:sp>
        <p:nvSpPr>
          <p:cNvPr id="19" name="Rectangle 18">
            <a:extLst>
              <a:ext uri="{FF2B5EF4-FFF2-40B4-BE49-F238E27FC236}">
                <a16:creationId xmlns:a16="http://schemas.microsoft.com/office/drawing/2014/main" id="{DE93B59B-B821-DA03-5862-FF4E56C0C42E}"/>
              </a:ext>
            </a:extLst>
          </p:cNvPr>
          <p:cNvSpPr/>
          <p:nvPr/>
        </p:nvSpPr>
        <p:spPr>
          <a:xfrm>
            <a:off x="7571977" y="5609654"/>
            <a:ext cx="4587834" cy="860235"/>
          </a:xfrm>
          <a:prstGeom prst="rect">
            <a:avLst/>
          </a:prstGeom>
        </p:spPr>
        <p:txBody>
          <a:bodyPr wrap="square">
            <a:spAutoFit/>
          </a:bodyPr>
          <a:lstStyle/>
          <a:p>
            <a:pPr defTabSz="754380">
              <a:defRPr/>
            </a:pPr>
            <a:r>
              <a:rPr lang="en-US" sz="1000">
                <a:solidFill>
                  <a:srgbClr val="0070C0"/>
                </a:solidFill>
                <a:latin typeface="Arial" panose="020B0604020202020204" pitchFamily="34" charset="0"/>
                <a:cs typeface="Arial" panose="020B0604020202020204" pitchFamily="34" charset="0"/>
                <a:hlinkClick r:id="rId10"/>
              </a:rPr>
              <a:t>https://www.coveredca.com/vision/adult/</a:t>
            </a:r>
            <a:endParaRPr lang="en-US" sz="1000">
              <a:solidFill>
                <a:srgbClr val="0070C0"/>
              </a:solidFill>
              <a:latin typeface="Arial" panose="020B0604020202020204" pitchFamily="34" charset="0"/>
              <a:cs typeface="Arial" panose="020B0604020202020204" pitchFamily="34" charset="0"/>
            </a:endParaRPr>
          </a:p>
          <a:p>
            <a:pPr defTabSz="754380">
              <a:defRPr/>
            </a:pPr>
            <a:r>
              <a:rPr lang="en-US" sz="1000">
                <a:solidFill>
                  <a:srgbClr val="0070C0"/>
                </a:solidFill>
                <a:latin typeface="Arial" panose="020B0604020202020204" pitchFamily="34" charset="0"/>
                <a:cs typeface="Arial" panose="020B0604020202020204" pitchFamily="34" charset="0"/>
                <a:hlinkClick r:id="rId11"/>
              </a:rPr>
              <a:t>https://www.coveredca.com/vision/childrens-vision/</a:t>
            </a:r>
            <a:endParaRPr lang="en-US" sz="1000">
              <a:solidFill>
                <a:srgbClr val="0070C0"/>
              </a:solidFill>
              <a:latin typeface="Arial" panose="020B0604020202020204" pitchFamily="34" charset="0"/>
              <a:cs typeface="Arial" panose="020B0604020202020204" pitchFamily="34" charset="0"/>
            </a:endParaRPr>
          </a:p>
          <a:p>
            <a:pPr defTabSz="754380">
              <a:defRPr/>
            </a:pPr>
            <a:endParaRPr lang="en-US" sz="1000">
              <a:solidFill>
                <a:srgbClr val="0070C0"/>
              </a:solidFill>
              <a:latin typeface="Arial" panose="020B0604020202020204" pitchFamily="34" charset="0"/>
              <a:cs typeface="Arial" panose="020B0604020202020204" pitchFamily="34" charset="0"/>
            </a:endParaRPr>
          </a:p>
          <a:p>
            <a:pPr defTabSz="754380">
              <a:defRPr/>
            </a:pPr>
            <a:endParaRPr lang="en-US" sz="1000">
              <a:solidFill>
                <a:srgbClr val="0070C0"/>
              </a:solidFill>
              <a:latin typeface="Arial" panose="020B0604020202020204" pitchFamily="34" charset="0"/>
              <a:cs typeface="Arial" panose="020B0604020202020204" pitchFamily="34" charset="0"/>
            </a:endParaRPr>
          </a:p>
          <a:p>
            <a:pPr defTabSz="754380">
              <a:defRPr/>
            </a:pPr>
            <a:endParaRPr lang="en-US" sz="990">
              <a:solidFill>
                <a:prstClr val="black"/>
              </a:solidFill>
              <a:latin typeface="Helvetica" panose="020B0604020202020204" pitchFamily="34" charset="0"/>
              <a:cs typeface="Helvetica" panose="020B0604020202020204" pitchFamily="34" charset="0"/>
            </a:endParaRPr>
          </a:p>
        </p:txBody>
      </p:sp>
      <p:grpSp>
        <p:nvGrpSpPr>
          <p:cNvPr id="32" name="Group 31">
            <a:extLst>
              <a:ext uri="{FF2B5EF4-FFF2-40B4-BE49-F238E27FC236}">
                <a16:creationId xmlns:a16="http://schemas.microsoft.com/office/drawing/2014/main" id="{BB94FEF5-4BB5-7CF5-0910-E3EE42BA122C}"/>
              </a:ext>
            </a:extLst>
          </p:cNvPr>
          <p:cNvGrpSpPr/>
          <p:nvPr/>
        </p:nvGrpSpPr>
        <p:grpSpPr>
          <a:xfrm>
            <a:off x="427793" y="1351864"/>
            <a:ext cx="5953121" cy="1327489"/>
            <a:chOff x="427793" y="1634671"/>
            <a:chExt cx="5953121" cy="1327489"/>
          </a:xfrm>
        </p:grpSpPr>
        <p:pic>
          <p:nvPicPr>
            <p:cNvPr id="21" name="Graphic 20">
              <a:extLst>
                <a:ext uri="{FF2B5EF4-FFF2-40B4-BE49-F238E27FC236}">
                  <a16:creationId xmlns:a16="http://schemas.microsoft.com/office/drawing/2014/main" id="{70863092-3244-4003-529F-D2FCE71432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7793" y="1634671"/>
              <a:ext cx="1364030" cy="416787"/>
            </a:xfrm>
            <a:prstGeom prst="rect">
              <a:avLst/>
            </a:prstGeom>
          </p:spPr>
        </p:pic>
        <p:pic>
          <p:nvPicPr>
            <p:cNvPr id="23" name="Graphic 22">
              <a:extLst>
                <a:ext uri="{FF2B5EF4-FFF2-40B4-BE49-F238E27FC236}">
                  <a16:creationId xmlns:a16="http://schemas.microsoft.com/office/drawing/2014/main" id="{0E23A794-27BB-59A5-F692-DED16D5331E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22871" y="1636701"/>
              <a:ext cx="1198831" cy="488413"/>
            </a:xfrm>
            <a:prstGeom prst="rect">
              <a:avLst/>
            </a:prstGeom>
          </p:spPr>
        </p:pic>
        <p:pic>
          <p:nvPicPr>
            <p:cNvPr id="25" name="Graphic 24">
              <a:extLst>
                <a:ext uri="{FF2B5EF4-FFF2-40B4-BE49-F238E27FC236}">
                  <a16:creationId xmlns:a16="http://schemas.microsoft.com/office/drawing/2014/main" id="{AA07ECF7-5102-5155-456B-54E592709C1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052750" y="1727623"/>
              <a:ext cx="2328164" cy="377540"/>
            </a:xfrm>
            <a:prstGeom prst="rect">
              <a:avLst/>
            </a:prstGeom>
          </p:spPr>
        </p:pic>
        <p:pic>
          <p:nvPicPr>
            <p:cNvPr id="29" name="Graphic 28">
              <a:extLst>
                <a:ext uri="{FF2B5EF4-FFF2-40B4-BE49-F238E27FC236}">
                  <a16:creationId xmlns:a16="http://schemas.microsoft.com/office/drawing/2014/main" id="{8EFCE0A8-0AB3-FF22-A435-26B6BD67F97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2449" y="2592614"/>
              <a:ext cx="1583769" cy="369546"/>
            </a:xfrm>
            <a:prstGeom prst="rect">
              <a:avLst/>
            </a:prstGeom>
          </p:spPr>
        </p:pic>
      </p:grpSp>
      <p:cxnSp>
        <p:nvCxnSpPr>
          <p:cNvPr id="34" name="Straight Connector 33">
            <a:extLst>
              <a:ext uri="{FF2B5EF4-FFF2-40B4-BE49-F238E27FC236}">
                <a16:creationId xmlns:a16="http://schemas.microsoft.com/office/drawing/2014/main" id="{38C88BC3-A2E8-60B4-6FF7-EE1D2CA65B57}"/>
              </a:ext>
            </a:extLst>
          </p:cNvPr>
          <p:cNvCxnSpPr/>
          <p:nvPr/>
        </p:nvCxnSpPr>
        <p:spPr>
          <a:xfrm>
            <a:off x="7097653" y="1351864"/>
            <a:ext cx="0" cy="462983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descr="Logo, company name&#10;&#10;Description automatically generated">
            <a:extLst>
              <a:ext uri="{FF2B5EF4-FFF2-40B4-BE49-F238E27FC236}">
                <a16:creationId xmlns:a16="http://schemas.microsoft.com/office/drawing/2014/main" id="{A246B3A3-D897-288D-7765-68AA9F9912D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30558" y="2148330"/>
            <a:ext cx="1592755" cy="694441"/>
          </a:xfrm>
          <a:prstGeom prst="rect">
            <a:avLst/>
          </a:prstGeom>
        </p:spPr>
      </p:pic>
    </p:spTree>
    <p:extLst>
      <p:ext uri="{BB962C8B-B14F-4D97-AF65-F5344CB8AC3E}">
        <p14:creationId xmlns:p14="http://schemas.microsoft.com/office/powerpoint/2010/main" val="2441525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B75C-39D7-4816-91A9-8F79982141EA}"/>
              </a:ext>
            </a:extLst>
          </p:cNvPr>
          <p:cNvSpPr>
            <a:spLocks noGrp="1"/>
          </p:cNvSpPr>
          <p:nvPr>
            <p:ph type="title"/>
          </p:nvPr>
        </p:nvSpPr>
        <p:spPr>
          <a:xfrm>
            <a:off x="304802" y="2206549"/>
            <a:ext cx="11582400" cy="599689"/>
          </a:xfrm>
        </p:spPr>
        <p:txBody>
          <a:bodyPr>
            <a:noAutofit/>
          </a:bodyPr>
          <a:lstStyle/>
          <a:p>
            <a:r>
              <a:rPr lang="en-US" sz="3600" dirty="0"/>
              <a:t>BENEFITS AVAILABLE TO AI/AN </a:t>
            </a:r>
            <a:br>
              <a:rPr lang="en-US" sz="3600" dirty="0"/>
            </a:br>
            <a:r>
              <a:rPr lang="en-US" sz="3600" dirty="0"/>
              <a:t>THROUGH COVERED CALIFORNIA</a:t>
            </a:r>
          </a:p>
        </p:txBody>
      </p:sp>
      <p:sp>
        <p:nvSpPr>
          <p:cNvPr id="4" name="Slide Number Placeholder 3">
            <a:extLst>
              <a:ext uri="{FF2B5EF4-FFF2-40B4-BE49-F238E27FC236}">
                <a16:creationId xmlns:a16="http://schemas.microsoft.com/office/drawing/2014/main" id="{4162F282-2232-4B22-88EA-C9825CA42546}"/>
              </a:ext>
            </a:extLst>
          </p:cNvPr>
          <p:cNvSpPr>
            <a:spLocks noGrp="1"/>
          </p:cNvSpPr>
          <p:nvPr>
            <p:ph type="sldNum" sz="quarter" idx="4"/>
          </p:nvPr>
        </p:nvSpPr>
        <p:spPr/>
        <p:txBody>
          <a:bodyPr/>
          <a:lstStyle/>
          <a:p>
            <a:fld id="{C8146628-1A01-9741-8A8B-916D51547CC7}" type="slidenum">
              <a:rPr lang="en-US" smtClean="0"/>
              <a:pPr/>
              <a:t>17</a:t>
            </a:fld>
            <a:endParaRPr lang="en-US"/>
          </a:p>
        </p:txBody>
      </p:sp>
    </p:spTree>
    <p:extLst>
      <p:ext uri="{BB962C8B-B14F-4D97-AF65-F5344CB8AC3E}">
        <p14:creationId xmlns:p14="http://schemas.microsoft.com/office/powerpoint/2010/main" val="3938005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a:cs typeface="Arial"/>
              </a:rPr>
              <a:t>BENEFITS FOR AMERICAN INDIAN/ALASKA NATIVE (AI/AN)</a:t>
            </a:r>
          </a:p>
        </p:txBody>
      </p:sp>
      <p:sp>
        <p:nvSpPr>
          <p:cNvPr id="6" name="Text Placeholder 5">
            <a:extLst>
              <a:ext uri="{FF2B5EF4-FFF2-40B4-BE49-F238E27FC236}">
                <a16:creationId xmlns:a16="http://schemas.microsoft.com/office/drawing/2014/main" id="{E53D2BCB-8C65-4FB6-A445-E1A066A955F1}"/>
              </a:ext>
            </a:extLst>
          </p:cNvPr>
          <p:cNvSpPr>
            <a:spLocks noGrp="1"/>
          </p:cNvSpPr>
          <p:nvPr>
            <p:ph type="body" sz="quarter" idx="13"/>
          </p:nvPr>
        </p:nvSpPr>
        <p:spPr>
          <a:xfrm>
            <a:off x="304799" y="1490133"/>
            <a:ext cx="11582811" cy="4617156"/>
          </a:xfrm>
        </p:spPr>
        <p:txBody>
          <a:bodyPr vert="horz" lIns="91440" tIns="45720" rIns="91440" bIns="45720" rtlCol="0" anchor="t">
            <a:normAutofit fontScale="85000" lnSpcReduction="20000"/>
          </a:bodyPr>
          <a:lstStyle/>
          <a:p>
            <a:pPr marL="457200" indent="-457200">
              <a:lnSpc>
                <a:spcPct val="120000"/>
              </a:lnSpc>
              <a:spcAft>
                <a:spcPts val="1600"/>
              </a:spcAft>
              <a:buFont typeface="Wingdings" panose="05000000000000000000" pitchFamily="2" charset="2"/>
              <a:buChar char="§"/>
            </a:pPr>
            <a:r>
              <a:rPr lang="en-US" sz="2600" dirty="0">
                <a:solidFill>
                  <a:schemeClr val="tx1">
                    <a:lumMod val="75000"/>
                    <a:lumOff val="25000"/>
                  </a:schemeClr>
                </a:solidFill>
                <a:latin typeface="Arial"/>
                <a:cs typeface="Arial"/>
              </a:rPr>
              <a:t>Many AI/AN currently receive health care from Indian health care providers, which include health programs operated by the Indian Health Service </a:t>
            </a:r>
            <a:r>
              <a:rPr lang="en-US" sz="2600" b="1" dirty="0">
                <a:solidFill>
                  <a:schemeClr val="tx1">
                    <a:lumMod val="75000"/>
                    <a:lumOff val="25000"/>
                  </a:schemeClr>
                </a:solidFill>
                <a:latin typeface="Arial"/>
                <a:cs typeface="Arial"/>
              </a:rPr>
              <a:t>(I)</a:t>
            </a:r>
            <a:r>
              <a:rPr lang="en-US" sz="2600" dirty="0">
                <a:solidFill>
                  <a:schemeClr val="tx1">
                    <a:lumMod val="75000"/>
                    <a:lumOff val="25000"/>
                  </a:schemeClr>
                </a:solidFill>
                <a:latin typeface="Arial"/>
                <a:cs typeface="Arial"/>
              </a:rPr>
              <a:t>, Tribes and Tribal organizations </a:t>
            </a:r>
            <a:r>
              <a:rPr lang="en-US" sz="2600" b="1" dirty="0">
                <a:solidFill>
                  <a:schemeClr val="tx1">
                    <a:lumMod val="75000"/>
                    <a:lumOff val="25000"/>
                  </a:schemeClr>
                </a:solidFill>
                <a:latin typeface="Arial"/>
                <a:cs typeface="Arial"/>
              </a:rPr>
              <a:t>(T)</a:t>
            </a:r>
            <a:r>
              <a:rPr lang="en-US" sz="2600" dirty="0">
                <a:solidFill>
                  <a:schemeClr val="tx1">
                    <a:lumMod val="75000"/>
                    <a:lumOff val="25000"/>
                  </a:schemeClr>
                </a:solidFill>
                <a:latin typeface="Arial"/>
                <a:cs typeface="Arial"/>
              </a:rPr>
              <a:t>, and Urban Indian organizations </a:t>
            </a:r>
            <a:r>
              <a:rPr lang="en-US" sz="2600" b="1" dirty="0">
                <a:solidFill>
                  <a:schemeClr val="tx1">
                    <a:lumMod val="75000"/>
                    <a:lumOff val="25000"/>
                  </a:schemeClr>
                </a:solidFill>
                <a:latin typeface="Arial"/>
                <a:cs typeface="Arial"/>
              </a:rPr>
              <a:t>(U)</a:t>
            </a:r>
            <a:r>
              <a:rPr lang="en-US" sz="2600" dirty="0">
                <a:solidFill>
                  <a:schemeClr val="tx1">
                    <a:lumMod val="75000"/>
                    <a:lumOff val="25000"/>
                  </a:schemeClr>
                </a:solidFill>
                <a:latin typeface="Arial"/>
                <a:cs typeface="Arial"/>
              </a:rPr>
              <a:t>. These health programs are sometimes collectively referred to as </a:t>
            </a:r>
            <a:r>
              <a:rPr lang="en-US" sz="2600" b="1" dirty="0">
                <a:solidFill>
                  <a:schemeClr val="tx1">
                    <a:lumMod val="75000"/>
                    <a:lumOff val="25000"/>
                  </a:schemeClr>
                </a:solidFill>
                <a:latin typeface="Arial"/>
                <a:cs typeface="Arial"/>
              </a:rPr>
              <a:t>I/T/U</a:t>
            </a:r>
            <a:r>
              <a:rPr lang="en-US" sz="2600" dirty="0">
                <a:solidFill>
                  <a:schemeClr val="tx1">
                    <a:lumMod val="75000"/>
                    <a:lumOff val="25000"/>
                  </a:schemeClr>
                </a:solidFill>
                <a:latin typeface="Arial"/>
                <a:cs typeface="Arial"/>
              </a:rPr>
              <a:t>s </a:t>
            </a:r>
            <a:r>
              <a:rPr lang="en-US" sz="2600" b="1" dirty="0">
                <a:solidFill>
                  <a:srgbClr val="282F72"/>
                </a:solidFill>
                <a:latin typeface="Arial"/>
                <a:cs typeface="Arial"/>
              </a:rPr>
              <a:t>(IHS/Tribal/Urban)</a:t>
            </a:r>
            <a:r>
              <a:rPr lang="en-US" sz="2600" dirty="0">
                <a:solidFill>
                  <a:schemeClr val="tx1">
                    <a:lumMod val="75000"/>
                    <a:lumOff val="25000"/>
                  </a:schemeClr>
                </a:solidFill>
                <a:latin typeface="Arial"/>
                <a:cs typeface="Arial"/>
              </a:rPr>
              <a:t>. </a:t>
            </a:r>
          </a:p>
          <a:p>
            <a:pPr marL="457200" indent="-457200">
              <a:lnSpc>
                <a:spcPct val="120000"/>
              </a:lnSpc>
              <a:spcAft>
                <a:spcPts val="1600"/>
              </a:spcAft>
              <a:buFont typeface="Wingdings" panose="05000000000000000000" pitchFamily="2" charset="2"/>
              <a:buChar char="§"/>
            </a:pPr>
            <a:r>
              <a:rPr lang="en-US" sz="2600" dirty="0">
                <a:solidFill>
                  <a:schemeClr val="tx1">
                    <a:lumMod val="75000"/>
                    <a:lumOff val="25000"/>
                  </a:schemeClr>
                </a:solidFill>
                <a:latin typeface="Arial"/>
                <a:cs typeface="Arial"/>
              </a:rPr>
              <a:t>If AI/AN enroll in a plan through Covered California, they </a:t>
            </a:r>
            <a:r>
              <a:rPr lang="en-US" sz="2600" b="1" dirty="0">
                <a:solidFill>
                  <a:srgbClr val="282F72"/>
                </a:solidFill>
                <a:latin typeface="Arial"/>
                <a:cs typeface="Arial"/>
              </a:rPr>
              <a:t>can continue to </a:t>
            </a:r>
            <a:r>
              <a:rPr lang="en-US" sz="2600" dirty="0">
                <a:solidFill>
                  <a:schemeClr val="tx1">
                    <a:lumMod val="75000"/>
                    <a:lumOff val="25000"/>
                  </a:schemeClr>
                </a:solidFill>
                <a:latin typeface="Arial"/>
                <a:cs typeface="Arial"/>
              </a:rPr>
              <a:t>receive services from their local Indian health care provider. Most I/T/Us do </a:t>
            </a:r>
            <a:r>
              <a:rPr lang="en-US" sz="2600" b="1" u="sng" dirty="0">
                <a:solidFill>
                  <a:srgbClr val="282F72"/>
                </a:solidFill>
                <a:latin typeface="Arial"/>
                <a:cs typeface="Arial"/>
              </a:rPr>
              <a:t>not</a:t>
            </a:r>
            <a:r>
              <a:rPr lang="en-US" sz="2600" b="1" dirty="0">
                <a:solidFill>
                  <a:schemeClr val="tx1">
                    <a:lumMod val="75000"/>
                    <a:lumOff val="25000"/>
                  </a:schemeClr>
                </a:solidFill>
                <a:latin typeface="Arial"/>
                <a:cs typeface="Arial"/>
              </a:rPr>
              <a:t> </a:t>
            </a:r>
            <a:r>
              <a:rPr lang="en-US" sz="2600" dirty="0">
                <a:solidFill>
                  <a:schemeClr val="tx1">
                    <a:lumMod val="75000"/>
                    <a:lumOff val="25000"/>
                  </a:schemeClr>
                </a:solidFill>
                <a:latin typeface="Arial"/>
                <a:cs typeface="Arial"/>
              </a:rPr>
              <a:t>provide </a:t>
            </a:r>
            <a:r>
              <a:rPr lang="en-US" sz="2600" b="1" u="sng" dirty="0">
                <a:solidFill>
                  <a:srgbClr val="282F72"/>
                </a:solidFill>
                <a:latin typeface="Arial"/>
                <a:cs typeface="Arial"/>
              </a:rPr>
              <a:t>specialty or emergency care</a:t>
            </a:r>
            <a:r>
              <a:rPr lang="en-US" sz="2600" b="1" dirty="0">
                <a:solidFill>
                  <a:srgbClr val="282F72"/>
                </a:solidFill>
                <a:latin typeface="Arial"/>
                <a:cs typeface="Arial"/>
              </a:rPr>
              <a:t> </a:t>
            </a:r>
            <a:r>
              <a:rPr lang="en-US" sz="2600" dirty="0">
                <a:solidFill>
                  <a:schemeClr val="tx1">
                    <a:lumMod val="75000"/>
                    <a:lumOff val="25000"/>
                  </a:schemeClr>
                </a:solidFill>
                <a:latin typeface="Arial"/>
                <a:cs typeface="Arial"/>
              </a:rPr>
              <a:t>but those are covered under the ACA when enrolled in Covered California.</a:t>
            </a:r>
          </a:p>
          <a:p>
            <a:pPr marL="457200" indent="-457200">
              <a:lnSpc>
                <a:spcPct val="120000"/>
              </a:lnSpc>
              <a:spcAft>
                <a:spcPts val="1600"/>
              </a:spcAft>
              <a:buFont typeface="Wingdings" panose="05000000000000000000" pitchFamily="2" charset="2"/>
              <a:buChar char="§"/>
            </a:pPr>
            <a:r>
              <a:rPr lang="en-US" sz="2600" dirty="0">
                <a:solidFill>
                  <a:schemeClr val="tx1">
                    <a:lumMod val="75000"/>
                    <a:lumOff val="25000"/>
                  </a:schemeClr>
                </a:solidFill>
                <a:latin typeface="Arial"/>
                <a:cs typeface="Arial"/>
              </a:rPr>
              <a:t>AI/AN can enroll in or switch plans (as often as once a month) in Covered California </a:t>
            </a:r>
            <a:r>
              <a:rPr lang="en-US" sz="2600" b="1" dirty="0">
                <a:solidFill>
                  <a:srgbClr val="282F72"/>
                </a:solidFill>
                <a:latin typeface="Arial"/>
                <a:cs typeface="Arial"/>
              </a:rPr>
              <a:t>throughout the year</a:t>
            </a:r>
            <a:r>
              <a:rPr lang="en-US" sz="2600" dirty="0">
                <a:solidFill>
                  <a:schemeClr val="tx1">
                    <a:lumMod val="75000"/>
                    <a:lumOff val="25000"/>
                  </a:schemeClr>
                </a:solidFill>
                <a:latin typeface="Arial"/>
                <a:cs typeface="Arial"/>
              </a:rPr>
              <a:t>, not just during the annual open enrollment period.</a:t>
            </a:r>
          </a:p>
          <a:p>
            <a:pPr marL="457200" indent="-457200">
              <a:lnSpc>
                <a:spcPct val="120000"/>
              </a:lnSpc>
              <a:spcAft>
                <a:spcPts val="1600"/>
              </a:spcAft>
              <a:buFont typeface="Wingdings" panose="05000000000000000000" pitchFamily="2" charset="2"/>
              <a:buChar char="§"/>
            </a:pPr>
            <a:r>
              <a:rPr lang="en-US" sz="2600" dirty="0">
                <a:solidFill>
                  <a:schemeClr val="tx1">
                    <a:lumMod val="75000"/>
                    <a:lumOff val="25000"/>
                  </a:schemeClr>
                </a:solidFill>
                <a:latin typeface="Arial"/>
                <a:cs typeface="Arial"/>
              </a:rPr>
              <a:t>Depending on income, AI/AN can enroll in a </a:t>
            </a:r>
            <a:r>
              <a:rPr lang="en-US" sz="2600" b="1" dirty="0">
                <a:solidFill>
                  <a:srgbClr val="A6CE39"/>
                </a:solidFill>
                <a:latin typeface="Arial"/>
                <a:cs typeface="Arial"/>
              </a:rPr>
              <a:t>zero cost </a:t>
            </a:r>
            <a:r>
              <a:rPr lang="en-US" sz="2600" dirty="0">
                <a:solidFill>
                  <a:schemeClr val="tx1">
                    <a:lumMod val="75000"/>
                    <a:lumOff val="25000"/>
                  </a:schemeClr>
                </a:solidFill>
                <a:latin typeface="Arial"/>
                <a:cs typeface="Arial"/>
              </a:rPr>
              <a:t>or </a:t>
            </a:r>
            <a:r>
              <a:rPr lang="en-US" sz="2600" b="1" dirty="0">
                <a:solidFill>
                  <a:srgbClr val="F3BE17"/>
                </a:solidFill>
                <a:latin typeface="Arial"/>
                <a:cs typeface="Arial"/>
              </a:rPr>
              <a:t>limited cost sharing</a:t>
            </a:r>
            <a:r>
              <a:rPr lang="en-US" sz="2600" dirty="0">
                <a:solidFill>
                  <a:srgbClr val="F3BE17"/>
                </a:solidFill>
                <a:latin typeface="Arial"/>
                <a:cs typeface="Arial"/>
              </a:rPr>
              <a:t> </a:t>
            </a:r>
            <a:r>
              <a:rPr lang="en-US" sz="2600" dirty="0">
                <a:solidFill>
                  <a:schemeClr val="tx1">
                    <a:lumMod val="75000"/>
                    <a:lumOff val="25000"/>
                  </a:schemeClr>
                </a:solidFill>
                <a:latin typeface="Arial"/>
                <a:cs typeface="Arial"/>
              </a:rPr>
              <a:t>plan. </a:t>
            </a:r>
            <a:endParaRPr lang="en-US" sz="2600" dirty="0">
              <a:solidFill>
                <a:schemeClr val="tx1">
                  <a:lumMod val="75000"/>
                  <a:lumOff val="25000"/>
                </a:schemeClr>
              </a:solidFill>
            </a:endParaRPr>
          </a:p>
        </p:txBody>
      </p:sp>
      <p:sp>
        <p:nvSpPr>
          <p:cNvPr id="4" name="Slide Number Placeholder 3"/>
          <p:cNvSpPr>
            <a:spLocks noGrp="1"/>
          </p:cNvSpPr>
          <p:nvPr>
            <p:ph type="sldNum" sz="quarter" idx="4"/>
          </p:nvPr>
        </p:nvSpPr>
        <p:spPr/>
        <p:txBody>
          <a:bodyPr/>
          <a:lstStyle/>
          <a:p>
            <a:fld id="{C8146628-1A01-9741-8A8B-916D51547CC7}" type="slidenum">
              <a:rPr lang="en-US" smtClean="0"/>
              <a:pPr/>
              <a:t>18</a:t>
            </a:fld>
            <a:endParaRPr lang="en-US"/>
          </a:p>
        </p:txBody>
      </p:sp>
    </p:spTree>
    <p:extLst>
      <p:ext uri="{BB962C8B-B14F-4D97-AF65-F5344CB8AC3E}">
        <p14:creationId xmlns:p14="http://schemas.microsoft.com/office/powerpoint/2010/main" val="190891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F3AA94-94FB-E33D-D825-2F8D0DFFAFC3}"/>
              </a:ext>
            </a:extLst>
          </p:cNvPr>
          <p:cNvPicPr>
            <a:picLocks noChangeAspect="1"/>
          </p:cNvPicPr>
          <p:nvPr/>
        </p:nvPicPr>
        <p:blipFill>
          <a:blip r:embed="rId3"/>
          <a:stretch>
            <a:fillRect/>
          </a:stretch>
        </p:blipFill>
        <p:spPr>
          <a:xfrm>
            <a:off x="1565563" y="945296"/>
            <a:ext cx="9060873" cy="4772118"/>
          </a:xfrm>
          <a:prstGeom prst="rect">
            <a:avLst/>
          </a:prstGeom>
        </p:spPr>
      </p:pic>
      <p:sp>
        <p:nvSpPr>
          <p:cNvPr id="2" name="Title 1">
            <a:extLst>
              <a:ext uri="{FF2B5EF4-FFF2-40B4-BE49-F238E27FC236}">
                <a16:creationId xmlns:a16="http://schemas.microsoft.com/office/drawing/2014/main" id="{8D52C3A6-4541-4FE1-99E9-2723762508BD}"/>
              </a:ext>
            </a:extLst>
          </p:cNvPr>
          <p:cNvSpPr>
            <a:spLocks noGrp="1"/>
          </p:cNvSpPr>
          <p:nvPr>
            <p:ph type="title"/>
          </p:nvPr>
        </p:nvSpPr>
        <p:spPr>
          <a:xfrm>
            <a:off x="304799" y="119823"/>
            <a:ext cx="11582400" cy="537981"/>
          </a:xfrm>
        </p:spPr>
        <p:txBody>
          <a:bodyPr/>
          <a:lstStyle/>
          <a:p>
            <a:r>
              <a:rPr lang="en-US" sz="2800" dirty="0"/>
              <a:t>American Indian/Alaskan native Program eligibility</a:t>
            </a:r>
          </a:p>
        </p:txBody>
      </p:sp>
      <p:sp>
        <p:nvSpPr>
          <p:cNvPr id="3" name="Slide Number Placeholder 2">
            <a:extLst>
              <a:ext uri="{FF2B5EF4-FFF2-40B4-BE49-F238E27FC236}">
                <a16:creationId xmlns:a16="http://schemas.microsoft.com/office/drawing/2014/main" id="{E74ADC84-2B29-4EC1-9421-FF812359C89D}"/>
              </a:ext>
            </a:extLst>
          </p:cNvPr>
          <p:cNvSpPr>
            <a:spLocks noGrp="1"/>
          </p:cNvSpPr>
          <p:nvPr>
            <p:ph type="sldNum" sz="quarter" idx="4"/>
          </p:nvPr>
        </p:nvSpPr>
        <p:spPr/>
        <p:txBody>
          <a:bodyPr/>
          <a:lstStyle/>
          <a:p>
            <a:fld id="{C8146628-1A01-9741-8A8B-916D51547CC7}" type="slidenum">
              <a:rPr lang="en-US" smtClean="0"/>
              <a:pPr/>
              <a:t>19</a:t>
            </a:fld>
            <a:endParaRPr lang="en-US"/>
          </a:p>
        </p:txBody>
      </p:sp>
      <p:sp>
        <p:nvSpPr>
          <p:cNvPr id="9" name="TextBox 8">
            <a:extLst>
              <a:ext uri="{FF2B5EF4-FFF2-40B4-BE49-F238E27FC236}">
                <a16:creationId xmlns:a16="http://schemas.microsoft.com/office/drawing/2014/main" id="{8A6131E8-492E-47B9-94CF-3C8085FE4604}"/>
              </a:ext>
            </a:extLst>
          </p:cNvPr>
          <p:cNvSpPr txBox="1"/>
          <p:nvPr/>
        </p:nvSpPr>
        <p:spPr>
          <a:xfrm>
            <a:off x="304799" y="510133"/>
            <a:ext cx="11582400" cy="553998"/>
          </a:xfrm>
          <a:prstGeom prst="rect">
            <a:avLst/>
          </a:prstGeom>
          <a:noFill/>
        </p:spPr>
        <p:txBody>
          <a:bodyPr wrap="square" rtlCol="0">
            <a:spAutoFit/>
          </a:bodyPr>
          <a:lstStyle/>
          <a:p>
            <a:pPr algn="ctr"/>
            <a:r>
              <a:rPr lang="en-US" b="1" dirty="0">
                <a:solidFill>
                  <a:srgbClr val="282F72"/>
                </a:solidFill>
              </a:rPr>
              <a:t>Program Eligibility by Federal Poverty Level for 2025</a:t>
            </a:r>
          </a:p>
          <a:p>
            <a:pPr algn="ctr"/>
            <a:r>
              <a:rPr lang="en-US" sz="1200" dirty="0">
                <a:solidFill>
                  <a:schemeClr val="tx1">
                    <a:lumMod val="75000"/>
                    <a:lumOff val="25000"/>
                  </a:schemeClr>
                </a:solidFill>
              </a:rPr>
              <a:t>Your financial help and whether you qualify for various Covered California or Medi-Cal programs depends on your income, based on the Federal Poverty Level (</a:t>
            </a:r>
            <a:r>
              <a:rPr lang="en-US" sz="1200" b="1" dirty="0">
                <a:solidFill>
                  <a:schemeClr val="tx1">
                    <a:lumMod val="75000"/>
                    <a:lumOff val="25000"/>
                  </a:schemeClr>
                </a:solidFill>
              </a:rPr>
              <a:t>FPL</a:t>
            </a:r>
            <a:r>
              <a:rPr lang="en-US" sz="1200" dirty="0">
                <a:solidFill>
                  <a:schemeClr val="tx1">
                    <a:lumMod val="75000"/>
                    <a:lumOff val="25000"/>
                  </a:schemeClr>
                </a:solidFill>
              </a:rPr>
              <a:t>)</a:t>
            </a:r>
          </a:p>
        </p:txBody>
      </p:sp>
      <p:grpSp>
        <p:nvGrpSpPr>
          <p:cNvPr id="8" name="Group 7">
            <a:extLst>
              <a:ext uri="{FF2B5EF4-FFF2-40B4-BE49-F238E27FC236}">
                <a16:creationId xmlns:a16="http://schemas.microsoft.com/office/drawing/2014/main" id="{8A49DEFE-F718-3A56-6875-29A62781D46E}"/>
              </a:ext>
            </a:extLst>
          </p:cNvPr>
          <p:cNvGrpSpPr/>
          <p:nvPr/>
        </p:nvGrpSpPr>
        <p:grpSpPr>
          <a:xfrm>
            <a:off x="1640940" y="5679073"/>
            <a:ext cx="6544304" cy="724453"/>
            <a:chOff x="1640940" y="5679073"/>
            <a:chExt cx="6544304" cy="724453"/>
          </a:xfrm>
        </p:grpSpPr>
        <p:grpSp>
          <p:nvGrpSpPr>
            <p:cNvPr id="26" name="Group 25">
              <a:extLst>
                <a:ext uri="{FF2B5EF4-FFF2-40B4-BE49-F238E27FC236}">
                  <a16:creationId xmlns:a16="http://schemas.microsoft.com/office/drawing/2014/main" id="{241F451E-0CDD-6CDC-F8F9-6F35C71E1F62}"/>
                </a:ext>
              </a:extLst>
            </p:cNvPr>
            <p:cNvGrpSpPr/>
            <p:nvPr/>
          </p:nvGrpSpPr>
          <p:grpSpPr>
            <a:xfrm>
              <a:off x="1640940" y="5679073"/>
              <a:ext cx="6544304" cy="724453"/>
              <a:chOff x="1556357" y="5642129"/>
              <a:chExt cx="6544304" cy="724453"/>
            </a:xfrm>
          </p:grpSpPr>
          <p:pic>
            <p:nvPicPr>
              <p:cNvPr id="21" name="Picture 20">
                <a:extLst>
                  <a:ext uri="{FF2B5EF4-FFF2-40B4-BE49-F238E27FC236}">
                    <a16:creationId xmlns:a16="http://schemas.microsoft.com/office/drawing/2014/main" id="{6B8A4465-64AD-2F9B-BE7E-38BB62A34A88}"/>
                  </a:ext>
                </a:extLst>
              </p:cNvPr>
              <p:cNvPicPr>
                <a:picLocks noChangeAspect="1"/>
              </p:cNvPicPr>
              <p:nvPr/>
            </p:nvPicPr>
            <p:blipFill>
              <a:blip r:embed="rId4"/>
              <a:stretch>
                <a:fillRect/>
              </a:stretch>
            </p:blipFill>
            <p:spPr>
              <a:xfrm>
                <a:off x="1608085" y="5642129"/>
                <a:ext cx="6492576" cy="287616"/>
              </a:xfrm>
              <a:prstGeom prst="rect">
                <a:avLst/>
              </a:prstGeom>
            </p:spPr>
          </p:pic>
          <p:pic>
            <p:nvPicPr>
              <p:cNvPr id="23" name="Picture 22">
                <a:extLst>
                  <a:ext uri="{FF2B5EF4-FFF2-40B4-BE49-F238E27FC236}">
                    <a16:creationId xmlns:a16="http://schemas.microsoft.com/office/drawing/2014/main" id="{DADB7F16-EC95-EFA0-33AC-1B384670A315}"/>
                  </a:ext>
                </a:extLst>
              </p:cNvPr>
              <p:cNvPicPr>
                <a:picLocks noChangeAspect="1"/>
              </p:cNvPicPr>
              <p:nvPr/>
            </p:nvPicPr>
            <p:blipFill>
              <a:blip r:embed="rId5"/>
              <a:stretch>
                <a:fillRect/>
              </a:stretch>
            </p:blipFill>
            <p:spPr>
              <a:xfrm>
                <a:off x="1630245" y="5892677"/>
                <a:ext cx="4707462" cy="129431"/>
              </a:xfrm>
              <a:prstGeom prst="rect">
                <a:avLst/>
              </a:prstGeom>
            </p:spPr>
          </p:pic>
          <p:pic>
            <p:nvPicPr>
              <p:cNvPr id="25" name="Picture 24">
                <a:extLst>
                  <a:ext uri="{FF2B5EF4-FFF2-40B4-BE49-F238E27FC236}">
                    <a16:creationId xmlns:a16="http://schemas.microsoft.com/office/drawing/2014/main" id="{DE088609-CF6B-D545-7AA7-E62875F43D44}"/>
                  </a:ext>
                </a:extLst>
              </p:cNvPr>
              <p:cNvPicPr>
                <a:picLocks noChangeAspect="1"/>
              </p:cNvPicPr>
              <p:nvPr/>
            </p:nvPicPr>
            <p:blipFill>
              <a:blip r:embed="rId6"/>
              <a:stretch>
                <a:fillRect/>
              </a:stretch>
            </p:blipFill>
            <p:spPr>
              <a:xfrm>
                <a:off x="1556357" y="6011081"/>
                <a:ext cx="6492576" cy="355501"/>
              </a:xfrm>
              <a:prstGeom prst="rect">
                <a:avLst/>
              </a:prstGeom>
            </p:spPr>
          </p:pic>
        </p:grpSp>
        <p:sp>
          <p:nvSpPr>
            <p:cNvPr id="7" name="Rectangle 6">
              <a:extLst>
                <a:ext uri="{FF2B5EF4-FFF2-40B4-BE49-F238E27FC236}">
                  <a16:creationId xmlns:a16="http://schemas.microsoft.com/office/drawing/2014/main" id="{374AFA63-8D0D-7A22-2231-38C1DE199042}"/>
                </a:ext>
              </a:extLst>
            </p:cNvPr>
            <p:cNvSpPr/>
            <p:nvPr/>
          </p:nvSpPr>
          <p:spPr>
            <a:xfrm>
              <a:off x="3497802" y="6169981"/>
              <a:ext cx="1882066" cy="1065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a:extLst>
              <a:ext uri="{FF2B5EF4-FFF2-40B4-BE49-F238E27FC236}">
                <a16:creationId xmlns:a16="http://schemas.microsoft.com/office/drawing/2014/main" id="{C401A822-FBC3-01A2-11CC-109505BBBF30}"/>
              </a:ext>
            </a:extLst>
          </p:cNvPr>
          <p:cNvSpPr/>
          <p:nvPr/>
        </p:nvSpPr>
        <p:spPr>
          <a:xfrm>
            <a:off x="8061088" y="1966966"/>
            <a:ext cx="548757" cy="2876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74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1874-871C-4D02-A9CB-79C208BC5881}"/>
              </a:ext>
            </a:extLst>
          </p:cNvPr>
          <p:cNvSpPr>
            <a:spLocks noGrp="1"/>
          </p:cNvSpPr>
          <p:nvPr>
            <p:ph type="title"/>
          </p:nvPr>
        </p:nvSpPr>
        <p:spPr>
          <a:xfrm>
            <a:off x="203199" y="130127"/>
            <a:ext cx="11582400" cy="843272"/>
          </a:xfrm>
        </p:spPr>
        <p:txBody>
          <a:bodyPr>
            <a:normAutofit/>
          </a:bodyPr>
          <a:lstStyle/>
          <a:p>
            <a:r>
              <a:rPr lang="en-US" sz="3600" cap="all" dirty="0"/>
              <a:t>Agenda</a:t>
            </a:r>
          </a:p>
        </p:txBody>
      </p:sp>
      <p:sp>
        <p:nvSpPr>
          <p:cNvPr id="3" name="Text Placeholder 2">
            <a:extLst>
              <a:ext uri="{FF2B5EF4-FFF2-40B4-BE49-F238E27FC236}">
                <a16:creationId xmlns:a16="http://schemas.microsoft.com/office/drawing/2014/main" id="{9E3892C2-5351-424F-9565-76C8D5EF8CA1}"/>
              </a:ext>
            </a:extLst>
          </p:cNvPr>
          <p:cNvSpPr>
            <a:spLocks noGrp="1"/>
          </p:cNvSpPr>
          <p:nvPr>
            <p:ph type="body" sz="quarter" idx="13"/>
          </p:nvPr>
        </p:nvSpPr>
        <p:spPr/>
        <p:txBody>
          <a:bodyPr vert="horz" lIns="91440" tIns="45720" rIns="91440" bIns="45720" rtlCol="0" anchor="t">
            <a:normAutofit/>
          </a:bodyPr>
          <a:lstStyle/>
          <a:p>
            <a:pPr marL="457200" marR="0" lvl="0" indent="-457200">
              <a:lnSpc>
                <a:spcPct val="150000"/>
              </a:lnSpc>
              <a:spcBef>
                <a:spcPts val="0"/>
              </a:spcBef>
              <a:spcAft>
                <a:spcPts val="1800"/>
              </a:spcAft>
              <a:buFont typeface="Wingdings" panose="05000000000000000000" pitchFamily="2" charset="2"/>
              <a:buChar char="§"/>
            </a:pPr>
            <a:r>
              <a:rPr lang="en-US" dirty="0"/>
              <a:t>Affordable Care Act </a:t>
            </a:r>
            <a:endParaRPr lang="en-US"/>
          </a:p>
          <a:p>
            <a:pPr marL="457200" marR="0" lvl="0" indent="-457200">
              <a:lnSpc>
                <a:spcPct val="150000"/>
              </a:lnSpc>
              <a:spcBef>
                <a:spcPts val="0"/>
              </a:spcBef>
              <a:spcAft>
                <a:spcPts val="1800"/>
              </a:spcAft>
              <a:buFont typeface="Wingdings" panose="05000000000000000000" pitchFamily="2" charset="2"/>
              <a:buChar char="§"/>
            </a:pPr>
            <a:r>
              <a:rPr lang="en-US" dirty="0"/>
              <a:t>What is Covered California </a:t>
            </a:r>
            <a:endParaRPr lang="en-US">
              <a:latin typeface="Arial"/>
              <a:cs typeface="Arial"/>
            </a:endParaRPr>
          </a:p>
          <a:p>
            <a:pPr marL="457200" indent="-457200">
              <a:spcAft>
                <a:spcPts val="1800"/>
              </a:spcAft>
              <a:buFont typeface="Wingdings" panose="05000000000000000000" pitchFamily="2" charset="2"/>
              <a:buChar char="§"/>
            </a:pPr>
            <a:r>
              <a:rPr lang="en-US" dirty="0">
                <a:latin typeface="Arial"/>
                <a:cs typeface="Arial"/>
              </a:rPr>
              <a:t>Benefits available for American Indians/Alaska Natives through </a:t>
            </a:r>
            <a:r>
              <a:rPr lang="en-US">
                <a:latin typeface="Arial"/>
                <a:cs typeface="Arial"/>
              </a:rPr>
              <a:t>Affordable Care Act</a:t>
            </a:r>
            <a:r>
              <a:rPr lang="en-US" dirty="0">
                <a:latin typeface="Arial"/>
                <a:cs typeface="Arial"/>
              </a:rPr>
              <a:t>/Covered CA</a:t>
            </a:r>
            <a:endParaRPr lang="en-US">
              <a:latin typeface="Arial"/>
              <a:cs typeface="Arial"/>
            </a:endParaRPr>
          </a:p>
          <a:p>
            <a:pPr marL="457200" indent="-457200">
              <a:lnSpc>
                <a:spcPct val="150000"/>
              </a:lnSpc>
              <a:spcAft>
                <a:spcPts val="1800"/>
              </a:spcAft>
              <a:buFont typeface="Wingdings" panose="05000000000000000000" pitchFamily="2" charset="2"/>
              <a:buChar char="§"/>
            </a:pPr>
            <a:r>
              <a:rPr lang="en-US" dirty="0">
                <a:latin typeface="Arial"/>
                <a:cs typeface="Arial"/>
              </a:rPr>
              <a:t>Questions &amp; Answers</a:t>
            </a:r>
            <a:endParaRPr lang="en-US">
              <a:latin typeface="Arial"/>
              <a:cs typeface="Arial"/>
            </a:endParaRPr>
          </a:p>
          <a:p>
            <a:pPr marL="457200" indent="-457200">
              <a:buFont typeface="Wingdings" panose="05000000000000000000" pitchFamily="2" charset="2"/>
              <a:buChar char="§"/>
            </a:pPr>
            <a:endParaRPr lang="en-US" dirty="0">
              <a:solidFill>
                <a:schemeClr val="tx1"/>
              </a:solidFill>
            </a:endParaRPr>
          </a:p>
        </p:txBody>
      </p:sp>
      <p:sp>
        <p:nvSpPr>
          <p:cNvPr id="4" name="Slide Number Placeholder 3">
            <a:extLst>
              <a:ext uri="{FF2B5EF4-FFF2-40B4-BE49-F238E27FC236}">
                <a16:creationId xmlns:a16="http://schemas.microsoft.com/office/drawing/2014/main" id="{BC0B4AF0-787C-47D9-A376-AB410102CD5D}"/>
              </a:ext>
            </a:extLst>
          </p:cNvPr>
          <p:cNvSpPr>
            <a:spLocks noGrp="1"/>
          </p:cNvSpPr>
          <p:nvPr>
            <p:ph type="sldNum" sz="quarter" idx="4"/>
          </p:nvPr>
        </p:nvSpPr>
        <p:spPr/>
        <p:txBody>
          <a:bodyPr/>
          <a:lstStyle/>
          <a:p>
            <a:fld id="{C8146628-1A01-9741-8A8B-916D51547CC7}" type="slidenum">
              <a:rPr lang="en-US" smtClean="0"/>
              <a:pPr/>
              <a:t>2</a:t>
            </a:fld>
            <a:endParaRPr lang="en-US"/>
          </a:p>
        </p:txBody>
      </p:sp>
    </p:spTree>
    <p:extLst>
      <p:ext uri="{BB962C8B-B14F-4D97-AF65-F5344CB8AC3E}">
        <p14:creationId xmlns:p14="http://schemas.microsoft.com/office/powerpoint/2010/main" val="171966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AMERICAN INDIAN/ALASKA NATIVE ZERO-COST AND LIMITED-COST SHARING PLANS</a:t>
            </a:r>
          </a:p>
        </p:txBody>
      </p:sp>
      <p:sp>
        <p:nvSpPr>
          <p:cNvPr id="4" name="Slide Number Placeholder 3"/>
          <p:cNvSpPr>
            <a:spLocks noGrp="1"/>
          </p:cNvSpPr>
          <p:nvPr>
            <p:ph type="sldNum" sz="quarter" idx="4"/>
          </p:nvPr>
        </p:nvSpPr>
        <p:spPr/>
        <p:txBody>
          <a:bodyPr/>
          <a:lstStyle/>
          <a:p>
            <a:fld id="{C8146628-1A01-9741-8A8B-916D51547CC7}" type="slidenum">
              <a:rPr lang="en-US" smtClean="0"/>
              <a:pPr/>
              <a:t>20</a:t>
            </a:fld>
            <a:endParaRPr lang="en-US"/>
          </a:p>
        </p:txBody>
      </p:sp>
      <p:sp>
        <p:nvSpPr>
          <p:cNvPr id="12" name="Rectangle 2">
            <a:extLst>
              <a:ext uri="{FF2B5EF4-FFF2-40B4-BE49-F238E27FC236}">
                <a16:creationId xmlns:a16="http://schemas.microsoft.com/office/drawing/2014/main" id="{5EFB309A-19FD-CBEF-F699-B498A5C14D46}"/>
              </a:ext>
            </a:extLst>
          </p:cNvPr>
          <p:cNvSpPr>
            <a:spLocks noChangeArrowheads="1"/>
          </p:cNvSpPr>
          <p:nvPr/>
        </p:nvSpPr>
        <p:spPr bwMode="auto">
          <a:xfrm>
            <a:off x="929633" y="4856737"/>
            <a:ext cx="422101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54D56"/>
                </a:solidFill>
                <a:effectLst/>
                <a:latin typeface="Myriad"/>
              </a:rPr>
              <a:t>For incomes </a:t>
            </a:r>
            <a:r>
              <a:rPr kumimoji="0" lang="en-US" altLang="en-US" sz="1200" b="1" i="0" u="none" strike="noStrike" cap="none" normalizeH="0" baseline="0" dirty="0">
                <a:ln>
                  <a:noFill/>
                </a:ln>
                <a:solidFill>
                  <a:srgbClr val="282F72"/>
                </a:solidFill>
                <a:effectLst/>
                <a:latin typeface="Myriad"/>
              </a:rPr>
              <a:t>between 100% and 300% </a:t>
            </a:r>
            <a:r>
              <a:rPr kumimoji="0" lang="en-US" altLang="en-US" sz="1200" b="0" i="0" u="none" strike="noStrike" cap="none" normalizeH="0" baseline="0" dirty="0">
                <a:ln>
                  <a:noFill/>
                </a:ln>
                <a:solidFill>
                  <a:srgbClr val="554D56"/>
                </a:solidFill>
                <a:effectLst/>
                <a:latin typeface="Myriad"/>
              </a:rPr>
              <a:t>of the Federal Poverty Level, there are no deductibles, coinsurance, or cost sharing, and </a:t>
            </a:r>
            <a:r>
              <a:rPr kumimoji="0" lang="en-US" altLang="en-US" sz="1200" b="0" i="0" u="sng" strike="noStrike" cap="none" normalizeH="0" baseline="0">
                <a:ln>
                  <a:noFill/>
                </a:ln>
                <a:solidFill>
                  <a:srgbClr val="282F72"/>
                </a:solidFill>
                <a:effectLst/>
                <a:latin typeface="Myriad"/>
              </a:rPr>
              <a:t>no referrals</a:t>
            </a:r>
            <a:r>
              <a:rPr kumimoji="0" lang="en-US" altLang="en-US" sz="1200" b="0" i="0" u="sng" strike="noStrike" cap="none" normalizeH="0" baseline="0" dirty="0">
                <a:ln>
                  <a:noFill/>
                </a:ln>
                <a:solidFill>
                  <a:srgbClr val="554D56"/>
                </a:solidFill>
                <a:effectLst/>
                <a:latin typeface="Myriad"/>
              </a:rPr>
              <a:t> </a:t>
            </a:r>
            <a:r>
              <a:rPr kumimoji="0" lang="en-US" altLang="en-US" sz="1200" b="0" i="0" u="none" strike="noStrike" cap="none" normalizeH="0" baseline="0" dirty="0">
                <a:ln>
                  <a:noFill/>
                </a:ln>
                <a:solidFill>
                  <a:srgbClr val="554D56"/>
                </a:solidFill>
                <a:effectLst/>
                <a:latin typeface="Myriad"/>
              </a:rPr>
              <a:t>are required from an Indian Health Clinic when receiving Essential Health Benefits from a Qualified Health Plan.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54D56"/>
              </a:solidFill>
              <a:effectLst/>
              <a:latin typeface="Myriad"/>
            </a:endParaRPr>
          </a:p>
        </p:txBody>
      </p:sp>
      <p:sp>
        <p:nvSpPr>
          <p:cNvPr id="14" name="TextBox 13">
            <a:extLst>
              <a:ext uri="{FF2B5EF4-FFF2-40B4-BE49-F238E27FC236}">
                <a16:creationId xmlns:a16="http://schemas.microsoft.com/office/drawing/2014/main" id="{5097D4E2-85F6-519D-2596-2DC923268D91}"/>
              </a:ext>
            </a:extLst>
          </p:cNvPr>
          <p:cNvSpPr txBox="1"/>
          <p:nvPr/>
        </p:nvSpPr>
        <p:spPr>
          <a:xfrm>
            <a:off x="6803225" y="4856736"/>
            <a:ext cx="4244109" cy="1015663"/>
          </a:xfrm>
          <a:prstGeom prst="rect">
            <a:avLst/>
          </a:prstGeom>
          <a:noFill/>
        </p:spPr>
        <p:txBody>
          <a:bodyPr wrap="square" lIns="91440" tIns="45720" rIns="91440" bIns="45720" anchor="t">
            <a:spAutoFit/>
          </a:bodyPr>
          <a:lstStyle/>
          <a:p>
            <a:r>
              <a:rPr lang="en-US" sz="1200" dirty="0">
                <a:solidFill>
                  <a:srgbClr val="554D56"/>
                </a:solidFill>
                <a:latin typeface="Myrid"/>
              </a:rPr>
              <a:t>For incomes </a:t>
            </a:r>
            <a:r>
              <a:rPr lang="en-US" sz="1200" b="1" dirty="0">
                <a:solidFill>
                  <a:srgbClr val="282F72"/>
                </a:solidFill>
                <a:latin typeface="Myrid"/>
              </a:rPr>
              <a:t>below 100% or above 300% </a:t>
            </a:r>
            <a:r>
              <a:rPr lang="en-US" sz="1200" dirty="0">
                <a:solidFill>
                  <a:srgbClr val="554D56"/>
                </a:solidFill>
                <a:latin typeface="Myrid"/>
              </a:rPr>
              <a:t>of the FPL, there are no deductibles, coinsurance, or cost sharing when health care services are received from an Indian Health Clinic or </a:t>
            </a:r>
            <a:r>
              <a:rPr lang="en-US" sz="1200" u="sng">
                <a:solidFill>
                  <a:srgbClr val="282F72"/>
                </a:solidFill>
                <a:latin typeface="Myrid"/>
              </a:rPr>
              <a:t>with a referral</a:t>
            </a:r>
            <a:r>
              <a:rPr lang="en-US" sz="1200" dirty="0">
                <a:solidFill>
                  <a:srgbClr val="554D56"/>
                </a:solidFill>
                <a:latin typeface="Myrid"/>
              </a:rPr>
              <a:t> from one when receiving Essential Health Benefits from a Qualified Health Plan.</a:t>
            </a:r>
          </a:p>
        </p:txBody>
      </p:sp>
      <p:pic>
        <p:nvPicPr>
          <p:cNvPr id="48" name="Picture 47">
            <a:extLst>
              <a:ext uri="{FF2B5EF4-FFF2-40B4-BE49-F238E27FC236}">
                <a16:creationId xmlns:a16="http://schemas.microsoft.com/office/drawing/2014/main" id="{0ACAFC1B-12D0-7F4E-C2EE-4523BC249A68}"/>
              </a:ext>
            </a:extLst>
          </p:cNvPr>
          <p:cNvPicPr>
            <a:picLocks noChangeAspect="1"/>
          </p:cNvPicPr>
          <p:nvPr/>
        </p:nvPicPr>
        <p:blipFill rotWithShape="1">
          <a:blip r:embed="rId3"/>
          <a:srcRect l="1" t="628" r="446"/>
          <a:stretch/>
        </p:blipFill>
        <p:spPr>
          <a:xfrm>
            <a:off x="1020841" y="1887810"/>
            <a:ext cx="4274206" cy="2741340"/>
          </a:xfrm>
          <a:prstGeom prst="rect">
            <a:avLst/>
          </a:prstGeom>
        </p:spPr>
      </p:pic>
      <p:pic>
        <p:nvPicPr>
          <p:cNvPr id="50" name="Picture 49">
            <a:extLst>
              <a:ext uri="{FF2B5EF4-FFF2-40B4-BE49-F238E27FC236}">
                <a16:creationId xmlns:a16="http://schemas.microsoft.com/office/drawing/2014/main" id="{0669CC1E-1DD7-AACB-4796-87B8671B5381}"/>
              </a:ext>
            </a:extLst>
          </p:cNvPr>
          <p:cNvPicPr>
            <a:picLocks noChangeAspect="1"/>
          </p:cNvPicPr>
          <p:nvPr/>
        </p:nvPicPr>
        <p:blipFill rotWithShape="1">
          <a:blip r:embed="rId4"/>
          <a:srcRect t="699" r="541" b="699"/>
          <a:stretch/>
        </p:blipFill>
        <p:spPr>
          <a:xfrm>
            <a:off x="6896953" y="1924050"/>
            <a:ext cx="4274206" cy="2705100"/>
          </a:xfrm>
          <a:prstGeom prst="rect">
            <a:avLst/>
          </a:prstGeom>
        </p:spPr>
      </p:pic>
    </p:spTree>
    <p:extLst>
      <p:ext uri="{BB962C8B-B14F-4D97-AF65-F5344CB8AC3E}">
        <p14:creationId xmlns:p14="http://schemas.microsoft.com/office/powerpoint/2010/main" val="4023553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AF389-BEF6-40B6-821D-54C307A5C2D5}"/>
              </a:ext>
            </a:extLst>
          </p:cNvPr>
          <p:cNvSpPr>
            <a:spLocks noGrp="1"/>
          </p:cNvSpPr>
          <p:nvPr>
            <p:ph type="title"/>
          </p:nvPr>
        </p:nvSpPr>
        <p:spPr/>
        <p:txBody>
          <a:bodyPr/>
          <a:lstStyle/>
          <a:p>
            <a:r>
              <a:rPr lang="en-US" sz="3600" dirty="0"/>
              <a:t>AI/AN and the Four Metal Tiers</a:t>
            </a:r>
          </a:p>
        </p:txBody>
      </p:sp>
      <p:sp>
        <p:nvSpPr>
          <p:cNvPr id="3" name="Slide Number Placeholder 2">
            <a:extLst>
              <a:ext uri="{FF2B5EF4-FFF2-40B4-BE49-F238E27FC236}">
                <a16:creationId xmlns:a16="http://schemas.microsoft.com/office/drawing/2014/main" id="{00017D7D-165B-4E29-9532-3EEDA79E0088}"/>
              </a:ext>
            </a:extLst>
          </p:cNvPr>
          <p:cNvSpPr>
            <a:spLocks noGrp="1"/>
          </p:cNvSpPr>
          <p:nvPr>
            <p:ph type="sldNum" sz="quarter" idx="4"/>
          </p:nvPr>
        </p:nvSpPr>
        <p:spPr/>
        <p:txBody>
          <a:bodyPr/>
          <a:lstStyle/>
          <a:p>
            <a:fld id="{C8146628-1A01-9741-8A8B-916D51547CC7}" type="slidenum">
              <a:rPr lang="en-US" smtClean="0"/>
              <a:pPr/>
              <a:t>21</a:t>
            </a:fld>
            <a:endParaRPr lang="en-US"/>
          </a:p>
        </p:txBody>
      </p:sp>
      <p:pic>
        <p:nvPicPr>
          <p:cNvPr id="5" name="Picture 4">
            <a:extLst>
              <a:ext uri="{FF2B5EF4-FFF2-40B4-BE49-F238E27FC236}">
                <a16:creationId xmlns:a16="http://schemas.microsoft.com/office/drawing/2014/main" id="{AB06483B-1541-4661-8220-FE04CC1D48C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1201148"/>
            <a:ext cx="12192000" cy="4111746"/>
          </a:xfrm>
          <a:prstGeom prst="rect">
            <a:avLst/>
          </a:prstGeom>
        </p:spPr>
      </p:pic>
      <p:sp>
        <p:nvSpPr>
          <p:cNvPr id="6" name="Text Placeholder 2">
            <a:extLst>
              <a:ext uri="{FF2B5EF4-FFF2-40B4-BE49-F238E27FC236}">
                <a16:creationId xmlns:a16="http://schemas.microsoft.com/office/drawing/2014/main" id="{B1743AE4-E3D5-473B-ACD9-B3DC94FD795F}"/>
              </a:ext>
            </a:extLst>
          </p:cNvPr>
          <p:cNvSpPr txBox="1">
            <a:spLocks/>
          </p:cNvSpPr>
          <p:nvPr/>
        </p:nvSpPr>
        <p:spPr>
          <a:xfrm>
            <a:off x="488210" y="5516082"/>
            <a:ext cx="11215577" cy="554191"/>
          </a:xfrm>
          <a:prstGeom prst="rect">
            <a:avLst/>
          </a:prstGeom>
        </p:spPr>
        <p:txBody>
          <a:bodyPr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8">
              <a:lnSpc>
                <a:spcPct val="110000"/>
              </a:lnSpc>
              <a:spcAft>
                <a:spcPts val="600"/>
              </a:spcAft>
              <a:defRPr/>
            </a:pPr>
            <a:r>
              <a:rPr lang="en-US" sz="2000" dirty="0">
                <a:solidFill>
                  <a:schemeClr val="tx1">
                    <a:lumMod val="75000"/>
                    <a:lumOff val="25000"/>
                  </a:schemeClr>
                </a:solidFill>
                <a:latin typeface="Arial" panose="020B0604020202020204" pitchFamily="34" charset="0"/>
                <a:cs typeface="Arial" panose="020B0604020202020204" pitchFamily="34" charset="0"/>
              </a:rPr>
              <a:t>Covered California encourages AI/AN who are eligible for a </a:t>
            </a:r>
            <a:r>
              <a:rPr lang="en-US" sz="2000" b="1" dirty="0">
                <a:solidFill>
                  <a:schemeClr val="tx1">
                    <a:lumMod val="75000"/>
                    <a:lumOff val="25000"/>
                  </a:schemeClr>
                </a:solidFill>
                <a:latin typeface="Arial" panose="020B0604020202020204" pitchFamily="34" charset="0"/>
                <a:cs typeface="Arial" panose="020B0604020202020204" pitchFamily="34" charset="0"/>
              </a:rPr>
              <a:t>zero-cost sharing plan </a:t>
            </a:r>
            <a:r>
              <a:rPr lang="en-US" sz="2000" dirty="0">
                <a:solidFill>
                  <a:schemeClr val="tx1">
                    <a:lumMod val="75000"/>
                    <a:lumOff val="25000"/>
                  </a:schemeClr>
                </a:solidFill>
                <a:latin typeface="Arial" panose="020B0604020202020204" pitchFamily="34" charset="0"/>
                <a:cs typeface="Arial" panose="020B0604020202020204" pitchFamily="34" charset="0"/>
              </a:rPr>
              <a:t>to enroll in a </a:t>
            </a:r>
            <a:r>
              <a:rPr lang="en-US" sz="2000" b="1" dirty="0">
                <a:solidFill>
                  <a:srgbClr val="C00000"/>
                </a:solidFill>
                <a:latin typeface="Arial" panose="020B0604020202020204" pitchFamily="34" charset="0"/>
                <a:cs typeface="Arial" panose="020B0604020202020204" pitchFamily="34" charset="0"/>
              </a:rPr>
              <a:t>BRONZE</a:t>
            </a:r>
            <a:r>
              <a:rPr lang="en-US" sz="2000" dirty="0">
                <a:latin typeface="Arial" panose="020B0604020202020204" pitchFamily="34" charset="0"/>
                <a:cs typeface="Arial" panose="020B0604020202020204" pitchFamily="34"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plan because cost-sharing is always zero and they will have low monthly payments. </a:t>
            </a:r>
          </a:p>
        </p:txBody>
      </p:sp>
      <p:sp>
        <p:nvSpPr>
          <p:cNvPr id="4" name="Oval 3">
            <a:extLst>
              <a:ext uri="{FF2B5EF4-FFF2-40B4-BE49-F238E27FC236}">
                <a16:creationId xmlns:a16="http://schemas.microsoft.com/office/drawing/2014/main" id="{D2965B20-8DB0-48C7-A7FC-93D802E92E61}"/>
              </a:ext>
            </a:extLst>
          </p:cNvPr>
          <p:cNvSpPr/>
          <p:nvPr/>
        </p:nvSpPr>
        <p:spPr>
          <a:xfrm>
            <a:off x="114300" y="1102946"/>
            <a:ext cx="3086100" cy="4077148"/>
          </a:xfrm>
          <a:prstGeom prst="ellipse">
            <a:avLst/>
          </a:prstGeom>
          <a:noFill/>
          <a:ln w="57150">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44617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AMERICAN INDIAN/ALASKA NATIVE BENEFIT EXAMPLE</a:t>
            </a:r>
          </a:p>
        </p:txBody>
      </p:sp>
      <p:sp>
        <p:nvSpPr>
          <p:cNvPr id="3" name="Text Placeholder 2"/>
          <p:cNvSpPr>
            <a:spLocks noGrp="1"/>
          </p:cNvSpPr>
          <p:nvPr>
            <p:ph type="body" sz="quarter" idx="13"/>
          </p:nvPr>
        </p:nvSpPr>
        <p:spPr>
          <a:xfrm>
            <a:off x="796780" y="1447270"/>
            <a:ext cx="10418623" cy="1032167"/>
          </a:xfrm>
        </p:spPr>
        <p:txBody>
          <a:bodyPr>
            <a:normAutofit/>
          </a:bodyPr>
          <a:lstStyle/>
          <a:p>
            <a:r>
              <a:rPr lang="en-US" sz="1800" dirty="0"/>
              <a:t>The following is an example of the differences in cost sharing between a Silver 70 standard plan, a Zero Cost Share AI/AN plan and a Limited Cost Share AI/AN plan for some </a:t>
            </a:r>
            <a:r>
              <a:rPr lang="en-US" sz="1800" b="1" dirty="0">
                <a:solidFill>
                  <a:srgbClr val="282F72"/>
                </a:solidFill>
              </a:rPr>
              <a:t>covered services</a:t>
            </a:r>
            <a:r>
              <a:rPr lang="en-US" sz="1800" dirty="0"/>
              <a:t>. </a:t>
            </a:r>
          </a:p>
          <a:p>
            <a:endParaRPr lang="en-US" sz="2000" dirty="0"/>
          </a:p>
        </p:txBody>
      </p:sp>
      <p:sp>
        <p:nvSpPr>
          <p:cNvPr id="4" name="Slide Number Placeholder 3"/>
          <p:cNvSpPr>
            <a:spLocks noGrp="1"/>
          </p:cNvSpPr>
          <p:nvPr>
            <p:ph type="sldNum" sz="quarter" idx="4"/>
          </p:nvPr>
        </p:nvSpPr>
        <p:spPr/>
        <p:txBody>
          <a:bodyPr/>
          <a:lstStyle/>
          <a:p>
            <a:pPr defTabSz="914377">
              <a:defRPr/>
            </a:pPr>
            <a:fld id="{C8146628-1A01-9741-8A8B-916D51547CC7}" type="slidenum">
              <a:rPr lang="en-US"/>
              <a:pPr defTabSz="914377">
                <a:defRPr/>
              </a:pPr>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29571009"/>
              </p:ext>
            </p:extLst>
          </p:nvPr>
        </p:nvGraphicFramePr>
        <p:xfrm>
          <a:off x="796780" y="2242632"/>
          <a:ext cx="10418623" cy="3295533"/>
        </p:xfrm>
        <a:graphic>
          <a:graphicData uri="http://schemas.openxmlformats.org/drawingml/2006/table">
            <a:tbl>
              <a:tblPr firstRow="1" bandRow="1">
                <a:tableStyleId>{7DF18680-E054-41AD-8BC1-D1AEF772440D}</a:tableStyleId>
              </a:tblPr>
              <a:tblGrid>
                <a:gridCol w="2209348">
                  <a:extLst>
                    <a:ext uri="{9D8B030D-6E8A-4147-A177-3AD203B41FA5}">
                      <a16:colId xmlns:a16="http://schemas.microsoft.com/office/drawing/2014/main" val="20000"/>
                    </a:ext>
                  </a:extLst>
                </a:gridCol>
                <a:gridCol w="2129295">
                  <a:extLst>
                    <a:ext uri="{9D8B030D-6E8A-4147-A177-3AD203B41FA5}">
                      <a16:colId xmlns:a16="http://schemas.microsoft.com/office/drawing/2014/main" val="20001"/>
                    </a:ext>
                  </a:extLst>
                </a:gridCol>
                <a:gridCol w="1957873">
                  <a:extLst>
                    <a:ext uri="{9D8B030D-6E8A-4147-A177-3AD203B41FA5}">
                      <a16:colId xmlns:a16="http://schemas.microsoft.com/office/drawing/2014/main" val="20002"/>
                    </a:ext>
                  </a:extLst>
                </a:gridCol>
                <a:gridCol w="1933828">
                  <a:extLst>
                    <a:ext uri="{9D8B030D-6E8A-4147-A177-3AD203B41FA5}">
                      <a16:colId xmlns:a16="http://schemas.microsoft.com/office/drawing/2014/main" val="20003"/>
                    </a:ext>
                  </a:extLst>
                </a:gridCol>
                <a:gridCol w="2188279">
                  <a:extLst>
                    <a:ext uri="{9D8B030D-6E8A-4147-A177-3AD203B41FA5}">
                      <a16:colId xmlns:a16="http://schemas.microsoft.com/office/drawing/2014/main" val="4261903482"/>
                    </a:ext>
                  </a:extLst>
                </a:gridCol>
              </a:tblGrid>
              <a:tr h="1149830">
                <a:tc>
                  <a:txBody>
                    <a:bodyPr/>
                    <a:lstStyle/>
                    <a:p>
                      <a:pPr marL="0" algn="ctr" defTabSz="1219170" rtl="0" eaLnBrk="1" latinLnBrk="0" hangingPunct="1"/>
                      <a:r>
                        <a:rPr lang="en-US" sz="2400">
                          <a:solidFill>
                            <a:srgbClr val="F3BE17"/>
                          </a:solidFill>
                        </a:rPr>
                        <a:t>Covered services</a:t>
                      </a:r>
                      <a:endParaRPr lang="en-US" sz="2400" b="1" kern="1200">
                        <a:solidFill>
                          <a:srgbClr val="F3BE17"/>
                        </a:solidFill>
                        <a:latin typeface="+mn-lt"/>
                        <a:ea typeface="+mn-ea"/>
                        <a:cs typeface="+mn-cs"/>
                      </a:endParaRPr>
                    </a:p>
                  </a:txBody>
                  <a:tcPr marL="121920" marR="121920" marT="60960" marB="60960" anchor="ctr">
                    <a:solidFill>
                      <a:srgbClr val="564E58"/>
                    </a:solidFill>
                  </a:tcPr>
                </a:tc>
                <a:tc>
                  <a:txBody>
                    <a:bodyPr/>
                    <a:lstStyle/>
                    <a:p>
                      <a:pPr algn="ctr"/>
                      <a:r>
                        <a:rPr lang="en-US" sz="1600">
                          <a:solidFill>
                            <a:srgbClr val="282F72"/>
                          </a:solidFill>
                        </a:rPr>
                        <a:t>Silver 70 Standard </a:t>
                      </a:r>
                      <a:r>
                        <a:rPr lang="en-US" sz="1600" baseline="0">
                          <a:solidFill>
                            <a:srgbClr val="282F72"/>
                          </a:solidFill>
                        </a:rPr>
                        <a:t>Plan</a:t>
                      </a:r>
                      <a:endParaRPr lang="en-US" sz="1600">
                        <a:solidFill>
                          <a:srgbClr val="282F72"/>
                        </a:solidFill>
                      </a:endParaRPr>
                    </a:p>
                  </a:txBody>
                  <a:tcPr marL="121920" marR="121920" marT="60960" marB="60960" anchor="ctr">
                    <a:solidFill>
                      <a:srgbClr val="F5776B"/>
                    </a:solidFill>
                  </a:tcPr>
                </a:tc>
                <a:tc>
                  <a:txBody>
                    <a:bodyPr/>
                    <a:lstStyle/>
                    <a:p>
                      <a:pPr algn="ctr"/>
                      <a:r>
                        <a:rPr lang="en-US" sz="1600">
                          <a:solidFill>
                            <a:srgbClr val="282F72"/>
                          </a:solidFill>
                        </a:rPr>
                        <a:t>Zero</a:t>
                      </a:r>
                      <a:r>
                        <a:rPr lang="en-US" sz="1600" baseline="0">
                          <a:solidFill>
                            <a:srgbClr val="282F72"/>
                          </a:solidFill>
                        </a:rPr>
                        <a:t> </a:t>
                      </a:r>
                      <a:r>
                        <a:rPr lang="en-US" sz="1600">
                          <a:solidFill>
                            <a:srgbClr val="282F72"/>
                          </a:solidFill>
                        </a:rPr>
                        <a:t>Cost</a:t>
                      </a:r>
                      <a:r>
                        <a:rPr lang="en-US" sz="1600" baseline="0">
                          <a:solidFill>
                            <a:srgbClr val="282F72"/>
                          </a:solidFill>
                        </a:rPr>
                        <a:t> Share AI/AN Plan</a:t>
                      </a:r>
                      <a:endParaRPr lang="en-US" sz="1600">
                        <a:solidFill>
                          <a:srgbClr val="282F72"/>
                        </a:solidFill>
                      </a:endParaRPr>
                    </a:p>
                  </a:txBody>
                  <a:tcPr marL="121920" marR="121920" marT="60960" marB="60960" anchor="ctr">
                    <a:solidFill>
                      <a:srgbClr val="A6CE39"/>
                    </a:solidFill>
                  </a:tcPr>
                </a:tc>
                <a:tc>
                  <a:txBody>
                    <a:bodyPr/>
                    <a:lstStyle/>
                    <a:p>
                      <a:pPr algn="ctr"/>
                      <a:r>
                        <a:rPr lang="en-US" sz="1600" baseline="0">
                          <a:solidFill>
                            <a:srgbClr val="282F72"/>
                          </a:solidFill>
                        </a:rPr>
                        <a:t>Silver 70 Limited Cost Share AI/AN Plan</a:t>
                      </a:r>
                      <a:endParaRPr lang="en-US" sz="1600">
                        <a:solidFill>
                          <a:srgbClr val="282F72"/>
                        </a:solidFill>
                      </a:endParaRPr>
                    </a:p>
                  </a:txBody>
                  <a:tcPr marL="121920" marR="121920" marT="60960" marB="60960" anchor="ctr">
                    <a:solidFill>
                      <a:srgbClr val="19B9CA"/>
                    </a:solidFill>
                  </a:tcPr>
                </a:tc>
                <a:tc>
                  <a:txBody>
                    <a:bodyPr/>
                    <a:lstStyle/>
                    <a:p>
                      <a:pPr algn="ctr"/>
                      <a:r>
                        <a:rPr lang="en-US" sz="1600">
                          <a:solidFill>
                            <a:srgbClr val="282F72"/>
                          </a:solidFill>
                        </a:rPr>
                        <a:t>Silver 70 Limited Cost Share AI/AN Plan if Member Goes to an AI/AN Provider*</a:t>
                      </a:r>
                    </a:p>
                  </a:txBody>
                  <a:tcPr marL="121920" marR="121920" marT="60960" marB="60960" anchor="ctr">
                    <a:solidFill>
                      <a:srgbClr val="F3BE17"/>
                    </a:solidFill>
                  </a:tcPr>
                </a:tc>
                <a:extLst>
                  <a:ext uri="{0D108BD9-81ED-4DB2-BD59-A6C34878D82A}">
                    <a16:rowId xmlns:a16="http://schemas.microsoft.com/office/drawing/2014/main" val="10000"/>
                  </a:ext>
                </a:extLst>
              </a:tr>
              <a:tr h="539654">
                <a:tc>
                  <a:txBody>
                    <a:bodyPr/>
                    <a:lstStyle/>
                    <a:p>
                      <a:r>
                        <a:rPr lang="en-US" sz="1900" b="1">
                          <a:solidFill>
                            <a:srgbClr val="282F72"/>
                          </a:solidFill>
                        </a:rPr>
                        <a:t>Primary Care</a:t>
                      </a:r>
                      <a:r>
                        <a:rPr lang="en-US" sz="1900" b="1" baseline="0">
                          <a:solidFill>
                            <a:srgbClr val="282F72"/>
                          </a:solidFill>
                        </a:rPr>
                        <a:t> Visit </a:t>
                      </a:r>
                      <a:endParaRPr lang="en-US" sz="1900" b="1">
                        <a:solidFill>
                          <a:srgbClr val="282F72"/>
                        </a:solidFill>
                      </a:endParaRPr>
                    </a:p>
                  </a:txBody>
                  <a:tcPr marL="121920" marR="121920" marT="60960" marB="60960">
                    <a:solidFill>
                      <a:schemeClr val="bg1">
                        <a:lumMod val="75000"/>
                      </a:schemeClr>
                    </a:solidFill>
                  </a:tcPr>
                </a:tc>
                <a:tc>
                  <a:txBody>
                    <a:bodyPr/>
                    <a:lstStyle/>
                    <a:p>
                      <a:pPr marL="0" algn="ctr" defTabSz="1219170" rtl="0" eaLnBrk="1" latinLnBrk="0" hangingPunct="1"/>
                      <a:r>
                        <a:rPr lang="en-US" sz="1900" kern="1200">
                          <a:solidFill>
                            <a:srgbClr val="554D56"/>
                          </a:solidFill>
                          <a:latin typeface="+mn-lt"/>
                          <a:ea typeface="+mn-ea"/>
                          <a:cs typeface="+mn-cs"/>
                        </a:rPr>
                        <a:t>$50</a:t>
                      </a:r>
                    </a:p>
                  </a:txBody>
                  <a:tcPr marL="121920" marR="121920" marT="60960" marB="60960">
                    <a:solidFill>
                      <a:srgbClr val="E4E4E4"/>
                    </a:solidFill>
                  </a:tcPr>
                </a:tc>
                <a:tc>
                  <a:txBody>
                    <a:bodyPr/>
                    <a:lstStyle/>
                    <a:p>
                      <a:pPr algn="ctr"/>
                      <a:r>
                        <a:rPr lang="en-US" sz="1900">
                          <a:solidFill>
                            <a:srgbClr val="554D56"/>
                          </a:solidFill>
                        </a:rPr>
                        <a:t>$0</a:t>
                      </a:r>
                    </a:p>
                  </a:txBody>
                  <a:tcPr marL="121920" marR="121920" marT="60960" marB="60960">
                    <a:solidFill>
                      <a:srgbClr val="E4E4E4"/>
                    </a:solidFill>
                  </a:tcPr>
                </a:tc>
                <a:tc>
                  <a:txBody>
                    <a:bodyPr/>
                    <a:lstStyle/>
                    <a:p>
                      <a:pPr marL="0" algn="ctr" defTabSz="1219170" rtl="0" eaLnBrk="1" latinLnBrk="0" hangingPunct="1"/>
                      <a:r>
                        <a:rPr lang="en-US" sz="1900" kern="1200">
                          <a:solidFill>
                            <a:srgbClr val="554D56"/>
                          </a:solidFill>
                          <a:latin typeface="+mn-lt"/>
                          <a:ea typeface="+mn-ea"/>
                          <a:cs typeface="+mn-cs"/>
                        </a:rPr>
                        <a:t>$50</a:t>
                      </a:r>
                    </a:p>
                  </a:txBody>
                  <a:tcPr marL="121920" marR="121920" marT="60960" marB="60960">
                    <a:solidFill>
                      <a:srgbClr val="E4E4E4"/>
                    </a:solidFill>
                  </a:tcPr>
                </a:tc>
                <a:tc>
                  <a:txBody>
                    <a:bodyPr/>
                    <a:lstStyle/>
                    <a:p>
                      <a:pPr algn="ctr"/>
                      <a:r>
                        <a:rPr lang="en-US" sz="1900">
                          <a:solidFill>
                            <a:srgbClr val="554D56"/>
                          </a:solidFill>
                        </a:rPr>
                        <a:t>$0</a:t>
                      </a:r>
                    </a:p>
                  </a:txBody>
                  <a:tcPr marL="121920" marR="121920" marT="60960" marB="60960">
                    <a:solidFill>
                      <a:srgbClr val="E4E4E4"/>
                    </a:solidFill>
                  </a:tcPr>
                </a:tc>
                <a:extLst>
                  <a:ext uri="{0D108BD9-81ED-4DB2-BD59-A6C34878D82A}">
                    <a16:rowId xmlns:a16="http://schemas.microsoft.com/office/drawing/2014/main" val="10001"/>
                  </a:ext>
                </a:extLst>
              </a:tr>
              <a:tr h="526741">
                <a:tc>
                  <a:txBody>
                    <a:bodyPr/>
                    <a:lstStyle/>
                    <a:p>
                      <a:r>
                        <a:rPr lang="en-US" sz="1900" b="1">
                          <a:solidFill>
                            <a:srgbClr val="282F72"/>
                          </a:solidFill>
                        </a:rPr>
                        <a:t>Specialist Visit</a:t>
                      </a:r>
                    </a:p>
                  </a:txBody>
                  <a:tcPr marL="121920" marR="121920" marT="60960" marB="60960">
                    <a:solidFill>
                      <a:schemeClr val="bg1">
                        <a:lumMod val="75000"/>
                      </a:schemeClr>
                    </a:solidFill>
                  </a:tcPr>
                </a:tc>
                <a:tc>
                  <a:txBody>
                    <a:bodyPr/>
                    <a:lstStyle/>
                    <a:p>
                      <a:pPr marL="0" algn="ctr" defTabSz="1219170" rtl="0" eaLnBrk="1" latinLnBrk="0" hangingPunct="1"/>
                      <a:r>
                        <a:rPr lang="en-US" sz="1900" kern="1200">
                          <a:solidFill>
                            <a:srgbClr val="554D56"/>
                          </a:solidFill>
                          <a:latin typeface="+mn-lt"/>
                          <a:ea typeface="+mn-ea"/>
                          <a:cs typeface="+mn-cs"/>
                        </a:rPr>
                        <a:t>$90</a:t>
                      </a:r>
                    </a:p>
                  </a:txBody>
                  <a:tcPr marL="121920" marR="121920" marT="60960" marB="60960">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a:solidFill>
                            <a:srgbClr val="554D56"/>
                          </a:solidFill>
                        </a:rPr>
                        <a:t>$0</a:t>
                      </a:r>
                    </a:p>
                  </a:txBody>
                  <a:tcPr marL="121920" marR="121920" marT="60960" marB="60960">
                    <a:solidFill>
                      <a:srgbClr val="E4E4E4"/>
                    </a:solidFill>
                  </a:tcPr>
                </a:tc>
                <a:tc>
                  <a:txBody>
                    <a:bodyPr/>
                    <a:lstStyle/>
                    <a:p>
                      <a:pPr marL="0" algn="ctr" defTabSz="1219170" rtl="0" eaLnBrk="1" latinLnBrk="0" hangingPunct="1"/>
                      <a:r>
                        <a:rPr lang="en-US" sz="1900" kern="1200">
                          <a:solidFill>
                            <a:srgbClr val="554D56"/>
                          </a:solidFill>
                          <a:latin typeface="+mn-lt"/>
                          <a:ea typeface="+mn-ea"/>
                          <a:cs typeface="+mn-cs"/>
                        </a:rPr>
                        <a:t>$90</a:t>
                      </a:r>
                    </a:p>
                  </a:txBody>
                  <a:tcPr marL="121920" marR="121920" marT="60960" marB="60960">
                    <a:solidFill>
                      <a:srgbClr val="E4E4E4"/>
                    </a:solidFill>
                  </a:tcPr>
                </a:tc>
                <a:tc>
                  <a:txBody>
                    <a:bodyPr/>
                    <a:lstStyle/>
                    <a:p>
                      <a:pPr algn="ctr"/>
                      <a:r>
                        <a:rPr lang="en-US" sz="1900">
                          <a:solidFill>
                            <a:srgbClr val="554D56"/>
                          </a:solidFill>
                        </a:rPr>
                        <a:t>$0</a:t>
                      </a:r>
                    </a:p>
                  </a:txBody>
                  <a:tcPr marL="121920" marR="121920" marT="60960" marB="60960">
                    <a:solidFill>
                      <a:srgbClr val="E4E4E4"/>
                    </a:solidFill>
                  </a:tcPr>
                </a:tc>
                <a:extLst>
                  <a:ext uri="{0D108BD9-81ED-4DB2-BD59-A6C34878D82A}">
                    <a16:rowId xmlns:a16="http://schemas.microsoft.com/office/drawing/2014/main" val="10002"/>
                  </a:ext>
                </a:extLst>
              </a:tr>
              <a:tr h="539654">
                <a:tc>
                  <a:txBody>
                    <a:bodyPr/>
                    <a:lstStyle/>
                    <a:p>
                      <a:r>
                        <a:rPr lang="en-US" sz="1900" b="1">
                          <a:solidFill>
                            <a:srgbClr val="282F72"/>
                          </a:solidFill>
                        </a:rPr>
                        <a:t>Laboratory</a:t>
                      </a:r>
                      <a:r>
                        <a:rPr lang="en-US" sz="1900" b="1" baseline="0">
                          <a:solidFill>
                            <a:srgbClr val="282F72"/>
                          </a:solidFill>
                        </a:rPr>
                        <a:t> Tests</a:t>
                      </a:r>
                      <a:endParaRPr lang="en-US" sz="1900" b="1">
                        <a:solidFill>
                          <a:srgbClr val="282F72"/>
                        </a:solidFill>
                      </a:endParaRPr>
                    </a:p>
                  </a:txBody>
                  <a:tcPr marL="121920" marR="121920" marT="60960" marB="60960">
                    <a:solidFill>
                      <a:schemeClr val="bg1">
                        <a:lumMod val="75000"/>
                      </a:schemeClr>
                    </a:solidFill>
                  </a:tcPr>
                </a:tc>
                <a:tc>
                  <a:txBody>
                    <a:bodyPr/>
                    <a:lstStyle/>
                    <a:p>
                      <a:pPr marL="0" algn="ctr" defTabSz="1219170" rtl="0" eaLnBrk="1" latinLnBrk="0" hangingPunct="1"/>
                      <a:r>
                        <a:rPr lang="en-US" sz="1900" kern="1200">
                          <a:solidFill>
                            <a:srgbClr val="554D56"/>
                          </a:solidFill>
                          <a:latin typeface="+mn-lt"/>
                          <a:ea typeface="+mn-ea"/>
                          <a:cs typeface="+mn-cs"/>
                        </a:rPr>
                        <a:t>$50</a:t>
                      </a:r>
                    </a:p>
                  </a:txBody>
                  <a:tcPr marL="121920" marR="121920" marT="60960" marB="60960">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a:solidFill>
                            <a:srgbClr val="554D56"/>
                          </a:solidFill>
                        </a:rPr>
                        <a:t>$0</a:t>
                      </a:r>
                    </a:p>
                  </a:txBody>
                  <a:tcPr marL="121920" marR="121920" marT="60960" marB="60960">
                    <a:solidFill>
                      <a:srgbClr val="E4E4E4"/>
                    </a:solidFill>
                  </a:tcPr>
                </a:tc>
                <a:tc>
                  <a:txBody>
                    <a:bodyPr/>
                    <a:lstStyle/>
                    <a:p>
                      <a:pPr marL="0" algn="ctr" defTabSz="1219170" rtl="0" eaLnBrk="1" latinLnBrk="0" hangingPunct="1"/>
                      <a:r>
                        <a:rPr lang="en-US" sz="1900" kern="1200">
                          <a:solidFill>
                            <a:srgbClr val="554D56"/>
                          </a:solidFill>
                          <a:latin typeface="+mn-lt"/>
                          <a:ea typeface="+mn-ea"/>
                          <a:cs typeface="+mn-cs"/>
                        </a:rPr>
                        <a:t>$50</a:t>
                      </a:r>
                    </a:p>
                  </a:txBody>
                  <a:tcPr marL="121920" marR="121920" marT="60960" marB="60960">
                    <a:solidFill>
                      <a:srgbClr val="E4E4E4"/>
                    </a:solidFill>
                  </a:tcPr>
                </a:tc>
                <a:tc>
                  <a:txBody>
                    <a:bodyPr/>
                    <a:lstStyle/>
                    <a:p>
                      <a:pPr algn="ctr"/>
                      <a:r>
                        <a:rPr lang="en-US" sz="1900">
                          <a:solidFill>
                            <a:srgbClr val="554D56"/>
                          </a:solidFill>
                        </a:rPr>
                        <a:t>$0</a:t>
                      </a:r>
                    </a:p>
                  </a:txBody>
                  <a:tcPr marL="121920" marR="121920" marT="60960" marB="60960">
                    <a:solidFill>
                      <a:srgbClr val="E4E4E4"/>
                    </a:solidFill>
                  </a:tcPr>
                </a:tc>
                <a:extLst>
                  <a:ext uri="{0D108BD9-81ED-4DB2-BD59-A6C34878D82A}">
                    <a16:rowId xmlns:a16="http://schemas.microsoft.com/office/drawing/2014/main" val="10003"/>
                  </a:ext>
                </a:extLst>
              </a:tr>
              <a:tr h="539654">
                <a:tc>
                  <a:txBody>
                    <a:bodyPr/>
                    <a:lstStyle/>
                    <a:p>
                      <a:r>
                        <a:rPr lang="en-US" sz="1900" b="1">
                          <a:solidFill>
                            <a:srgbClr val="282F72"/>
                          </a:solidFill>
                        </a:rPr>
                        <a:t>Urgent Care Visit</a:t>
                      </a:r>
                    </a:p>
                  </a:txBody>
                  <a:tcPr marL="121920" marR="121920" marT="60960" marB="60960">
                    <a:solidFill>
                      <a:schemeClr val="bg1">
                        <a:lumMod val="75000"/>
                      </a:schemeClr>
                    </a:solidFill>
                  </a:tcPr>
                </a:tc>
                <a:tc>
                  <a:txBody>
                    <a:bodyPr/>
                    <a:lstStyle/>
                    <a:p>
                      <a:pPr marL="0" algn="ctr" defTabSz="1219170" rtl="0" eaLnBrk="1" latinLnBrk="0" hangingPunct="1"/>
                      <a:r>
                        <a:rPr lang="en-US" sz="1900" kern="1200">
                          <a:solidFill>
                            <a:srgbClr val="554D56"/>
                          </a:solidFill>
                          <a:latin typeface="+mn-lt"/>
                          <a:ea typeface="+mn-ea"/>
                          <a:cs typeface="+mn-cs"/>
                        </a:rPr>
                        <a:t>$50</a:t>
                      </a:r>
                    </a:p>
                  </a:txBody>
                  <a:tcPr marL="121920" marR="121920" marT="60960" marB="60960">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a:solidFill>
                            <a:srgbClr val="554D56"/>
                          </a:solidFill>
                        </a:rPr>
                        <a:t>$0</a:t>
                      </a:r>
                    </a:p>
                  </a:txBody>
                  <a:tcPr marL="121920" marR="121920" marT="60960" marB="60960">
                    <a:solidFill>
                      <a:srgbClr val="E4E4E4"/>
                    </a:solidFill>
                  </a:tcPr>
                </a:tc>
                <a:tc>
                  <a:txBody>
                    <a:bodyPr/>
                    <a:lstStyle/>
                    <a:p>
                      <a:pPr marL="0" algn="ctr" defTabSz="1219170" rtl="0" eaLnBrk="1" latinLnBrk="0" hangingPunct="1"/>
                      <a:r>
                        <a:rPr lang="en-US" sz="1900" kern="1200">
                          <a:solidFill>
                            <a:srgbClr val="554D56"/>
                          </a:solidFill>
                          <a:latin typeface="+mn-lt"/>
                          <a:ea typeface="+mn-ea"/>
                          <a:cs typeface="+mn-cs"/>
                        </a:rPr>
                        <a:t>$50</a:t>
                      </a:r>
                    </a:p>
                  </a:txBody>
                  <a:tcPr marL="121920" marR="121920" marT="60960" marB="60960">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a:solidFill>
                            <a:srgbClr val="554D56"/>
                          </a:solidFill>
                        </a:rPr>
                        <a:t>$0</a:t>
                      </a:r>
                    </a:p>
                  </a:txBody>
                  <a:tcPr marL="121920" marR="121920" marT="60960" marB="60960">
                    <a:solidFill>
                      <a:srgbClr val="E4E4E4"/>
                    </a:solidFill>
                  </a:tcPr>
                </a:tc>
                <a:extLst>
                  <a:ext uri="{0D108BD9-81ED-4DB2-BD59-A6C34878D82A}">
                    <a16:rowId xmlns:a16="http://schemas.microsoft.com/office/drawing/2014/main" val="10004"/>
                  </a:ext>
                </a:extLst>
              </a:tr>
            </a:tbl>
          </a:graphicData>
        </a:graphic>
      </p:graphicFrame>
      <p:sp>
        <p:nvSpPr>
          <p:cNvPr id="6" name="Text Placeholder 2"/>
          <p:cNvSpPr txBox="1">
            <a:spLocks/>
          </p:cNvSpPr>
          <p:nvPr/>
        </p:nvSpPr>
        <p:spPr>
          <a:xfrm>
            <a:off x="628779" y="5538166"/>
            <a:ext cx="10934439" cy="365126"/>
          </a:xfrm>
          <a:prstGeom prst="rect">
            <a:avLst/>
          </a:prstGeom>
        </p:spPr>
        <p:txBody>
          <a:bodyPr vert="horz" lIns="121920" tIns="60960" rIns="121920" bIns="60960" rtlCol="0">
            <a:noAutofit/>
          </a:bodyPr>
          <a:lstStyle>
            <a:lvl1pPr marL="0" indent="0" algn="l" defTabSz="914400" rtl="0" eaLnBrk="1" latinLnBrk="0" hangingPunct="1">
              <a:spcBef>
                <a:spcPts val="0"/>
              </a:spcBef>
              <a:buFont typeface="Arial" pitchFamily="34" charset="0"/>
              <a:buNone/>
              <a:defRPr sz="2400" kern="1200" baseline="0">
                <a:solidFill>
                  <a:srgbClr val="554D56"/>
                </a:solidFill>
                <a:latin typeface="Arial" pitchFamily="34" charset="0"/>
                <a:ea typeface="+mn-ea"/>
                <a:cs typeface="Arial" pitchFamily="34" charset="0"/>
              </a:defRPr>
            </a:lvl1pPr>
            <a:lvl2pPr marL="742950" indent="-285750" algn="l" defTabSz="914400" rtl="0" eaLnBrk="1" latinLnBrk="0" hangingPunct="1">
              <a:spcBef>
                <a:spcPts val="0"/>
              </a:spcBef>
              <a:buSzPct val="75000"/>
              <a:buFont typeface="Courier New" pitchFamily="49" charset="0"/>
              <a:buChar char="o"/>
              <a:defRPr sz="2000" kern="1200">
                <a:solidFill>
                  <a:srgbClr val="554D56"/>
                </a:solidFill>
                <a:latin typeface="Arial" pitchFamily="34" charset="0"/>
                <a:ea typeface="+mn-ea"/>
                <a:cs typeface="Arial" pitchFamily="34" charset="0"/>
              </a:defRPr>
            </a:lvl2pPr>
            <a:lvl3pPr marL="1258888" indent="-225425" algn="l" defTabSz="914400" rtl="0" eaLnBrk="1" latinLnBrk="0" hangingPunct="1">
              <a:spcBef>
                <a:spcPts val="0"/>
              </a:spcBef>
              <a:buFont typeface="Wingdings" pitchFamily="2" charset="2"/>
              <a:buChar char="§"/>
              <a:defRPr sz="1800" kern="1200">
                <a:solidFill>
                  <a:srgbClr val="554D56"/>
                </a:solidFill>
                <a:latin typeface="Arial" pitchFamily="34" charset="0"/>
                <a:ea typeface="+mn-ea"/>
                <a:cs typeface="Arial" pitchFamily="34" charset="0"/>
              </a:defRPr>
            </a:lvl3pPr>
            <a:lvl4pPr marL="1657350" indent="-173038" algn="l" defTabSz="914400" rtl="0" eaLnBrk="1" latinLnBrk="0" hangingPunct="1">
              <a:spcBef>
                <a:spcPts val="0"/>
              </a:spcBef>
              <a:buFont typeface="Arial" pitchFamily="34" charset="0"/>
              <a:buChar char="•"/>
              <a:defRPr sz="1600" kern="1200">
                <a:solidFill>
                  <a:srgbClr val="554D56"/>
                </a:solidFill>
                <a:latin typeface="Arial" pitchFamily="34" charset="0"/>
                <a:ea typeface="+mn-ea"/>
                <a:cs typeface="Arial" pitchFamily="34" charset="0"/>
              </a:defRPr>
            </a:lvl4pPr>
            <a:lvl5pPr marL="2057400" indent="-228600" algn="l" defTabSz="914400" rtl="0" eaLnBrk="1" latinLnBrk="0" hangingPunct="1">
              <a:spcBef>
                <a:spcPts val="0"/>
              </a:spcBef>
              <a:buFont typeface="Arial" pitchFamily="34" charset="0"/>
              <a:buChar char="»"/>
              <a:defRPr sz="1400" kern="1200">
                <a:solidFill>
                  <a:srgbClr val="554D5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77">
              <a:defRPr/>
            </a:pPr>
            <a:r>
              <a:rPr lang="en-US" sz="1200" dirty="0"/>
              <a:t>*Indian Health Service (IHS), an Indian tribe, Tribal Organization, Urban Indian Organization, or receives a referral to a QHP provider from an IHS clinic.</a:t>
            </a:r>
          </a:p>
          <a:p>
            <a:pPr defTabSz="914377">
              <a:defRPr/>
            </a:pPr>
            <a:endParaRPr lang="en-US" sz="1600" dirty="0"/>
          </a:p>
          <a:p>
            <a:pPr defTabSz="914377">
              <a:defRPr/>
            </a:pPr>
            <a:endParaRPr lang="en-US" sz="1600" dirty="0"/>
          </a:p>
        </p:txBody>
      </p:sp>
    </p:spTree>
    <p:extLst>
      <p:ext uri="{BB962C8B-B14F-4D97-AF65-F5344CB8AC3E}">
        <p14:creationId xmlns:p14="http://schemas.microsoft.com/office/powerpoint/2010/main" val="3409801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0CFA-B971-4037-85C6-22CA0070C399}"/>
              </a:ext>
            </a:extLst>
          </p:cNvPr>
          <p:cNvSpPr>
            <a:spLocks noGrp="1"/>
          </p:cNvSpPr>
          <p:nvPr>
            <p:ph type="title"/>
          </p:nvPr>
        </p:nvSpPr>
        <p:spPr>
          <a:xfrm>
            <a:off x="304799" y="182881"/>
            <a:ext cx="11386090" cy="568776"/>
          </a:xfrm>
        </p:spPr>
        <p:txBody>
          <a:bodyPr>
            <a:noAutofit/>
          </a:bodyPr>
          <a:lstStyle/>
          <a:p>
            <a:r>
              <a:rPr lang="en-US" sz="3600" dirty="0"/>
              <a:t>PLAN CHOICE FOR MIXED AI/AN HOUSEHOLDS</a:t>
            </a:r>
          </a:p>
        </p:txBody>
      </p:sp>
      <p:sp>
        <p:nvSpPr>
          <p:cNvPr id="4" name="Slide Number Placeholder 3">
            <a:extLst>
              <a:ext uri="{FF2B5EF4-FFF2-40B4-BE49-F238E27FC236}">
                <a16:creationId xmlns:a16="http://schemas.microsoft.com/office/drawing/2014/main" id="{729CFCE3-D553-4C36-8F8C-30B555EB08A0}"/>
              </a:ext>
            </a:extLst>
          </p:cNvPr>
          <p:cNvSpPr>
            <a:spLocks noGrp="1"/>
          </p:cNvSpPr>
          <p:nvPr>
            <p:ph type="sldNum" sz="quarter" idx="4"/>
          </p:nvPr>
        </p:nvSpPr>
        <p:spPr/>
        <p:txBody>
          <a:bodyPr/>
          <a:lstStyle/>
          <a:p>
            <a:fld id="{C8146628-1A01-9741-8A8B-916D51547CC7}" type="slidenum">
              <a:rPr lang="en-US" smtClean="0"/>
              <a:pPr/>
              <a:t>23</a:t>
            </a:fld>
            <a:endParaRPr lang="en-US"/>
          </a:p>
        </p:txBody>
      </p:sp>
      <p:pic>
        <p:nvPicPr>
          <p:cNvPr id="17" name="Picture 16">
            <a:extLst>
              <a:ext uri="{FF2B5EF4-FFF2-40B4-BE49-F238E27FC236}">
                <a16:creationId xmlns:a16="http://schemas.microsoft.com/office/drawing/2014/main" id="{73692E94-735A-84C7-BF6B-A6E24809101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7852209" y="2484184"/>
            <a:ext cx="3187844" cy="3834387"/>
          </a:xfrm>
          <a:prstGeom prst="rect">
            <a:avLst/>
          </a:prstGeom>
          <a:effectLst>
            <a:outerShdw blurRad="292100" dist="139700" dir="2700000" algn="tr" rotWithShape="0">
              <a:schemeClr val="tx1">
                <a:lumMod val="75000"/>
                <a:lumOff val="25000"/>
                <a:alpha val="65000"/>
              </a:schemeClr>
            </a:outerShdw>
          </a:effectLst>
        </p:spPr>
      </p:pic>
      <p:sp>
        <p:nvSpPr>
          <p:cNvPr id="19" name="TextBox 18">
            <a:extLst>
              <a:ext uri="{FF2B5EF4-FFF2-40B4-BE49-F238E27FC236}">
                <a16:creationId xmlns:a16="http://schemas.microsoft.com/office/drawing/2014/main" id="{37BEA66D-8D8C-7945-67D0-E28C693602C5}"/>
              </a:ext>
            </a:extLst>
          </p:cNvPr>
          <p:cNvSpPr txBox="1"/>
          <p:nvPr/>
        </p:nvSpPr>
        <p:spPr>
          <a:xfrm>
            <a:off x="615410" y="848658"/>
            <a:ext cx="10961180" cy="1477328"/>
          </a:xfrm>
          <a:prstGeom prst="rect">
            <a:avLst/>
          </a:prstGeom>
          <a:noFill/>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On selecting Shop for Health Plans, the online application system creates separate </a:t>
            </a:r>
            <a:r>
              <a:rPr lang="en-US" b="1" dirty="0">
                <a:solidFill>
                  <a:srgbClr val="282F72"/>
                </a:solidFill>
                <a:latin typeface="Arial" panose="020B0604020202020204" pitchFamily="34" charset="0"/>
                <a:cs typeface="Arial" panose="020B0604020202020204" pitchFamily="34" charset="0"/>
              </a:rPr>
              <a:t>default groups</a:t>
            </a:r>
            <a:r>
              <a:rPr lang="en-US" dirty="0">
                <a:solidFill>
                  <a:schemeClr val="tx1">
                    <a:lumMod val="75000"/>
                    <a:lumOff val="25000"/>
                  </a:schemeClr>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Federally recognized AI/AN members are grouped together and Non-AI/AN members are in a separate group, since they qualify for different benefits.</a:t>
            </a:r>
          </a:p>
          <a:p>
            <a:pPr marL="342900" indent="-342900">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Once you finalize your grouping, the system will give you a summary of your expected coverage and savings for each member</a:t>
            </a:r>
          </a:p>
        </p:txBody>
      </p:sp>
      <p:grpSp>
        <p:nvGrpSpPr>
          <p:cNvPr id="21" name="Group 20">
            <a:extLst>
              <a:ext uri="{FF2B5EF4-FFF2-40B4-BE49-F238E27FC236}">
                <a16:creationId xmlns:a16="http://schemas.microsoft.com/office/drawing/2014/main" id="{1F8509A6-90A5-C907-574E-957D22B71552}"/>
              </a:ext>
            </a:extLst>
          </p:cNvPr>
          <p:cNvGrpSpPr/>
          <p:nvPr/>
        </p:nvGrpSpPr>
        <p:grpSpPr>
          <a:xfrm>
            <a:off x="1484310" y="2484184"/>
            <a:ext cx="5636150" cy="3834387"/>
            <a:chOff x="951650" y="1982463"/>
            <a:chExt cx="6212803" cy="4226696"/>
          </a:xfrm>
          <a:effectLst>
            <a:outerShdw blurRad="292100" dist="139700" dir="2700000" algn="bl" rotWithShape="0">
              <a:schemeClr val="tx1">
                <a:lumMod val="65000"/>
                <a:lumOff val="35000"/>
                <a:alpha val="65000"/>
              </a:schemeClr>
            </a:outerShdw>
          </a:effectLst>
        </p:grpSpPr>
        <p:pic>
          <p:nvPicPr>
            <p:cNvPr id="12" name="Picture 11">
              <a:extLst>
                <a:ext uri="{FF2B5EF4-FFF2-40B4-BE49-F238E27FC236}">
                  <a16:creationId xmlns:a16="http://schemas.microsoft.com/office/drawing/2014/main" id="{7486D498-5198-63DD-63DA-EB8A95567DE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951650" y="1982463"/>
              <a:ext cx="6212803" cy="4226696"/>
            </a:xfrm>
            <a:prstGeom prst="rect">
              <a:avLst/>
            </a:prstGeom>
          </p:spPr>
        </p:pic>
        <p:sp>
          <p:nvSpPr>
            <p:cNvPr id="20" name="Rectangle 19">
              <a:extLst>
                <a:ext uri="{FF2B5EF4-FFF2-40B4-BE49-F238E27FC236}">
                  <a16:creationId xmlns:a16="http://schemas.microsoft.com/office/drawing/2014/main" id="{6F49B69B-69CE-F5D4-0681-4848F57AD7E6}"/>
                </a:ext>
              </a:extLst>
            </p:cNvPr>
            <p:cNvSpPr/>
            <p:nvPr/>
          </p:nvSpPr>
          <p:spPr>
            <a:xfrm>
              <a:off x="6356412" y="4536491"/>
              <a:ext cx="736847" cy="257664"/>
            </a:xfrm>
            <a:prstGeom prst="rect">
              <a:avLst/>
            </a:prstGeom>
            <a:solidFill>
              <a:srgbClr val="FF00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5" name="Straight Arrow Connector 24">
            <a:extLst>
              <a:ext uri="{FF2B5EF4-FFF2-40B4-BE49-F238E27FC236}">
                <a16:creationId xmlns:a16="http://schemas.microsoft.com/office/drawing/2014/main" id="{372FE885-5750-E568-5BBA-051544EEEB0E}"/>
              </a:ext>
            </a:extLst>
          </p:cNvPr>
          <p:cNvCxnSpPr>
            <a:cxnSpLocks/>
          </p:cNvCxnSpPr>
          <p:nvPr/>
        </p:nvCxnSpPr>
        <p:spPr>
          <a:xfrm>
            <a:off x="7120460" y="4401377"/>
            <a:ext cx="687359" cy="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4600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0CFA-B971-4037-85C6-22CA0070C399}"/>
              </a:ext>
            </a:extLst>
          </p:cNvPr>
          <p:cNvSpPr>
            <a:spLocks noGrp="1"/>
          </p:cNvSpPr>
          <p:nvPr>
            <p:ph type="title"/>
          </p:nvPr>
        </p:nvSpPr>
        <p:spPr>
          <a:xfrm>
            <a:off x="195925" y="144425"/>
            <a:ext cx="11386090" cy="568776"/>
          </a:xfrm>
        </p:spPr>
        <p:txBody>
          <a:bodyPr>
            <a:noAutofit/>
          </a:bodyPr>
          <a:lstStyle/>
          <a:p>
            <a:r>
              <a:rPr lang="en-US" sz="3600" dirty="0"/>
              <a:t>PLAN CHOICE FOR MIXED AI/AN HOUSEHOLDS</a:t>
            </a:r>
          </a:p>
        </p:txBody>
      </p:sp>
      <p:sp>
        <p:nvSpPr>
          <p:cNvPr id="4" name="Slide Number Placeholder 3">
            <a:extLst>
              <a:ext uri="{FF2B5EF4-FFF2-40B4-BE49-F238E27FC236}">
                <a16:creationId xmlns:a16="http://schemas.microsoft.com/office/drawing/2014/main" id="{729CFCE3-D553-4C36-8F8C-30B555EB08A0}"/>
              </a:ext>
            </a:extLst>
          </p:cNvPr>
          <p:cNvSpPr>
            <a:spLocks noGrp="1"/>
          </p:cNvSpPr>
          <p:nvPr>
            <p:ph type="sldNum" sz="quarter" idx="4"/>
          </p:nvPr>
        </p:nvSpPr>
        <p:spPr/>
        <p:txBody>
          <a:bodyPr/>
          <a:lstStyle/>
          <a:p>
            <a:fld id="{C8146628-1A01-9741-8A8B-916D51547CC7}" type="slidenum">
              <a:rPr lang="en-US" smtClean="0"/>
              <a:pPr/>
              <a:t>24</a:t>
            </a:fld>
            <a:endParaRPr lang="en-US"/>
          </a:p>
        </p:txBody>
      </p:sp>
      <p:sp>
        <p:nvSpPr>
          <p:cNvPr id="6" name="TextBox 5">
            <a:extLst>
              <a:ext uri="{FF2B5EF4-FFF2-40B4-BE49-F238E27FC236}">
                <a16:creationId xmlns:a16="http://schemas.microsoft.com/office/drawing/2014/main" id="{7928C479-5F06-51C1-9B33-147DC9EFA24C}"/>
              </a:ext>
            </a:extLst>
          </p:cNvPr>
          <p:cNvSpPr txBox="1"/>
          <p:nvPr/>
        </p:nvSpPr>
        <p:spPr>
          <a:xfrm>
            <a:off x="433968" y="713201"/>
            <a:ext cx="10876184" cy="1477328"/>
          </a:xfrm>
          <a:prstGeom prst="rect">
            <a:avLst/>
          </a:prstGeom>
          <a:noFill/>
        </p:spPr>
        <p:txBody>
          <a:bodyPr wrap="square">
            <a:spAutoFit/>
          </a:bodyPr>
          <a:lstStyle/>
          <a:p>
            <a:r>
              <a:rPr lang="en-US" sz="1800" dirty="0">
                <a:solidFill>
                  <a:schemeClr val="tx1">
                    <a:lumMod val="75000"/>
                    <a:lumOff val="25000"/>
                  </a:schemeClr>
                </a:solidFill>
                <a:latin typeface="Arial" panose="020B0604020202020204" pitchFamily="34" charset="0"/>
                <a:cs typeface="Arial" panose="020B0604020202020204" pitchFamily="34" charset="0"/>
              </a:rPr>
              <a:t>If you choose to create a </a:t>
            </a:r>
            <a:r>
              <a:rPr lang="en-US" sz="1800" b="1" dirty="0">
                <a:solidFill>
                  <a:srgbClr val="282F72"/>
                </a:solidFill>
                <a:latin typeface="Arial" panose="020B0604020202020204" pitchFamily="34" charset="0"/>
                <a:cs typeface="Arial" panose="020B0604020202020204" pitchFamily="34" charset="0"/>
              </a:rPr>
              <a:t>custom/mixed group</a:t>
            </a:r>
            <a:r>
              <a:rPr lang="en-US" sz="1800" dirty="0">
                <a:solidFill>
                  <a:schemeClr val="tx1">
                    <a:lumMod val="75000"/>
                    <a:lumOff val="25000"/>
                  </a:schemeClr>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
            </a:pPr>
            <a:r>
              <a:rPr lang="en-US" sz="1800" dirty="0">
                <a:solidFill>
                  <a:schemeClr val="tx1">
                    <a:lumMod val="75000"/>
                    <a:lumOff val="25000"/>
                  </a:schemeClr>
                </a:solidFill>
                <a:latin typeface="Arial" panose="020B0604020202020204" pitchFamily="34" charset="0"/>
                <a:cs typeface="Arial" panose="020B0604020202020204" pitchFamily="34" charset="0"/>
              </a:rPr>
              <a:t>Cannot select AI/AN zero or limited cost-share plans.</a:t>
            </a:r>
          </a:p>
          <a:p>
            <a:pPr marL="342900" indent="-342900">
              <a:buFont typeface="Wingdings" panose="05000000000000000000" pitchFamily="2" charset="2"/>
              <a:buChar char="§"/>
            </a:pPr>
            <a:r>
              <a:rPr lang="en-US" sz="1800" dirty="0">
                <a:solidFill>
                  <a:schemeClr val="tx1">
                    <a:lumMod val="75000"/>
                    <a:lumOff val="25000"/>
                  </a:schemeClr>
                </a:solidFill>
                <a:latin typeface="Arial" panose="020B0604020202020204" pitchFamily="34" charset="0"/>
                <a:cs typeface="Arial" panose="020B0604020202020204" pitchFamily="34" charset="0"/>
              </a:rPr>
              <a:t>May choose a standard plan with APTC (and CSR if applicable) for the entire household.</a:t>
            </a:r>
          </a:p>
          <a:p>
            <a:pPr marL="342900" indent="-342900">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The system will show a warning sign that your grouping may not give members the full benefits that they may be eligible for</a:t>
            </a:r>
            <a:endParaRPr lang="en-US" dirty="0"/>
          </a:p>
        </p:txBody>
      </p:sp>
      <p:grpSp>
        <p:nvGrpSpPr>
          <p:cNvPr id="9" name="Group 8">
            <a:extLst>
              <a:ext uri="{FF2B5EF4-FFF2-40B4-BE49-F238E27FC236}">
                <a16:creationId xmlns:a16="http://schemas.microsoft.com/office/drawing/2014/main" id="{BCF534A4-F77E-6C7C-BA33-5FC4DFFAD12B}"/>
              </a:ext>
            </a:extLst>
          </p:cNvPr>
          <p:cNvGrpSpPr/>
          <p:nvPr/>
        </p:nvGrpSpPr>
        <p:grpSpPr>
          <a:xfrm>
            <a:off x="2431444" y="2293121"/>
            <a:ext cx="6881232" cy="3967034"/>
            <a:chOff x="425090" y="1838833"/>
            <a:chExt cx="7600994" cy="4221075"/>
          </a:xfrm>
          <a:effectLst>
            <a:outerShdw blurRad="292100" dist="139700" dir="2700000" algn="ctr" rotWithShape="0">
              <a:schemeClr val="tx1">
                <a:lumMod val="75000"/>
                <a:lumOff val="25000"/>
                <a:alpha val="65000"/>
              </a:schemeClr>
            </a:outerShdw>
          </a:effectLst>
        </p:grpSpPr>
        <p:pic>
          <p:nvPicPr>
            <p:cNvPr id="3" name="Picture 2">
              <a:extLst>
                <a:ext uri="{FF2B5EF4-FFF2-40B4-BE49-F238E27FC236}">
                  <a16:creationId xmlns:a16="http://schemas.microsoft.com/office/drawing/2014/main" id="{0B4BF52F-3E99-A3CE-6DFE-D410017BE3B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25090" y="1838833"/>
              <a:ext cx="7600994" cy="4221075"/>
            </a:xfrm>
            <a:prstGeom prst="rect">
              <a:avLst/>
            </a:prstGeom>
          </p:spPr>
        </p:pic>
        <p:sp>
          <p:nvSpPr>
            <p:cNvPr id="7" name="Rectangle 6">
              <a:extLst>
                <a:ext uri="{FF2B5EF4-FFF2-40B4-BE49-F238E27FC236}">
                  <a16:creationId xmlns:a16="http://schemas.microsoft.com/office/drawing/2014/main" id="{1504B0A2-4E17-FED1-3203-6C4A0B84BACD}"/>
                </a:ext>
              </a:extLst>
            </p:cNvPr>
            <p:cNvSpPr/>
            <p:nvPr/>
          </p:nvSpPr>
          <p:spPr>
            <a:xfrm>
              <a:off x="6658253" y="3309151"/>
              <a:ext cx="1305017" cy="241917"/>
            </a:xfrm>
            <a:prstGeom prst="rect">
              <a:avLst/>
            </a:prstGeom>
            <a:solidFill>
              <a:srgbClr val="FF00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37A74E-641C-6FED-E5B3-F81BE1082F2B}"/>
                </a:ext>
              </a:extLst>
            </p:cNvPr>
            <p:cNvSpPr/>
            <p:nvPr/>
          </p:nvSpPr>
          <p:spPr>
            <a:xfrm>
              <a:off x="658428" y="4074111"/>
              <a:ext cx="7171677" cy="241917"/>
            </a:xfrm>
            <a:prstGeom prst="rect">
              <a:avLst/>
            </a:prstGeom>
            <a:solidFill>
              <a:srgbClr val="FF00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9440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01D3-EE25-395A-6A16-3C76CD477555}"/>
              </a:ext>
            </a:extLst>
          </p:cNvPr>
          <p:cNvSpPr>
            <a:spLocks noGrp="1"/>
          </p:cNvSpPr>
          <p:nvPr>
            <p:ph type="title"/>
          </p:nvPr>
        </p:nvSpPr>
        <p:spPr>
          <a:xfrm>
            <a:off x="304798" y="182881"/>
            <a:ext cx="11685271" cy="843272"/>
          </a:xfrm>
        </p:spPr>
        <p:txBody>
          <a:bodyPr>
            <a:noAutofit/>
          </a:bodyPr>
          <a:lstStyle/>
          <a:p>
            <a:r>
              <a:rPr lang="en-US" sz="3600" cap="all" dirty="0"/>
              <a:t>Proof of American Indian and Alaska Native Status</a:t>
            </a:r>
            <a:br>
              <a:rPr lang="en-US" sz="3600" cap="all" dirty="0"/>
            </a:br>
            <a:endParaRPr lang="en-US" sz="3600" cap="all" dirty="0"/>
          </a:p>
        </p:txBody>
      </p:sp>
      <p:sp>
        <p:nvSpPr>
          <p:cNvPr id="3" name="Text Placeholder 2">
            <a:extLst>
              <a:ext uri="{FF2B5EF4-FFF2-40B4-BE49-F238E27FC236}">
                <a16:creationId xmlns:a16="http://schemas.microsoft.com/office/drawing/2014/main" id="{801FA730-122F-A20F-A6B1-82D0ECA3C009}"/>
              </a:ext>
            </a:extLst>
          </p:cNvPr>
          <p:cNvSpPr>
            <a:spLocks noGrp="1"/>
          </p:cNvSpPr>
          <p:nvPr>
            <p:ph type="body" sz="quarter" idx="13"/>
          </p:nvPr>
        </p:nvSpPr>
        <p:spPr>
          <a:xfrm>
            <a:off x="304798" y="1211985"/>
            <a:ext cx="11582811" cy="5074611"/>
          </a:xfrm>
        </p:spPr>
        <p:txBody>
          <a:bodyPr>
            <a:normAutofit fontScale="85000" lnSpcReduction="10000"/>
          </a:bodyPr>
          <a:lstStyle/>
          <a:p>
            <a:pPr marL="148174" indent="-457200">
              <a:lnSpc>
                <a:spcPct val="110000"/>
              </a:lnSpc>
            </a:pPr>
            <a:r>
              <a:rPr lang="en-US" sz="2933" dirty="0">
                <a:solidFill>
                  <a:schemeClr val="tx1">
                    <a:lumMod val="75000"/>
                    <a:lumOff val="25000"/>
                  </a:schemeClr>
                </a:solidFill>
              </a:rPr>
              <a:t>Submit a copy of </a:t>
            </a:r>
            <a:r>
              <a:rPr lang="en-US" sz="2933" b="1" dirty="0">
                <a:solidFill>
                  <a:schemeClr val="tx1">
                    <a:lumMod val="75000"/>
                    <a:lumOff val="25000"/>
                  </a:schemeClr>
                </a:solidFill>
              </a:rPr>
              <a:t>one</a:t>
            </a:r>
            <a:r>
              <a:rPr lang="en-US" sz="2933" dirty="0">
                <a:solidFill>
                  <a:schemeClr val="tx1">
                    <a:lumMod val="75000"/>
                    <a:lumOff val="25000"/>
                  </a:schemeClr>
                </a:solidFill>
              </a:rPr>
              <a:t> of the following documents for verification: </a:t>
            </a:r>
            <a:br>
              <a:rPr lang="en-US" sz="2933" dirty="0">
                <a:solidFill>
                  <a:schemeClr val="tx1">
                    <a:lumMod val="75000"/>
                    <a:lumOff val="25000"/>
                  </a:schemeClr>
                </a:solidFill>
              </a:rPr>
            </a:br>
            <a:endParaRPr lang="en-US" sz="2400" dirty="0">
              <a:solidFill>
                <a:schemeClr val="tx1">
                  <a:lumMod val="75000"/>
                  <a:lumOff val="25000"/>
                </a:schemeClr>
              </a:solidFill>
            </a:endParaRPr>
          </a:p>
          <a:p>
            <a:pPr marL="1138749" lvl="1" indent="-457200">
              <a:lnSpc>
                <a:spcPct val="110000"/>
              </a:lnSpc>
              <a:buFont typeface="+mj-lt"/>
              <a:buAutoNum type="arabicPeriod"/>
            </a:pPr>
            <a:r>
              <a:rPr lang="en-US" sz="2400" dirty="0">
                <a:solidFill>
                  <a:schemeClr val="tx1">
                    <a:lumMod val="75000"/>
                    <a:lumOff val="25000"/>
                  </a:schemeClr>
                </a:solidFill>
              </a:rPr>
              <a:t>Tribal Enrollment/Membership Card.</a:t>
            </a:r>
          </a:p>
          <a:p>
            <a:pPr marL="1138749" lvl="1" indent="-457200">
              <a:lnSpc>
                <a:spcPct val="110000"/>
              </a:lnSpc>
              <a:buFont typeface="+mj-lt"/>
              <a:buAutoNum type="arabicPeriod"/>
            </a:pPr>
            <a:r>
              <a:rPr lang="en-US" sz="2400" dirty="0">
                <a:solidFill>
                  <a:schemeClr val="tx1">
                    <a:lumMod val="75000"/>
                    <a:lumOff val="25000"/>
                  </a:schemeClr>
                </a:solidFill>
              </a:rPr>
              <a:t>Authentic document from a tribe declaring membership for an individual.</a:t>
            </a:r>
          </a:p>
          <a:p>
            <a:pPr marL="1138749" lvl="1" indent="-457200">
              <a:lnSpc>
                <a:spcPct val="110000"/>
              </a:lnSpc>
              <a:buFont typeface="+mj-lt"/>
              <a:buAutoNum type="arabicPeriod"/>
            </a:pPr>
            <a:r>
              <a:rPr lang="en-US" sz="2400" dirty="0">
                <a:solidFill>
                  <a:schemeClr val="tx1">
                    <a:lumMod val="75000"/>
                    <a:lumOff val="25000"/>
                  </a:schemeClr>
                </a:solidFill>
              </a:rPr>
              <a:t>I-872 American Indian Card.</a:t>
            </a:r>
          </a:p>
          <a:p>
            <a:pPr marL="1138749" lvl="1" indent="-457200">
              <a:lnSpc>
                <a:spcPct val="110000"/>
              </a:lnSpc>
              <a:buFont typeface="+mj-lt"/>
              <a:buAutoNum type="arabicPeriod"/>
            </a:pPr>
            <a:r>
              <a:rPr lang="en-US" sz="2400" dirty="0">
                <a:solidFill>
                  <a:schemeClr val="tx1">
                    <a:lumMod val="75000"/>
                    <a:lumOff val="25000"/>
                  </a:schemeClr>
                </a:solidFill>
              </a:rPr>
              <a:t>U.S. American Indian/Alaska Native tribal enrollment or shareholder documentation.</a:t>
            </a:r>
          </a:p>
          <a:p>
            <a:pPr marL="1826649" lvl="2" indent="-457200">
              <a:lnSpc>
                <a:spcPct val="110000"/>
              </a:lnSpc>
              <a:buFont typeface="Courier New" panose="02070309020205020404" pitchFamily="49" charset="0"/>
              <a:buChar char="o"/>
            </a:pPr>
            <a:r>
              <a:rPr lang="en-US" dirty="0">
                <a:solidFill>
                  <a:schemeClr val="tx1">
                    <a:lumMod val="75000"/>
                    <a:lumOff val="25000"/>
                  </a:schemeClr>
                </a:solidFill>
              </a:rPr>
              <a:t>Enrollment or membership document from a federally-recognized tribe or the Bureau of Indian Affairs. It </a:t>
            </a:r>
            <a:r>
              <a:rPr lang="en-US" i="1" dirty="0">
                <a:solidFill>
                  <a:schemeClr val="tx1">
                    <a:lumMod val="75000"/>
                    <a:lumOff val="25000"/>
                  </a:schemeClr>
                </a:solidFill>
              </a:rPr>
              <a:t>must</a:t>
            </a:r>
            <a:r>
              <a:rPr lang="en-US" dirty="0">
                <a:solidFill>
                  <a:schemeClr val="tx1">
                    <a:lumMod val="75000"/>
                    <a:lumOff val="25000"/>
                  </a:schemeClr>
                </a:solidFill>
              </a:rPr>
              <a:t> be on tribal letterhead or an enrollment/membership card that contains the tribal seal and/or an official signature.</a:t>
            </a:r>
          </a:p>
          <a:p>
            <a:pPr marL="1826649" lvl="2" indent="-457200">
              <a:lnSpc>
                <a:spcPct val="110000"/>
              </a:lnSpc>
              <a:buFont typeface="Courier New" panose="02070309020205020404" pitchFamily="49" charset="0"/>
              <a:buChar char="o"/>
            </a:pPr>
            <a:r>
              <a:rPr lang="en-US" dirty="0">
                <a:solidFill>
                  <a:schemeClr val="tx1">
                    <a:lumMod val="75000"/>
                    <a:lumOff val="25000"/>
                  </a:schemeClr>
                </a:solidFill>
              </a:rPr>
              <a:t>Document issued by an Alaska Native village/tribe, or an Alaska Native Corporation Settlement Act (</a:t>
            </a:r>
            <a:r>
              <a:rPr lang="en-US" b="1" dirty="0">
                <a:solidFill>
                  <a:schemeClr val="tx1">
                    <a:lumMod val="75000"/>
                    <a:lumOff val="25000"/>
                  </a:schemeClr>
                </a:solidFill>
              </a:rPr>
              <a:t>ANCSA</a:t>
            </a:r>
            <a:r>
              <a:rPr lang="en-US" dirty="0">
                <a:solidFill>
                  <a:schemeClr val="tx1">
                    <a:lumMod val="75000"/>
                    <a:lumOff val="25000"/>
                  </a:schemeClr>
                </a:solidFill>
              </a:rPr>
              <a:t>) regional or village corporation acknowledging shareholder status.</a:t>
            </a:r>
          </a:p>
          <a:p>
            <a:pPr marL="1138749" lvl="1" indent="-457200">
              <a:lnSpc>
                <a:spcPct val="110000"/>
              </a:lnSpc>
              <a:buFont typeface="+mj-lt"/>
              <a:buAutoNum type="arabicPeriod"/>
            </a:pPr>
            <a:r>
              <a:rPr lang="en-US" sz="2400" dirty="0">
                <a:solidFill>
                  <a:schemeClr val="tx1">
                    <a:lumMod val="75000"/>
                    <a:lumOff val="25000"/>
                  </a:schemeClr>
                </a:solidFill>
              </a:rPr>
              <a:t>Certificate of Degree of Indian Blood (</a:t>
            </a:r>
            <a:r>
              <a:rPr lang="en-US" sz="2400" b="1" dirty="0">
                <a:solidFill>
                  <a:schemeClr val="tx1">
                    <a:lumMod val="75000"/>
                    <a:lumOff val="25000"/>
                  </a:schemeClr>
                </a:solidFill>
              </a:rPr>
              <a:t>CDIB</a:t>
            </a:r>
            <a:r>
              <a:rPr lang="en-US" sz="2400" dirty="0">
                <a:solidFill>
                  <a:schemeClr val="tx1">
                    <a:lumMod val="75000"/>
                    <a:lumOff val="25000"/>
                  </a:schemeClr>
                </a:solidFill>
              </a:rPr>
              <a:t>) issued by the Bureau of Indian Affairs or a tribe, if the CDIB includes tribal enrollment information.</a:t>
            </a:r>
          </a:p>
          <a:p>
            <a:pPr marL="1138749" lvl="1" indent="-457200">
              <a:lnSpc>
                <a:spcPct val="110000"/>
              </a:lnSpc>
              <a:buFont typeface="+mj-lt"/>
              <a:buAutoNum type="arabicPeriod"/>
            </a:pPr>
            <a:r>
              <a:rPr lang="en-US" sz="2400" dirty="0">
                <a:solidFill>
                  <a:schemeClr val="tx1">
                    <a:lumMod val="75000"/>
                    <a:lumOff val="25000"/>
                  </a:schemeClr>
                </a:solidFill>
              </a:rPr>
              <a:t>Letter from the U.S. Department of Health and Human Services (</a:t>
            </a:r>
            <a:r>
              <a:rPr lang="en-US" sz="2400" b="1" dirty="0">
                <a:solidFill>
                  <a:schemeClr val="tx1">
                    <a:lumMod val="75000"/>
                    <a:lumOff val="25000"/>
                  </a:schemeClr>
                </a:solidFill>
              </a:rPr>
              <a:t>HHS</a:t>
            </a:r>
            <a:r>
              <a:rPr lang="en-US" sz="2400" dirty="0">
                <a:solidFill>
                  <a:schemeClr val="tx1">
                    <a:lumMod val="75000"/>
                    <a:lumOff val="25000"/>
                  </a:schemeClr>
                </a:solidFill>
              </a:rPr>
              <a:t>) granting a tribal exemption based on tribal membership or Alaska Native shareholder status</a:t>
            </a:r>
          </a:p>
        </p:txBody>
      </p:sp>
      <p:sp>
        <p:nvSpPr>
          <p:cNvPr id="4" name="Slide Number Placeholder 3">
            <a:extLst>
              <a:ext uri="{FF2B5EF4-FFF2-40B4-BE49-F238E27FC236}">
                <a16:creationId xmlns:a16="http://schemas.microsoft.com/office/drawing/2014/main" id="{5642138B-9421-6A66-38FA-E8C6D40ACDDF}"/>
              </a:ext>
            </a:extLst>
          </p:cNvPr>
          <p:cNvSpPr>
            <a:spLocks noGrp="1"/>
          </p:cNvSpPr>
          <p:nvPr>
            <p:ph type="sldNum" sz="quarter" idx="4"/>
          </p:nvPr>
        </p:nvSpPr>
        <p:spPr/>
        <p:txBody>
          <a:bodyPr/>
          <a:lstStyle/>
          <a:p>
            <a:fld id="{C8146628-1A01-9741-8A8B-916D51547CC7}" type="slidenum">
              <a:rPr lang="en-US" smtClean="0"/>
              <a:pPr/>
              <a:t>25</a:t>
            </a:fld>
            <a:endParaRPr lang="en-US"/>
          </a:p>
        </p:txBody>
      </p:sp>
    </p:spTree>
    <p:extLst>
      <p:ext uri="{BB962C8B-B14F-4D97-AF65-F5344CB8AC3E}">
        <p14:creationId xmlns:p14="http://schemas.microsoft.com/office/powerpoint/2010/main" val="1262127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55C9-5AF8-CADF-30A1-B110DBCA3522}"/>
              </a:ext>
            </a:extLst>
          </p:cNvPr>
          <p:cNvSpPr>
            <a:spLocks noGrp="1"/>
          </p:cNvSpPr>
          <p:nvPr>
            <p:ph type="title"/>
          </p:nvPr>
        </p:nvSpPr>
        <p:spPr/>
        <p:txBody>
          <a:bodyPr/>
          <a:lstStyle/>
          <a:p>
            <a:r>
              <a:rPr lang="en-US" cap="all" dirty="0"/>
              <a:t>What tribal income is counted*?</a:t>
            </a:r>
          </a:p>
        </p:txBody>
      </p:sp>
      <p:sp>
        <p:nvSpPr>
          <p:cNvPr id="3" name="Text Placeholder 2">
            <a:extLst>
              <a:ext uri="{FF2B5EF4-FFF2-40B4-BE49-F238E27FC236}">
                <a16:creationId xmlns:a16="http://schemas.microsoft.com/office/drawing/2014/main" id="{237E9D7A-87CD-758A-34B8-B8E431AB3BB8}"/>
              </a:ext>
            </a:extLst>
          </p:cNvPr>
          <p:cNvSpPr>
            <a:spLocks noGrp="1"/>
          </p:cNvSpPr>
          <p:nvPr>
            <p:ph type="body" sz="quarter" idx="13"/>
          </p:nvPr>
        </p:nvSpPr>
        <p:spPr>
          <a:xfrm>
            <a:off x="303977" y="5849985"/>
            <a:ext cx="11582811" cy="365125"/>
          </a:xfrm>
        </p:spPr>
        <p:txBody>
          <a:bodyPr>
            <a:normAutofit fontScale="32500" lnSpcReduction="20000"/>
          </a:bodyPr>
          <a:lstStyle/>
          <a:p>
            <a:r>
              <a:rPr lang="en-US" dirty="0"/>
              <a:t>*Full List: </a:t>
            </a:r>
            <a:r>
              <a:rPr lang="en-US" dirty="0">
                <a:hlinkClick r:id="rId3"/>
              </a:rPr>
              <a:t>https://www.dhcs.ca.gov/services/medi-cal/eligibility/Documents/Co-OPS-Sup/Income-and-Deductions-Chart06252021.pdf</a:t>
            </a:r>
            <a:r>
              <a:rPr lang="en-US" dirty="0"/>
              <a:t> </a:t>
            </a:r>
          </a:p>
          <a:p>
            <a:r>
              <a:rPr lang="en-US" dirty="0"/>
              <a:t>**Advance Premium Tax Credits/Cost Sharing Reductions</a:t>
            </a:r>
          </a:p>
          <a:p>
            <a:endParaRPr lang="en-US" dirty="0"/>
          </a:p>
        </p:txBody>
      </p:sp>
      <p:sp>
        <p:nvSpPr>
          <p:cNvPr id="4" name="Slide Number Placeholder 3">
            <a:extLst>
              <a:ext uri="{FF2B5EF4-FFF2-40B4-BE49-F238E27FC236}">
                <a16:creationId xmlns:a16="http://schemas.microsoft.com/office/drawing/2014/main" id="{CB6B094F-C326-D595-7AD1-4F77126E6C00}"/>
              </a:ext>
            </a:extLst>
          </p:cNvPr>
          <p:cNvSpPr>
            <a:spLocks noGrp="1"/>
          </p:cNvSpPr>
          <p:nvPr>
            <p:ph type="sldNum" sz="quarter" idx="4"/>
          </p:nvPr>
        </p:nvSpPr>
        <p:spPr/>
        <p:txBody>
          <a:bodyPr/>
          <a:lstStyle/>
          <a:p>
            <a:fld id="{C8146628-1A01-9741-8A8B-916D51547CC7}" type="slidenum">
              <a:rPr lang="en-US" smtClean="0"/>
              <a:pPr/>
              <a:t>26</a:t>
            </a:fld>
            <a:endParaRPr lang="en-US"/>
          </a:p>
        </p:txBody>
      </p:sp>
      <p:graphicFrame>
        <p:nvGraphicFramePr>
          <p:cNvPr id="5" name="Table 4">
            <a:extLst>
              <a:ext uri="{FF2B5EF4-FFF2-40B4-BE49-F238E27FC236}">
                <a16:creationId xmlns:a16="http://schemas.microsoft.com/office/drawing/2014/main" id="{56D47FFB-CFD2-65E4-727F-36D6FBC1CC93}"/>
              </a:ext>
            </a:extLst>
          </p:cNvPr>
          <p:cNvGraphicFramePr>
            <a:graphicFrameLocks noGrp="1"/>
          </p:cNvGraphicFramePr>
          <p:nvPr>
            <p:extLst>
              <p:ext uri="{D42A27DB-BD31-4B8C-83A1-F6EECF244321}">
                <p14:modId xmlns:p14="http://schemas.microsoft.com/office/powerpoint/2010/main" val="1691820955"/>
              </p:ext>
            </p:extLst>
          </p:nvPr>
        </p:nvGraphicFramePr>
        <p:xfrm>
          <a:off x="304388" y="848371"/>
          <a:ext cx="11582400" cy="5001614"/>
        </p:xfrm>
        <a:graphic>
          <a:graphicData uri="http://schemas.openxmlformats.org/drawingml/2006/table">
            <a:tbl>
              <a:tblPr firstRow="1" bandRow="1">
                <a:tableStyleId>{5C22544A-7EE6-4342-B048-85BDC9FD1C3A}</a:tableStyleId>
              </a:tblPr>
              <a:tblGrid>
                <a:gridCol w="5334412">
                  <a:extLst>
                    <a:ext uri="{9D8B030D-6E8A-4147-A177-3AD203B41FA5}">
                      <a16:colId xmlns:a16="http://schemas.microsoft.com/office/drawing/2014/main" val="1499126410"/>
                    </a:ext>
                  </a:extLst>
                </a:gridCol>
                <a:gridCol w="3200400">
                  <a:extLst>
                    <a:ext uri="{9D8B030D-6E8A-4147-A177-3AD203B41FA5}">
                      <a16:colId xmlns:a16="http://schemas.microsoft.com/office/drawing/2014/main" val="3079537823"/>
                    </a:ext>
                  </a:extLst>
                </a:gridCol>
                <a:gridCol w="3047588">
                  <a:extLst>
                    <a:ext uri="{9D8B030D-6E8A-4147-A177-3AD203B41FA5}">
                      <a16:colId xmlns:a16="http://schemas.microsoft.com/office/drawing/2014/main" val="3517140116"/>
                    </a:ext>
                  </a:extLst>
                </a:gridCol>
              </a:tblGrid>
              <a:tr h="344664">
                <a:tc>
                  <a:txBody>
                    <a:bodyPr/>
                    <a:lstStyle/>
                    <a:p>
                      <a:r>
                        <a:rPr lang="en-US" sz="1400" dirty="0">
                          <a:latin typeface="Arial" panose="020B0604020202020204" pitchFamily="34" charset="0"/>
                          <a:cs typeface="Arial" panose="020B0604020202020204" pitchFamily="34" charset="0"/>
                        </a:rPr>
                        <a:t>Income Type</a:t>
                      </a:r>
                    </a:p>
                  </a:txBody>
                  <a:tcPr/>
                </a:tc>
                <a:tc>
                  <a:txBody>
                    <a:bodyPr/>
                    <a:lstStyle/>
                    <a:p>
                      <a:r>
                        <a:rPr lang="en-US" sz="1400" dirty="0">
                          <a:latin typeface="Arial" panose="020B0604020202020204" pitchFamily="34" charset="0"/>
                          <a:cs typeface="Arial" panose="020B0604020202020204" pitchFamily="34" charset="0"/>
                        </a:rPr>
                        <a:t>MAGI Medi-Cal</a:t>
                      </a:r>
                    </a:p>
                  </a:txBody>
                  <a:tcPr/>
                </a:tc>
                <a:tc>
                  <a:txBody>
                    <a:bodyPr/>
                    <a:lstStyle/>
                    <a:p>
                      <a:r>
                        <a:rPr lang="en-US" sz="1400" dirty="0">
                          <a:latin typeface="Arial" panose="020B0604020202020204" pitchFamily="34" charset="0"/>
                          <a:cs typeface="Arial" panose="020B0604020202020204" pitchFamily="34" charset="0"/>
                        </a:rPr>
                        <a:t>Covered CA APTC/CSR*</a:t>
                      </a:r>
                    </a:p>
                  </a:txBody>
                  <a:tcPr/>
                </a:tc>
                <a:extLst>
                  <a:ext uri="{0D108BD9-81ED-4DB2-BD59-A6C34878D82A}">
                    <a16:rowId xmlns:a16="http://schemas.microsoft.com/office/drawing/2014/main" val="701218433"/>
                  </a:ext>
                </a:extLst>
              </a:tr>
              <a:tr h="822022">
                <a:tc>
                  <a:txBody>
                    <a:bodyPr/>
                    <a:lstStyle/>
                    <a:p>
                      <a:r>
                        <a:rPr lang="en-US" sz="1400" dirty="0">
                          <a:latin typeface="Arial" panose="020B0604020202020204" pitchFamily="34" charset="0"/>
                          <a:cs typeface="Arial" panose="020B0604020202020204" pitchFamily="34" charset="0"/>
                        </a:rPr>
                        <a:t>Indian financing grants under title IV of the Indian Financing Act of 1974 to expand profit-making Indian-owned economic enterprises on or near reservations</a:t>
                      </a:r>
                    </a:p>
                  </a:txBody>
                  <a:tcPr/>
                </a:tc>
                <a:tc>
                  <a:txBody>
                    <a:bodyPr/>
                    <a:lstStyle/>
                    <a:p>
                      <a:r>
                        <a:rPr lang="en-US" sz="1400" dirty="0">
                          <a:latin typeface="Arial" panose="020B0604020202020204" pitchFamily="34" charset="0"/>
                          <a:cs typeface="Arial" panose="020B0604020202020204" pitchFamily="34" charset="0"/>
                        </a:rPr>
                        <a:t>Not counted</a:t>
                      </a:r>
                    </a:p>
                  </a:txBody>
                  <a:tcPr/>
                </a:tc>
                <a:tc>
                  <a:txBody>
                    <a:bodyPr/>
                    <a:lstStyle/>
                    <a:p>
                      <a:r>
                        <a:rPr lang="en-US" sz="1400" dirty="0">
                          <a:latin typeface="Arial" panose="020B0604020202020204" pitchFamily="34" charset="0"/>
                          <a:cs typeface="Arial" panose="020B0604020202020204" pitchFamily="34" charset="0"/>
                        </a:rPr>
                        <a:t>Not counted</a:t>
                      </a:r>
                    </a:p>
                  </a:txBody>
                  <a:tcPr/>
                </a:tc>
                <a:extLst>
                  <a:ext uri="{0D108BD9-81ED-4DB2-BD59-A6C34878D82A}">
                    <a16:rowId xmlns:a16="http://schemas.microsoft.com/office/drawing/2014/main" val="1595380328"/>
                  </a:ext>
                </a:extLst>
              </a:tr>
              <a:tr h="450786">
                <a:tc>
                  <a:txBody>
                    <a:bodyPr/>
                    <a:lstStyle/>
                    <a:p>
                      <a:r>
                        <a:rPr lang="en-US" sz="1400" dirty="0">
                          <a:latin typeface="Arial" panose="020B0604020202020204" pitchFamily="34" charset="0"/>
                          <a:cs typeface="Arial" panose="020B0604020202020204" pitchFamily="34" charset="0"/>
                        </a:rPr>
                        <a:t>Per-capita distributions of Indian gaming revenue</a:t>
                      </a:r>
                    </a:p>
                  </a:txBody>
                  <a:tcPr/>
                </a:tc>
                <a:tc>
                  <a:txBody>
                    <a:bodyPr/>
                    <a:lstStyle/>
                    <a:p>
                      <a:r>
                        <a:rPr lang="en-US" sz="1400" dirty="0">
                          <a:latin typeface="Arial" panose="020B0604020202020204" pitchFamily="34" charset="0"/>
                          <a:cs typeface="Arial" panose="020B0604020202020204" pitchFamily="34" charset="0"/>
                        </a:rPr>
                        <a:t>Count Taxable Portion</a:t>
                      </a:r>
                    </a:p>
                  </a:txBody>
                  <a:tcPr/>
                </a:tc>
                <a:tc>
                  <a:txBody>
                    <a:bodyPr/>
                    <a:lstStyle/>
                    <a:p>
                      <a:r>
                        <a:rPr lang="en-US" sz="1400" dirty="0">
                          <a:latin typeface="Arial" panose="020B0604020202020204" pitchFamily="34" charset="0"/>
                          <a:cs typeface="Arial" panose="020B0604020202020204" pitchFamily="34" charset="0"/>
                        </a:rPr>
                        <a:t>Count Taxable Portion</a:t>
                      </a:r>
                    </a:p>
                  </a:txBody>
                  <a:tcPr/>
                </a:tc>
                <a:extLst>
                  <a:ext uri="{0D108BD9-81ED-4DB2-BD59-A6C34878D82A}">
                    <a16:rowId xmlns:a16="http://schemas.microsoft.com/office/drawing/2014/main" val="659244656"/>
                  </a:ext>
                </a:extLst>
              </a:tr>
              <a:tr h="636404">
                <a:tc>
                  <a:txBody>
                    <a:bodyPr/>
                    <a:lstStyle/>
                    <a:p>
                      <a:r>
                        <a:rPr lang="en-US" sz="1400" dirty="0">
                          <a:latin typeface="Arial" panose="020B0604020202020204" pitchFamily="34" charset="0"/>
                          <a:cs typeface="Arial" panose="020B0604020202020204" pitchFamily="34" charset="0"/>
                        </a:rPr>
                        <a:t>Public assistance payments, general assistance, Bureau of Indian Affairs general assistance</a:t>
                      </a:r>
                    </a:p>
                  </a:txBody>
                  <a:tcPr/>
                </a:tc>
                <a:tc>
                  <a:txBody>
                    <a:bodyPr/>
                    <a:lstStyle/>
                    <a:p>
                      <a:r>
                        <a:rPr lang="en-US" sz="1400" dirty="0">
                          <a:latin typeface="Arial" panose="020B0604020202020204" pitchFamily="34" charset="0"/>
                          <a:cs typeface="Arial" panose="020B0604020202020204" pitchFamily="34" charset="0"/>
                        </a:rPr>
                        <a:t>Not counted</a:t>
                      </a:r>
                    </a:p>
                  </a:txBody>
                  <a:tcPr/>
                </a:tc>
                <a:tc>
                  <a:txBody>
                    <a:bodyPr/>
                    <a:lstStyle/>
                    <a:p>
                      <a:r>
                        <a:rPr lang="en-US" sz="1400" dirty="0">
                          <a:latin typeface="Arial" panose="020B0604020202020204" pitchFamily="34" charset="0"/>
                          <a:cs typeface="Arial" panose="020B0604020202020204" pitchFamily="34" charset="0"/>
                        </a:rPr>
                        <a:t>Not counted</a:t>
                      </a:r>
                    </a:p>
                  </a:txBody>
                  <a:tcPr/>
                </a:tc>
                <a:extLst>
                  <a:ext uri="{0D108BD9-81ED-4DB2-BD59-A6C34878D82A}">
                    <a16:rowId xmlns:a16="http://schemas.microsoft.com/office/drawing/2014/main" val="3864393897"/>
                  </a:ext>
                </a:extLst>
              </a:tr>
              <a:tr h="478524">
                <a:tc>
                  <a:txBody>
                    <a:bodyPr/>
                    <a:lstStyle/>
                    <a:p>
                      <a:r>
                        <a:rPr lang="en-US" sz="1400" dirty="0">
                          <a:latin typeface="Arial" panose="020B0604020202020204" pitchFamily="34" charset="0"/>
                          <a:cs typeface="Arial" panose="020B0604020202020204" pitchFamily="34" charset="0"/>
                        </a:rPr>
                        <a:t>Distributions from Alaska Native corporations and settlement trusts</a:t>
                      </a:r>
                    </a:p>
                  </a:txBody>
                  <a:tcPr/>
                </a:tc>
                <a:tc>
                  <a:txBody>
                    <a:bodyPr/>
                    <a:lstStyle/>
                    <a:p>
                      <a:r>
                        <a:rPr lang="en-US" sz="1400" dirty="0">
                          <a:latin typeface="Arial" panose="020B0604020202020204" pitchFamily="34" charset="0"/>
                          <a:cs typeface="Arial" panose="020B0604020202020204" pitchFamily="34" charset="0"/>
                        </a:rPr>
                        <a:t>Not counted</a:t>
                      </a:r>
                    </a:p>
                  </a:txBody>
                  <a:tcPr/>
                </a:tc>
                <a:tc>
                  <a:txBody>
                    <a:bodyPr/>
                    <a:lstStyle/>
                    <a:p>
                      <a:r>
                        <a:rPr lang="en-US" sz="1400" dirty="0">
                          <a:latin typeface="Arial" panose="020B0604020202020204" pitchFamily="34" charset="0"/>
                          <a:cs typeface="Arial" panose="020B0604020202020204" pitchFamily="34" charset="0"/>
                        </a:rPr>
                        <a:t>Count taxable portion</a:t>
                      </a:r>
                    </a:p>
                  </a:txBody>
                  <a:tcPr/>
                </a:tc>
                <a:extLst>
                  <a:ext uri="{0D108BD9-81ED-4DB2-BD59-A6C34878D82A}">
                    <a16:rowId xmlns:a16="http://schemas.microsoft.com/office/drawing/2014/main" val="357474284"/>
                  </a:ext>
                </a:extLst>
              </a:tr>
              <a:tr h="1193258">
                <a:tc>
                  <a:txBody>
                    <a:bodyPr/>
                    <a:lstStyle/>
                    <a:p>
                      <a:r>
                        <a:rPr lang="en-US" sz="1400" dirty="0">
                          <a:latin typeface="Arial" panose="020B0604020202020204" pitchFamily="34" charset="0"/>
                          <a:cs typeface="Arial" panose="020B0604020202020204" pitchFamily="34" charset="0"/>
                        </a:rPr>
                        <a:t>Payments resulting from ownership interest in or usage rights to items that have a unique religious, spiritual, traditional, or cultural significance or rights that support subsistence or a traditional lifestyle according to applicable Tribal Law or custom</a:t>
                      </a:r>
                    </a:p>
                  </a:txBody>
                  <a:tcPr/>
                </a:tc>
                <a:tc>
                  <a:txBody>
                    <a:bodyPr/>
                    <a:lstStyle/>
                    <a:p>
                      <a:r>
                        <a:rPr lang="en-US" sz="1400" dirty="0">
                          <a:latin typeface="Arial" panose="020B0604020202020204" pitchFamily="34" charset="0"/>
                          <a:cs typeface="Arial" panose="020B0604020202020204" pitchFamily="34" charset="0"/>
                        </a:rPr>
                        <a:t>Not counted</a:t>
                      </a:r>
                    </a:p>
                  </a:txBody>
                  <a:tcPr/>
                </a:tc>
                <a:tc>
                  <a:txBody>
                    <a:bodyPr/>
                    <a:lstStyle/>
                    <a:p>
                      <a:r>
                        <a:rPr lang="en-US" sz="1400" dirty="0">
                          <a:latin typeface="Arial" panose="020B0604020202020204" pitchFamily="34" charset="0"/>
                          <a:cs typeface="Arial" panose="020B0604020202020204" pitchFamily="34" charset="0"/>
                        </a:rPr>
                        <a:t>Count taxable portion</a:t>
                      </a:r>
                    </a:p>
                  </a:txBody>
                  <a:tcPr/>
                </a:tc>
                <a:extLst>
                  <a:ext uri="{0D108BD9-81ED-4DB2-BD59-A6C34878D82A}">
                    <a16:rowId xmlns:a16="http://schemas.microsoft.com/office/drawing/2014/main" val="2683484682"/>
                  </a:ext>
                </a:extLst>
              </a:tr>
              <a:tr h="478524">
                <a:tc>
                  <a:txBody>
                    <a:bodyPr/>
                    <a:lstStyle/>
                    <a:p>
                      <a:r>
                        <a:rPr lang="en-US" sz="1400" dirty="0">
                          <a:latin typeface="Arial" panose="020B0604020202020204" pitchFamily="34" charset="0"/>
                          <a:cs typeface="Arial" panose="020B0604020202020204" pitchFamily="34" charset="0"/>
                        </a:rPr>
                        <a:t>Student financial aid provided under the Bureau of Indian Affairs education programs</a:t>
                      </a:r>
                    </a:p>
                  </a:txBody>
                  <a:tcPr/>
                </a:tc>
                <a:tc>
                  <a:txBody>
                    <a:bodyPr/>
                    <a:lstStyle/>
                    <a:p>
                      <a:r>
                        <a:rPr lang="en-US" sz="1400" dirty="0">
                          <a:latin typeface="Arial" panose="020B0604020202020204" pitchFamily="34" charset="0"/>
                          <a:cs typeface="Arial" panose="020B0604020202020204" pitchFamily="34" charset="0"/>
                        </a:rPr>
                        <a:t>Not counted</a:t>
                      </a:r>
                    </a:p>
                  </a:txBody>
                  <a:tcPr/>
                </a:tc>
                <a:tc>
                  <a:txBody>
                    <a:bodyPr/>
                    <a:lstStyle/>
                    <a:p>
                      <a:r>
                        <a:rPr lang="en-US" sz="1400" dirty="0">
                          <a:latin typeface="Arial" panose="020B0604020202020204" pitchFamily="34" charset="0"/>
                          <a:cs typeface="Arial" panose="020B0604020202020204" pitchFamily="34" charset="0"/>
                        </a:rPr>
                        <a:t>Count taxable portion</a:t>
                      </a:r>
                    </a:p>
                  </a:txBody>
                  <a:tcPr/>
                </a:tc>
                <a:extLst>
                  <a:ext uri="{0D108BD9-81ED-4DB2-BD59-A6C34878D82A}">
                    <a16:rowId xmlns:a16="http://schemas.microsoft.com/office/drawing/2014/main" val="2502947296"/>
                  </a:ext>
                </a:extLst>
              </a:tr>
              <a:tr h="478524">
                <a:tc>
                  <a:txBody>
                    <a:bodyPr/>
                    <a:lstStyle/>
                    <a:p>
                      <a:r>
                        <a:rPr lang="en-US" sz="1400" dirty="0">
                          <a:latin typeface="Arial" panose="020B0604020202020204" pitchFamily="34" charset="0"/>
                          <a:cs typeface="Arial" panose="020B0604020202020204" pitchFamily="34" charset="0"/>
                        </a:rPr>
                        <a:t>Distributions from Alaska Native corporations and settlement trusts</a:t>
                      </a:r>
                    </a:p>
                  </a:txBody>
                  <a:tcPr/>
                </a:tc>
                <a:tc>
                  <a:txBody>
                    <a:bodyPr/>
                    <a:lstStyle/>
                    <a:p>
                      <a:r>
                        <a:rPr lang="en-US" sz="1400" dirty="0">
                          <a:latin typeface="Arial" panose="020B0604020202020204" pitchFamily="34" charset="0"/>
                          <a:cs typeface="Arial" panose="020B0604020202020204" pitchFamily="34" charset="0"/>
                        </a:rPr>
                        <a:t>Not counted</a:t>
                      </a:r>
                    </a:p>
                  </a:txBody>
                  <a:tcPr/>
                </a:tc>
                <a:tc>
                  <a:txBody>
                    <a:bodyPr/>
                    <a:lstStyle/>
                    <a:p>
                      <a:r>
                        <a:rPr lang="en-US" sz="1400" dirty="0">
                          <a:latin typeface="Arial" panose="020B0604020202020204" pitchFamily="34" charset="0"/>
                          <a:cs typeface="Arial" panose="020B0604020202020204" pitchFamily="34" charset="0"/>
                        </a:rPr>
                        <a:t>Count taxable portion</a:t>
                      </a:r>
                    </a:p>
                  </a:txBody>
                  <a:tcPr/>
                </a:tc>
                <a:extLst>
                  <a:ext uri="{0D108BD9-81ED-4DB2-BD59-A6C34878D82A}">
                    <a16:rowId xmlns:a16="http://schemas.microsoft.com/office/drawing/2014/main" val="1286436171"/>
                  </a:ext>
                </a:extLst>
              </a:tr>
            </a:tbl>
          </a:graphicData>
        </a:graphic>
      </p:graphicFrame>
    </p:spTree>
    <p:extLst>
      <p:ext uri="{BB962C8B-B14F-4D97-AF65-F5344CB8AC3E}">
        <p14:creationId xmlns:p14="http://schemas.microsoft.com/office/powerpoint/2010/main" val="459447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5F7F-C791-4709-AF27-54CAB6D36FAB}"/>
              </a:ext>
            </a:extLst>
          </p:cNvPr>
          <p:cNvSpPr>
            <a:spLocks noGrp="1"/>
          </p:cNvSpPr>
          <p:nvPr>
            <p:ph type="title"/>
          </p:nvPr>
        </p:nvSpPr>
        <p:spPr/>
        <p:txBody>
          <a:bodyPr/>
          <a:lstStyle/>
          <a:p>
            <a:r>
              <a:rPr lang="en-US"/>
              <a:t>Enrollment in Covered California</a:t>
            </a:r>
          </a:p>
        </p:txBody>
      </p:sp>
      <p:sp>
        <p:nvSpPr>
          <p:cNvPr id="3" name="Slide Number Placeholder 2">
            <a:extLst>
              <a:ext uri="{FF2B5EF4-FFF2-40B4-BE49-F238E27FC236}">
                <a16:creationId xmlns:a16="http://schemas.microsoft.com/office/drawing/2014/main" id="{6CBCA2FB-0C7C-48D4-A43E-C28D3B1B7AE0}"/>
              </a:ext>
            </a:extLst>
          </p:cNvPr>
          <p:cNvSpPr>
            <a:spLocks noGrp="1"/>
          </p:cNvSpPr>
          <p:nvPr>
            <p:ph type="sldNum" sz="quarter" idx="4"/>
          </p:nvPr>
        </p:nvSpPr>
        <p:spPr/>
        <p:txBody>
          <a:bodyPr/>
          <a:lstStyle/>
          <a:p>
            <a:fld id="{C8146628-1A01-9741-8A8B-916D51547CC7}" type="slidenum">
              <a:rPr lang="en-US" smtClean="0"/>
              <a:pPr/>
              <a:t>27</a:t>
            </a:fld>
            <a:endParaRPr lang="en-US"/>
          </a:p>
        </p:txBody>
      </p:sp>
      <p:sp>
        <p:nvSpPr>
          <p:cNvPr id="4" name="Text Placeholder 3">
            <a:extLst>
              <a:ext uri="{FF2B5EF4-FFF2-40B4-BE49-F238E27FC236}">
                <a16:creationId xmlns:a16="http://schemas.microsoft.com/office/drawing/2014/main" id="{E5B1B360-A1B4-4CC0-9246-AC694F38900E}"/>
              </a:ext>
            </a:extLst>
          </p:cNvPr>
          <p:cNvSpPr>
            <a:spLocks noGrp="1"/>
          </p:cNvSpPr>
          <p:nvPr>
            <p:ph type="body" sz="quarter" idx="10"/>
          </p:nvPr>
        </p:nvSpPr>
        <p:spPr/>
        <p:txBody>
          <a:bodyPr>
            <a:normAutofit/>
          </a:bodyPr>
          <a:lstStyle/>
          <a:p>
            <a:pPr lvl="1"/>
            <a:endParaRPr lang="en-US"/>
          </a:p>
          <a:p>
            <a:pPr lvl="1"/>
            <a:endParaRPr lang="en-US"/>
          </a:p>
          <a:p>
            <a:pPr marL="311141" lvl="1" indent="0">
              <a:buNone/>
            </a:pPr>
            <a:endParaRPr lang="en-US"/>
          </a:p>
        </p:txBody>
      </p:sp>
      <p:grpSp>
        <p:nvGrpSpPr>
          <p:cNvPr id="5" name="Group 4">
            <a:extLst>
              <a:ext uri="{FF2B5EF4-FFF2-40B4-BE49-F238E27FC236}">
                <a16:creationId xmlns:a16="http://schemas.microsoft.com/office/drawing/2014/main" id="{E51D77B4-2AF3-4152-A38D-C7728434D2FB}"/>
              </a:ext>
            </a:extLst>
          </p:cNvPr>
          <p:cNvGrpSpPr/>
          <p:nvPr/>
        </p:nvGrpSpPr>
        <p:grpSpPr>
          <a:xfrm>
            <a:off x="-4234" y="1027225"/>
            <a:ext cx="12192000" cy="3508633"/>
            <a:chOff x="0" y="1844860"/>
            <a:chExt cx="12192000" cy="3508633"/>
          </a:xfrm>
        </p:grpSpPr>
        <p:sp>
          <p:nvSpPr>
            <p:cNvPr id="6" name="Rectangle 5">
              <a:extLst>
                <a:ext uri="{FF2B5EF4-FFF2-40B4-BE49-F238E27FC236}">
                  <a16:creationId xmlns:a16="http://schemas.microsoft.com/office/drawing/2014/main" id="{5C13AAAB-7AC0-4DDA-BDC9-111DC19ADF12}"/>
                </a:ext>
              </a:extLst>
            </p:cNvPr>
            <p:cNvSpPr/>
            <p:nvPr/>
          </p:nvSpPr>
          <p:spPr>
            <a:xfrm>
              <a:off x="0" y="1844860"/>
              <a:ext cx="12192000" cy="3508633"/>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926FB21-C9F1-4E34-B51B-9966F2D2D2D9}"/>
                </a:ext>
              </a:extLst>
            </p:cNvPr>
            <p:cNvGrpSpPr/>
            <p:nvPr/>
          </p:nvGrpSpPr>
          <p:grpSpPr>
            <a:xfrm>
              <a:off x="744269" y="2083981"/>
              <a:ext cx="10761956" cy="2998382"/>
              <a:chOff x="744269" y="2083981"/>
              <a:chExt cx="10761956" cy="2998382"/>
            </a:xfrm>
          </p:grpSpPr>
          <p:sp>
            <p:nvSpPr>
              <p:cNvPr id="8" name="Rectangle: Rounded Corners 7">
                <a:extLst>
                  <a:ext uri="{FF2B5EF4-FFF2-40B4-BE49-F238E27FC236}">
                    <a16:creationId xmlns:a16="http://schemas.microsoft.com/office/drawing/2014/main" id="{CDE132F6-47BA-4361-94AD-F2526F26D5EA}"/>
                  </a:ext>
                </a:extLst>
              </p:cNvPr>
              <p:cNvSpPr/>
              <p:nvPr/>
            </p:nvSpPr>
            <p:spPr>
              <a:xfrm>
                <a:off x="744270" y="2083981"/>
                <a:ext cx="1998921" cy="2998382"/>
              </a:xfrm>
              <a:prstGeom prst="roundRect">
                <a:avLst/>
              </a:prstGeom>
              <a:solidFill>
                <a:schemeClr val="bg1"/>
              </a:solidFill>
              <a:ln w="57150">
                <a:solidFill>
                  <a:srgbClr val="19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E2DE4930-0091-4672-9F04-A275781FC5D6}"/>
                  </a:ext>
                </a:extLst>
              </p:cNvPr>
              <p:cNvSpPr/>
              <p:nvPr/>
            </p:nvSpPr>
            <p:spPr>
              <a:xfrm>
                <a:off x="925022" y="4562754"/>
                <a:ext cx="1637414" cy="392017"/>
              </a:xfrm>
              <a:prstGeom prst="roundRect">
                <a:avLst/>
              </a:prstGeom>
              <a:ln>
                <a:solidFill>
                  <a:srgbClr val="19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Black" panose="020B0A04020102020204" pitchFamily="34" charset="0"/>
                    <a:ea typeface="+mn-ea"/>
                    <a:cs typeface="+mn-cs"/>
                  </a:rPr>
                  <a:t>Get Personalized Help</a:t>
                </a:r>
              </a:p>
            </p:txBody>
          </p:sp>
          <p:sp>
            <p:nvSpPr>
              <p:cNvPr id="10" name="Rectangle: Rounded Corners 9">
                <a:extLst>
                  <a:ext uri="{FF2B5EF4-FFF2-40B4-BE49-F238E27FC236}">
                    <a16:creationId xmlns:a16="http://schemas.microsoft.com/office/drawing/2014/main" id="{17435338-CB7F-418D-AEC6-5D9205BA3A93}"/>
                  </a:ext>
                </a:extLst>
              </p:cNvPr>
              <p:cNvSpPr/>
              <p:nvPr/>
            </p:nvSpPr>
            <p:spPr>
              <a:xfrm>
                <a:off x="5110692" y="2083981"/>
                <a:ext cx="1998921" cy="2998382"/>
              </a:xfrm>
              <a:prstGeom prst="roundRect">
                <a:avLst/>
              </a:prstGeom>
              <a:solidFill>
                <a:schemeClr val="bg1"/>
              </a:solidFill>
              <a:ln w="57150">
                <a:solidFill>
                  <a:srgbClr val="19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rPr>
                  <a:t>Find a Storefront</a:t>
                </a:r>
              </a:p>
            </p:txBody>
          </p:sp>
          <p:sp>
            <p:nvSpPr>
              <p:cNvPr id="11" name="Rectangle: Rounded Corners 10">
                <a:extLst>
                  <a:ext uri="{FF2B5EF4-FFF2-40B4-BE49-F238E27FC236}">
                    <a16:creationId xmlns:a16="http://schemas.microsoft.com/office/drawing/2014/main" id="{0CF35080-6EE8-45BA-AFA4-BD7F8E70DC1E}"/>
                  </a:ext>
                </a:extLst>
              </p:cNvPr>
              <p:cNvSpPr/>
              <p:nvPr/>
            </p:nvSpPr>
            <p:spPr>
              <a:xfrm>
                <a:off x="2934571" y="2083981"/>
                <a:ext cx="1998921" cy="2998382"/>
              </a:xfrm>
              <a:prstGeom prst="roundRect">
                <a:avLst/>
              </a:prstGeom>
              <a:solidFill>
                <a:schemeClr val="bg1"/>
              </a:solidFill>
              <a:ln w="57150">
                <a:solidFill>
                  <a:srgbClr val="19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2031FFEE-4BE2-4465-BC53-8D0E22473F83}"/>
                  </a:ext>
                </a:extLst>
              </p:cNvPr>
              <p:cNvSpPr/>
              <p:nvPr/>
            </p:nvSpPr>
            <p:spPr>
              <a:xfrm>
                <a:off x="7292154" y="2083981"/>
                <a:ext cx="1998921" cy="2998382"/>
              </a:xfrm>
              <a:prstGeom prst="roundRect">
                <a:avLst/>
              </a:prstGeom>
              <a:solidFill>
                <a:schemeClr val="bg1"/>
              </a:solidFill>
              <a:ln w="57150">
                <a:solidFill>
                  <a:srgbClr val="19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14A506A8-2931-4622-B4DF-2C1AEC77E3D5}"/>
                  </a:ext>
                </a:extLst>
              </p:cNvPr>
              <p:cNvSpPr/>
              <p:nvPr/>
            </p:nvSpPr>
            <p:spPr>
              <a:xfrm>
                <a:off x="9470058" y="2083981"/>
                <a:ext cx="1998921" cy="2998382"/>
              </a:xfrm>
              <a:prstGeom prst="roundRect">
                <a:avLst/>
              </a:prstGeom>
              <a:solidFill>
                <a:schemeClr val="bg1"/>
              </a:solidFill>
              <a:ln w="57150">
                <a:solidFill>
                  <a:srgbClr val="19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94457B5-1E3F-4E26-A20B-509ECDAACC30}"/>
                  </a:ext>
                </a:extLst>
              </p:cNvPr>
              <p:cNvSpPr/>
              <p:nvPr/>
            </p:nvSpPr>
            <p:spPr>
              <a:xfrm>
                <a:off x="5277293" y="4552123"/>
                <a:ext cx="1637414" cy="297712"/>
              </a:xfrm>
              <a:prstGeom prst="roundRect">
                <a:avLst/>
              </a:prstGeom>
              <a:ln>
                <a:solidFill>
                  <a:srgbClr val="19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Black" panose="020B0A04020102020204" pitchFamily="34" charset="0"/>
                    <a:ea typeface="+mn-ea"/>
                    <a:cs typeface="+mn-cs"/>
                  </a:rPr>
                  <a:t>Find a Storefront</a:t>
                </a:r>
              </a:p>
            </p:txBody>
          </p:sp>
          <p:sp>
            <p:nvSpPr>
              <p:cNvPr id="15" name="Rectangle: Rounded Corners 14">
                <a:extLst>
                  <a:ext uri="{FF2B5EF4-FFF2-40B4-BE49-F238E27FC236}">
                    <a16:creationId xmlns:a16="http://schemas.microsoft.com/office/drawing/2014/main" id="{4F6270A7-32D9-43EC-AC73-766A959084B2}"/>
                  </a:ext>
                </a:extLst>
              </p:cNvPr>
              <p:cNvSpPr/>
              <p:nvPr/>
            </p:nvSpPr>
            <p:spPr>
              <a:xfrm>
                <a:off x="7472907" y="4562755"/>
                <a:ext cx="1637414" cy="297712"/>
              </a:xfrm>
              <a:prstGeom prst="roundRect">
                <a:avLst/>
              </a:prstGeom>
              <a:ln>
                <a:solidFill>
                  <a:srgbClr val="19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(800) 300-1506</a:t>
                </a:r>
              </a:p>
            </p:txBody>
          </p:sp>
          <p:sp>
            <p:nvSpPr>
              <p:cNvPr id="16" name="Rectangle: Rounded Corners 15">
                <a:extLst>
                  <a:ext uri="{FF2B5EF4-FFF2-40B4-BE49-F238E27FC236}">
                    <a16:creationId xmlns:a16="http://schemas.microsoft.com/office/drawing/2014/main" id="{B16FDB8B-EB9F-4D6C-9D33-1F05D0AEEF07}"/>
                  </a:ext>
                </a:extLst>
              </p:cNvPr>
              <p:cNvSpPr/>
              <p:nvPr/>
            </p:nvSpPr>
            <p:spPr>
              <a:xfrm>
                <a:off x="9716386" y="4562755"/>
                <a:ext cx="1637414" cy="297712"/>
              </a:xfrm>
              <a:prstGeom prst="roundRect">
                <a:avLst/>
              </a:prstGeom>
              <a:ln>
                <a:solidFill>
                  <a:srgbClr val="19B9C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latin typeface="Arial Black"/>
                  </a:rPr>
                  <a:t>CoveredCA.com</a:t>
                </a:r>
                <a:endParaRPr kumimoji="0" lang="en-US" sz="1200" b="0" i="0" u="none" strike="noStrike" kern="1200" cap="none" spc="0" normalizeH="0" baseline="0" noProof="0">
                  <a:ln>
                    <a:noFill/>
                  </a:ln>
                  <a:effectLst/>
                  <a:uLnTx/>
                  <a:uFillTx/>
                  <a:latin typeface="Arial Black" panose="020B0A04020102020204" pitchFamily="34" charset="0"/>
                  <a:ea typeface="+mn-ea"/>
                  <a:cs typeface="+mn-cs"/>
                </a:endParaRPr>
              </a:p>
            </p:txBody>
          </p:sp>
          <p:sp>
            <p:nvSpPr>
              <p:cNvPr id="17" name="Rectangle: Rounded Corners 16">
                <a:extLst>
                  <a:ext uri="{FF2B5EF4-FFF2-40B4-BE49-F238E27FC236}">
                    <a16:creationId xmlns:a16="http://schemas.microsoft.com/office/drawing/2014/main" id="{AABF33EB-BD11-403A-9528-EC4E48E22977}"/>
                  </a:ext>
                </a:extLst>
              </p:cNvPr>
              <p:cNvSpPr/>
              <p:nvPr/>
            </p:nvSpPr>
            <p:spPr>
              <a:xfrm>
                <a:off x="3115324" y="4562755"/>
                <a:ext cx="1637414" cy="297712"/>
              </a:xfrm>
              <a:prstGeom prst="roundRect">
                <a:avLst/>
              </a:prstGeom>
              <a:ln>
                <a:solidFill>
                  <a:srgbClr val="19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Black" panose="020B0A04020102020204" pitchFamily="34" charset="0"/>
                    <a:ea typeface="+mn-ea"/>
                    <a:cs typeface="+mn-cs"/>
                  </a:rPr>
                  <a:t>Get a Call</a:t>
                </a:r>
              </a:p>
            </p:txBody>
          </p:sp>
          <p:pic>
            <p:nvPicPr>
              <p:cNvPr id="18" name="Picture 17">
                <a:extLst>
                  <a:ext uri="{FF2B5EF4-FFF2-40B4-BE49-F238E27FC236}">
                    <a16:creationId xmlns:a16="http://schemas.microsoft.com/office/drawing/2014/main" id="{15E92007-DFBD-46E5-A6E4-4D4A75D33677}"/>
                  </a:ext>
                </a:extLst>
              </p:cNvPr>
              <p:cNvPicPr>
                <a:picLocks noChangeAspect="1"/>
              </p:cNvPicPr>
              <p:nvPr/>
            </p:nvPicPr>
            <p:blipFill rotWithShape="1">
              <a:blip r:embed="rId3"/>
              <a:srcRect b="40625"/>
              <a:stretch/>
            </p:blipFill>
            <p:spPr>
              <a:xfrm>
                <a:off x="3115324" y="2316135"/>
                <a:ext cx="1637414" cy="1270811"/>
              </a:xfrm>
              <a:prstGeom prst="rect">
                <a:avLst/>
              </a:prstGeom>
            </p:spPr>
          </p:pic>
          <p:pic>
            <p:nvPicPr>
              <p:cNvPr id="19" name="Picture 18">
                <a:extLst>
                  <a:ext uri="{FF2B5EF4-FFF2-40B4-BE49-F238E27FC236}">
                    <a16:creationId xmlns:a16="http://schemas.microsoft.com/office/drawing/2014/main" id="{6D8403DE-9784-4675-83C4-4EDFBDF6A62D}"/>
                  </a:ext>
                </a:extLst>
              </p:cNvPr>
              <p:cNvPicPr>
                <a:picLocks noChangeAspect="1"/>
              </p:cNvPicPr>
              <p:nvPr/>
            </p:nvPicPr>
            <p:blipFill>
              <a:blip r:embed="rId4"/>
              <a:stretch>
                <a:fillRect/>
              </a:stretch>
            </p:blipFill>
            <p:spPr>
              <a:xfrm>
                <a:off x="5458467" y="2417524"/>
                <a:ext cx="1389122" cy="1247222"/>
              </a:xfrm>
              <a:prstGeom prst="rect">
                <a:avLst/>
              </a:prstGeom>
            </p:spPr>
          </p:pic>
          <p:pic>
            <p:nvPicPr>
              <p:cNvPr id="20" name="Picture 19">
                <a:extLst>
                  <a:ext uri="{FF2B5EF4-FFF2-40B4-BE49-F238E27FC236}">
                    <a16:creationId xmlns:a16="http://schemas.microsoft.com/office/drawing/2014/main" id="{565D3295-FFBA-4197-8673-ADEEC7CDBD3B}"/>
                  </a:ext>
                </a:extLst>
              </p:cNvPr>
              <p:cNvPicPr>
                <a:picLocks noChangeAspect="1"/>
              </p:cNvPicPr>
              <p:nvPr/>
            </p:nvPicPr>
            <p:blipFill>
              <a:blip r:embed="rId5"/>
              <a:stretch>
                <a:fillRect/>
              </a:stretch>
            </p:blipFill>
            <p:spPr>
              <a:xfrm>
                <a:off x="1120468" y="2415509"/>
                <a:ext cx="1269057" cy="1171437"/>
              </a:xfrm>
              <a:prstGeom prst="rect">
                <a:avLst/>
              </a:prstGeom>
            </p:spPr>
          </p:pic>
          <p:sp>
            <p:nvSpPr>
              <p:cNvPr id="21" name="TextBox 20">
                <a:extLst>
                  <a:ext uri="{FF2B5EF4-FFF2-40B4-BE49-F238E27FC236}">
                    <a16:creationId xmlns:a16="http://schemas.microsoft.com/office/drawing/2014/main" id="{561413D8-A7EB-4A5C-940E-124BE8A9818D}"/>
                  </a:ext>
                </a:extLst>
              </p:cNvPr>
              <p:cNvSpPr txBox="1"/>
              <p:nvPr/>
            </p:nvSpPr>
            <p:spPr>
              <a:xfrm>
                <a:off x="744269" y="3592292"/>
                <a:ext cx="19989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 a Licensed Insurance Agent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They are Certified Enrollers who are ready to help</a:t>
                </a:r>
              </a:p>
            </p:txBody>
          </p:sp>
          <p:sp>
            <p:nvSpPr>
              <p:cNvPr id="22" name="TextBox 21">
                <a:extLst>
                  <a:ext uri="{FF2B5EF4-FFF2-40B4-BE49-F238E27FC236}">
                    <a16:creationId xmlns:a16="http://schemas.microsoft.com/office/drawing/2014/main" id="{581D0002-E05C-4A17-96EE-6B771C480706}"/>
                  </a:ext>
                </a:extLst>
              </p:cNvPr>
              <p:cNvSpPr txBox="1"/>
              <p:nvPr/>
            </p:nvSpPr>
            <p:spPr>
              <a:xfrm>
                <a:off x="2934570" y="3592292"/>
                <a:ext cx="19989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Help On-Demand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Have a certified enroller call you. Most calls are returned in under 20 minutes.</a:t>
                </a:r>
              </a:p>
            </p:txBody>
          </p:sp>
          <p:sp>
            <p:nvSpPr>
              <p:cNvPr id="23" name="TextBox 22">
                <a:extLst>
                  <a:ext uri="{FF2B5EF4-FFF2-40B4-BE49-F238E27FC236}">
                    <a16:creationId xmlns:a16="http://schemas.microsoft.com/office/drawing/2014/main" id="{3241CFC4-F4D6-4510-9EBC-C7FE410E5964}"/>
                  </a:ext>
                </a:extLst>
              </p:cNvPr>
              <p:cNvSpPr txBox="1"/>
              <p:nvPr/>
            </p:nvSpPr>
            <p:spPr>
              <a:xfrm>
                <a:off x="5124871" y="3626554"/>
                <a:ext cx="1998921"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Storefront / Enrollment Offices</a:t>
                </a: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Find a place to enroll in your area. Appointments and walk-ins available.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29A53B82-0E0C-48A3-B3F0-C3A68D64BBEB}"/>
                  </a:ext>
                </a:extLst>
              </p:cNvPr>
              <p:cNvSpPr txBox="1"/>
              <p:nvPr/>
            </p:nvSpPr>
            <p:spPr>
              <a:xfrm>
                <a:off x="7329400" y="3626554"/>
                <a:ext cx="19989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Call Us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Speak with a service center representative during our regular business hours.</a:t>
                </a:r>
              </a:p>
            </p:txBody>
          </p:sp>
          <p:sp>
            <p:nvSpPr>
              <p:cNvPr id="25" name="TextBox 24">
                <a:extLst>
                  <a:ext uri="{FF2B5EF4-FFF2-40B4-BE49-F238E27FC236}">
                    <a16:creationId xmlns:a16="http://schemas.microsoft.com/office/drawing/2014/main" id="{B77C5C84-E3CA-4694-8D8C-308A661B37CA}"/>
                  </a:ext>
                </a:extLst>
              </p:cNvPr>
              <p:cNvSpPr txBox="1"/>
              <p:nvPr/>
            </p:nvSpPr>
            <p:spPr>
              <a:xfrm>
                <a:off x="9507304" y="3549609"/>
                <a:ext cx="1998921"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Online Application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Create your application account, provide required information, select a plan, pay your premium.</a:t>
                </a:r>
              </a:p>
            </p:txBody>
          </p:sp>
          <p:pic>
            <p:nvPicPr>
              <p:cNvPr id="26" name="Picture 25">
                <a:extLst>
                  <a:ext uri="{FF2B5EF4-FFF2-40B4-BE49-F238E27FC236}">
                    <a16:creationId xmlns:a16="http://schemas.microsoft.com/office/drawing/2014/main" id="{3E2DADA8-F934-474D-8CAC-D026435213D4}"/>
                  </a:ext>
                </a:extLst>
              </p:cNvPr>
              <p:cNvPicPr>
                <a:picLocks noChangeAspect="1"/>
              </p:cNvPicPr>
              <p:nvPr/>
            </p:nvPicPr>
            <p:blipFill>
              <a:blip r:embed="rId6"/>
              <a:stretch>
                <a:fillRect/>
              </a:stretch>
            </p:blipFill>
            <p:spPr>
              <a:xfrm>
                <a:off x="7620424" y="2446319"/>
                <a:ext cx="1373610" cy="1236900"/>
              </a:xfrm>
              <a:prstGeom prst="rect">
                <a:avLst/>
              </a:prstGeom>
            </p:spPr>
          </p:pic>
          <p:pic>
            <p:nvPicPr>
              <p:cNvPr id="27" name="Picture 26" descr="Shape&#10;&#10;Description automatically generated">
                <a:extLst>
                  <a:ext uri="{FF2B5EF4-FFF2-40B4-BE49-F238E27FC236}">
                    <a16:creationId xmlns:a16="http://schemas.microsoft.com/office/drawing/2014/main" id="{865F429F-D952-4ED6-95DC-3A1F602216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8816" y="2323345"/>
                <a:ext cx="1373610" cy="1373610"/>
              </a:xfrm>
              <a:prstGeom prst="rect">
                <a:avLst/>
              </a:prstGeom>
            </p:spPr>
          </p:pic>
          <p:pic>
            <p:nvPicPr>
              <p:cNvPr id="28" name="Picture 27" descr="Logo&#10;&#10;Description automatically generated">
                <a:extLst>
                  <a:ext uri="{FF2B5EF4-FFF2-40B4-BE49-F238E27FC236}">
                    <a16:creationId xmlns:a16="http://schemas.microsoft.com/office/drawing/2014/main" id="{2759DF36-5C4E-493D-92DD-9E988592AD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0413" y="2688769"/>
                <a:ext cx="328349" cy="399782"/>
              </a:xfrm>
              <a:prstGeom prst="rect">
                <a:avLst/>
              </a:prstGeom>
            </p:spPr>
          </p:pic>
        </p:grpSp>
      </p:grpSp>
      <p:sp>
        <p:nvSpPr>
          <p:cNvPr id="29" name="Rectangle 28">
            <a:extLst>
              <a:ext uri="{FF2B5EF4-FFF2-40B4-BE49-F238E27FC236}">
                <a16:creationId xmlns:a16="http://schemas.microsoft.com/office/drawing/2014/main" id="{20788461-27D7-407C-8151-7513C44C78F1}"/>
              </a:ext>
            </a:extLst>
          </p:cNvPr>
          <p:cNvSpPr/>
          <p:nvPr/>
        </p:nvSpPr>
        <p:spPr>
          <a:xfrm>
            <a:off x="361827" y="4669033"/>
            <a:ext cx="11573933" cy="1569660"/>
          </a:xfrm>
          <a:prstGeom prst="rect">
            <a:avLst/>
          </a:prstGeom>
        </p:spPr>
        <p:txBody>
          <a:bodyPr wrap="square" lIns="91440" tIns="45720" rIns="91440" bIns="45720" anchor="t">
            <a:spAutoFit/>
          </a:bodyPr>
          <a:lstStyle/>
          <a:p>
            <a:pPr algn="ctr" defTabSz="457200">
              <a:defRPr/>
            </a:pPr>
            <a:r>
              <a:rPr kumimoji="0" lang="en-US" sz="2400" b="1" i="0" u="none" strike="noStrike" kern="1200" cap="none" spc="0" normalizeH="0" baseline="0" noProof="0" dirty="0">
                <a:ln>
                  <a:noFill/>
                </a:ln>
                <a:solidFill>
                  <a:srgbClr val="282F72"/>
                </a:solidFill>
                <a:effectLst/>
                <a:uLnTx/>
                <a:uFillTx/>
                <a:latin typeface="Arial"/>
                <a:cs typeface="Arial"/>
              </a:rPr>
              <a:t>It's easy! </a:t>
            </a:r>
            <a:br>
              <a:rPr lang="en-US" dirty="0">
                <a:latin typeface="Arial" panose="020B0604020202020204" pitchFamily="34" charset="0"/>
                <a:cs typeface="Arial" panose="020B0604020202020204" pitchFamily="34" charset="0"/>
              </a:rPr>
            </a:br>
            <a:r>
              <a:rPr kumimoji="0" lang="en-US" b="0" i="0" u="none" strike="noStrike" kern="1200" cap="none" spc="0" normalizeH="0" baseline="0" noProof="0" dirty="0">
                <a:ln>
                  <a:noFill/>
                </a:ln>
                <a:solidFill>
                  <a:srgbClr val="554D56"/>
                </a:solidFill>
                <a:effectLst/>
                <a:uLnTx/>
                <a:uFillTx/>
                <a:latin typeface="Arial"/>
                <a:cs typeface="Arial"/>
              </a:rPr>
              <a:t>Apply on our website</a:t>
            </a:r>
            <a:r>
              <a:rPr lang="en-US" dirty="0">
                <a:solidFill>
                  <a:srgbClr val="554D56"/>
                </a:solidFill>
                <a:latin typeface="Arial"/>
                <a:cs typeface="Arial"/>
              </a:rPr>
              <a:t> at </a:t>
            </a:r>
            <a:r>
              <a:rPr lang="en-US" dirty="0">
                <a:solidFill>
                  <a:srgbClr val="282F72"/>
                </a:solidFill>
                <a:latin typeface="Arial"/>
                <a:cs typeface="Arial"/>
                <a:hlinkClick r:id="rId9">
                  <a:extLst>
                    <a:ext uri="{A12FA001-AC4F-418D-AE19-62706E023703}">
                      <ahyp:hlinkClr xmlns:ahyp="http://schemas.microsoft.com/office/drawing/2018/hyperlinkcolor" val="tx"/>
                    </a:ext>
                  </a:extLst>
                </a:hlinkClick>
              </a:rPr>
              <a:t>CoveredCA.com</a:t>
            </a:r>
            <a:r>
              <a:rPr kumimoji="0" lang="en-US" b="0" i="0" u="none" strike="noStrike" kern="1200" cap="none" spc="0" normalizeH="0" baseline="0" noProof="0" dirty="0">
                <a:ln>
                  <a:noFill/>
                </a:ln>
                <a:solidFill>
                  <a:srgbClr val="282F72"/>
                </a:solidFill>
                <a:effectLst/>
                <a:uLnTx/>
                <a:uFillTx/>
                <a:latin typeface="Arial"/>
                <a:cs typeface="Arial"/>
                <a:hlinkClick r:id="rId9">
                  <a:extLst>
                    <a:ext uri="{A12FA001-AC4F-418D-AE19-62706E023703}">
                      <ahyp:hlinkClr xmlns:ahyp="http://schemas.microsoft.com/office/drawing/2018/hyperlinkcolor" val="tx"/>
                    </a:ext>
                  </a:extLst>
                </a:hlinkClick>
              </a:rPr>
              <a:t> </a:t>
            </a:r>
            <a:r>
              <a:rPr kumimoji="0" lang="en-US" b="0" i="0" u="none" strike="noStrike" kern="1200" cap="none" spc="0" normalizeH="0" baseline="0" noProof="0" dirty="0">
                <a:ln>
                  <a:noFill/>
                </a:ln>
                <a:solidFill>
                  <a:srgbClr val="554D56"/>
                </a:solidFill>
                <a:effectLst/>
                <a:uLnTx/>
                <a:uFillTx/>
                <a:latin typeface="Arial"/>
                <a:cs typeface="Arial"/>
              </a:rPr>
              <a:t>or get free, confidential help by dialing </a:t>
            </a:r>
            <a:r>
              <a:rPr kumimoji="0" lang="en-US" b="1" i="0" u="none" strike="noStrike" kern="1200" cap="none" spc="0" normalizeH="0" baseline="0" noProof="0" dirty="0">
                <a:ln>
                  <a:noFill/>
                </a:ln>
                <a:solidFill>
                  <a:srgbClr val="282F72"/>
                </a:solidFill>
                <a:effectLst/>
                <a:uLnTx/>
                <a:uFillTx/>
                <a:latin typeface="Arial"/>
                <a:cs typeface="Arial"/>
              </a:rPr>
              <a:t>800.300.1506</a:t>
            </a:r>
            <a:r>
              <a:rPr kumimoji="0" lang="en-US" b="0" i="0" u="none" strike="noStrike" kern="1200" cap="none" spc="0" normalizeH="0" baseline="0" noProof="0" dirty="0">
                <a:ln>
                  <a:noFill/>
                </a:ln>
                <a:solidFill>
                  <a:srgbClr val="554D56"/>
                </a:solidFill>
                <a:effectLst/>
                <a:uLnTx/>
                <a:uFillTx/>
                <a:latin typeface="Arial"/>
                <a:cs typeface="Arial"/>
              </a:rPr>
              <a:t>.</a:t>
            </a:r>
            <a:r>
              <a:rPr lang="en-US" dirty="0">
                <a:solidFill>
                  <a:srgbClr val="554D56"/>
                </a:solidFill>
                <a:latin typeface="Arial"/>
                <a:cs typeface="Arial"/>
              </a:rPr>
              <a:t> </a:t>
            </a:r>
            <a:endParaRPr kumimoji="0" lang="en-US" b="0" i="0" u="none" strike="noStrike" kern="1200" cap="none" spc="0" normalizeH="0" baseline="0" noProof="0" dirty="0">
              <a:ln>
                <a:noFill/>
              </a:ln>
              <a:solidFill>
                <a:srgbClr val="554D56"/>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554D56"/>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554D56"/>
                </a:solidFill>
                <a:effectLst/>
                <a:uLnTx/>
                <a:uFillTx/>
                <a:latin typeface="Arial"/>
                <a:cs typeface="Arial"/>
              </a:rPr>
              <a:t>Covered California and Medi-Cal use the </a:t>
            </a:r>
            <a:r>
              <a:rPr kumimoji="0" lang="en-US" b="1" i="0" u="none" strike="noStrike" kern="1200" cap="none" spc="0" normalizeH="0" baseline="0" noProof="0" dirty="0">
                <a:ln>
                  <a:noFill/>
                </a:ln>
                <a:solidFill>
                  <a:srgbClr val="554D56"/>
                </a:solidFill>
                <a:effectLst/>
                <a:uLnTx/>
                <a:uFillTx/>
                <a:latin typeface="Arial"/>
                <a:cs typeface="Arial"/>
              </a:rPr>
              <a:t>same</a:t>
            </a:r>
            <a:r>
              <a:rPr kumimoji="0" lang="en-US" b="0" i="0" u="none" strike="noStrike" kern="1200" cap="none" spc="0" normalizeH="0" baseline="0" noProof="0" dirty="0">
                <a:ln>
                  <a:noFill/>
                </a:ln>
                <a:solidFill>
                  <a:srgbClr val="554D56"/>
                </a:solidFill>
                <a:effectLst/>
                <a:uLnTx/>
                <a:uFillTx/>
                <a:latin typeface="Arial"/>
                <a:cs typeface="Arial"/>
              </a:rPr>
              <a:t> application. This means that once you apply, you’ll find out which program you qualify for</a:t>
            </a:r>
            <a:r>
              <a:rPr lang="en-US" dirty="0">
                <a:solidFill>
                  <a:srgbClr val="554D56"/>
                </a:solidFill>
                <a:latin typeface="Arial"/>
                <a:cs typeface="Arial"/>
              </a:rPr>
              <a:t> (s</a:t>
            </a:r>
            <a:r>
              <a:rPr kumimoji="0" lang="en-US" b="0" i="0" u="none" strike="noStrike" kern="1200" cap="none" spc="0" normalizeH="0" baseline="0" noProof="0" dirty="0" err="1">
                <a:ln>
                  <a:noFill/>
                </a:ln>
                <a:solidFill>
                  <a:srgbClr val="554D56"/>
                </a:solidFill>
                <a:effectLst/>
                <a:uLnTx/>
                <a:uFillTx/>
                <a:latin typeface="Arial"/>
                <a:cs typeface="Arial"/>
              </a:rPr>
              <a:t>ome</a:t>
            </a:r>
            <a:r>
              <a:rPr kumimoji="0" lang="en-US" b="0" i="0" u="none" strike="noStrike" kern="1200" cap="none" spc="0" normalizeH="0" baseline="0" noProof="0" dirty="0">
                <a:ln>
                  <a:noFill/>
                </a:ln>
                <a:solidFill>
                  <a:srgbClr val="554D56"/>
                </a:solidFill>
                <a:effectLst/>
                <a:uLnTx/>
                <a:uFillTx/>
                <a:latin typeface="Arial"/>
                <a:cs typeface="Arial"/>
              </a:rPr>
              <a:t> households qualify for both).</a:t>
            </a:r>
            <a:endParaRPr lang="en-US" b="0" i="0" u="none" strike="noStrike" kern="1200" cap="none" spc="0" normalizeH="0" baseline="0" noProof="0" dirty="0">
              <a:ln>
                <a:noFill/>
              </a:ln>
              <a:solidFill>
                <a:srgbClr val="554D56"/>
              </a:solidFill>
              <a:effectLst/>
              <a:uLnTx/>
              <a:uFillTx/>
              <a:latin typeface="Arial"/>
              <a:cs typeface="Arial"/>
            </a:endParaRPr>
          </a:p>
        </p:txBody>
      </p:sp>
    </p:spTree>
    <p:extLst>
      <p:ext uri="{BB962C8B-B14F-4D97-AF65-F5344CB8AC3E}">
        <p14:creationId xmlns:p14="http://schemas.microsoft.com/office/powerpoint/2010/main" val="3812441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CB5CBE-C6AC-9BF6-E513-0B038E64B3D7}"/>
              </a:ext>
            </a:extLst>
          </p:cNvPr>
          <p:cNvPicPr>
            <a:picLocks noChangeAspect="1"/>
          </p:cNvPicPr>
          <p:nvPr/>
        </p:nvPicPr>
        <p:blipFill rotWithShape="1">
          <a:blip r:embed="rId3"/>
          <a:srcRect l="10606" t="2210" r="4943"/>
          <a:stretch/>
        </p:blipFill>
        <p:spPr>
          <a:xfrm>
            <a:off x="8339117" y="1203038"/>
            <a:ext cx="3761309" cy="3351812"/>
          </a:xfrm>
          <a:prstGeom prst="rect">
            <a:avLst/>
          </a:prstGeom>
        </p:spPr>
      </p:pic>
      <p:sp>
        <p:nvSpPr>
          <p:cNvPr id="20" name="Rectangle 19">
            <a:extLst>
              <a:ext uri="{FF2B5EF4-FFF2-40B4-BE49-F238E27FC236}">
                <a16:creationId xmlns:a16="http://schemas.microsoft.com/office/drawing/2014/main" id="{D6E1EC91-6DA2-1DB4-D01B-B74FA92C1DB5}"/>
              </a:ext>
            </a:extLst>
          </p:cNvPr>
          <p:cNvSpPr/>
          <p:nvPr/>
        </p:nvSpPr>
        <p:spPr>
          <a:xfrm>
            <a:off x="7515225" y="2388590"/>
            <a:ext cx="1207175" cy="3787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EC882C-8C85-E8E3-A1EB-D36F707E602D}"/>
              </a:ext>
            </a:extLst>
          </p:cNvPr>
          <p:cNvSpPr>
            <a:spLocks noGrp="1"/>
          </p:cNvSpPr>
          <p:nvPr>
            <p:ph type="title"/>
          </p:nvPr>
        </p:nvSpPr>
        <p:spPr>
          <a:xfrm>
            <a:off x="304802" y="63143"/>
            <a:ext cx="11582400" cy="843272"/>
          </a:xfrm>
        </p:spPr>
        <p:txBody>
          <a:bodyPr>
            <a:normAutofit/>
          </a:bodyPr>
          <a:lstStyle/>
          <a:p>
            <a:r>
              <a:rPr lang="en-US" sz="3200"/>
              <a:t>CERTIFIED ENROLLMENT ENTITIES </a:t>
            </a:r>
          </a:p>
        </p:txBody>
      </p:sp>
      <p:sp>
        <p:nvSpPr>
          <p:cNvPr id="4" name="Slide Number Placeholder 3">
            <a:extLst>
              <a:ext uri="{FF2B5EF4-FFF2-40B4-BE49-F238E27FC236}">
                <a16:creationId xmlns:a16="http://schemas.microsoft.com/office/drawing/2014/main" id="{501AF27D-7F08-F089-85EB-4726CF194C62}"/>
              </a:ext>
            </a:extLst>
          </p:cNvPr>
          <p:cNvSpPr>
            <a:spLocks noGrp="1"/>
          </p:cNvSpPr>
          <p:nvPr>
            <p:ph type="sldNum" sz="quarter" idx="4"/>
          </p:nvPr>
        </p:nvSpPr>
        <p:spPr/>
        <p:txBody>
          <a:bodyPr/>
          <a:lstStyle/>
          <a:p>
            <a:fld id="{C8146628-1A01-9741-8A8B-916D51547CC7}" type="slidenum">
              <a:rPr lang="en-US" smtClean="0"/>
              <a:pPr/>
              <a:t>28</a:t>
            </a:fld>
            <a:endParaRPr lang="en-US"/>
          </a:p>
        </p:txBody>
      </p:sp>
      <p:graphicFrame>
        <p:nvGraphicFramePr>
          <p:cNvPr id="5" name="Table 4">
            <a:extLst>
              <a:ext uri="{FF2B5EF4-FFF2-40B4-BE49-F238E27FC236}">
                <a16:creationId xmlns:a16="http://schemas.microsoft.com/office/drawing/2014/main" id="{E4366A52-651B-69D6-B004-BED4E107B061}"/>
              </a:ext>
            </a:extLst>
          </p:cNvPr>
          <p:cNvGraphicFramePr>
            <a:graphicFrameLocks noGrp="1"/>
          </p:cNvGraphicFramePr>
          <p:nvPr/>
        </p:nvGraphicFramePr>
        <p:xfrm>
          <a:off x="451729" y="681777"/>
          <a:ext cx="7824443" cy="5494445"/>
        </p:xfrm>
        <a:graphic>
          <a:graphicData uri="http://schemas.openxmlformats.org/drawingml/2006/table">
            <a:tbl>
              <a:tblPr firstRow="1" firstCol="1" bandRow="1">
                <a:tableStyleId>{93296810-A885-4BE3-A3E7-6D5BEEA58F35}</a:tableStyleId>
              </a:tblPr>
              <a:tblGrid>
                <a:gridCol w="2832627">
                  <a:extLst>
                    <a:ext uri="{9D8B030D-6E8A-4147-A177-3AD203B41FA5}">
                      <a16:colId xmlns:a16="http://schemas.microsoft.com/office/drawing/2014/main" val="1492219231"/>
                    </a:ext>
                  </a:extLst>
                </a:gridCol>
                <a:gridCol w="1828042">
                  <a:extLst>
                    <a:ext uri="{9D8B030D-6E8A-4147-A177-3AD203B41FA5}">
                      <a16:colId xmlns:a16="http://schemas.microsoft.com/office/drawing/2014/main" val="10370757"/>
                    </a:ext>
                  </a:extLst>
                </a:gridCol>
                <a:gridCol w="3163774">
                  <a:extLst>
                    <a:ext uri="{9D8B030D-6E8A-4147-A177-3AD203B41FA5}">
                      <a16:colId xmlns:a16="http://schemas.microsoft.com/office/drawing/2014/main" val="3342337984"/>
                    </a:ext>
                  </a:extLst>
                </a:gridCol>
              </a:tblGrid>
              <a:tr h="317867">
                <a:tc>
                  <a:txBody>
                    <a:bodyPr/>
                    <a:lstStyle/>
                    <a:p>
                      <a:pPr marL="0" marR="0">
                        <a:spcBef>
                          <a:spcPts val="0"/>
                        </a:spcBef>
                        <a:spcAft>
                          <a:spcPts val="0"/>
                        </a:spcAft>
                      </a:pPr>
                      <a:r>
                        <a:rPr lang="en-US" sz="1600" b="1" dirty="0">
                          <a:solidFill>
                            <a:srgbClr val="282F72"/>
                          </a:solidFill>
                          <a:effectLst/>
                        </a:rPr>
                        <a:t>Account Name </a:t>
                      </a:r>
                      <a:endParaRPr lang="en-US" sz="1600" b="1" dirty="0">
                        <a:solidFill>
                          <a:srgbClr val="282F72"/>
                        </a:solidFill>
                        <a:effectLst/>
                        <a:latin typeface="Calibri" panose="020F0502020204030204" pitchFamily="34" charset="0"/>
                        <a:ea typeface="Calibri" panose="020F0502020204030204" pitchFamily="34" charset="0"/>
                      </a:endParaRPr>
                    </a:p>
                  </a:txBody>
                  <a:tcPr marL="68580" marR="68580" marT="0" marB="0" anchor="ctr">
                    <a:solidFill>
                      <a:srgbClr val="EBB900"/>
                    </a:solidFill>
                  </a:tcPr>
                </a:tc>
                <a:tc>
                  <a:txBody>
                    <a:bodyPr/>
                    <a:lstStyle/>
                    <a:p>
                      <a:pPr marL="0" marR="0">
                        <a:spcBef>
                          <a:spcPts val="0"/>
                        </a:spcBef>
                        <a:spcAft>
                          <a:spcPts val="0"/>
                        </a:spcAft>
                      </a:pPr>
                      <a:r>
                        <a:rPr lang="en-US" sz="1600" b="1">
                          <a:solidFill>
                            <a:srgbClr val="282F72"/>
                          </a:solidFill>
                          <a:effectLst/>
                        </a:rPr>
                        <a:t>Program  </a:t>
                      </a:r>
                      <a:endParaRPr lang="en-US" sz="1600" b="1">
                        <a:solidFill>
                          <a:srgbClr val="282F72"/>
                        </a:solidFill>
                        <a:effectLst/>
                        <a:latin typeface="Calibri" panose="020F0502020204030204" pitchFamily="34" charset="0"/>
                        <a:ea typeface="Calibri" panose="020F0502020204030204" pitchFamily="34" charset="0"/>
                      </a:endParaRPr>
                    </a:p>
                  </a:txBody>
                  <a:tcPr marL="68580" marR="68580" marT="0" marB="0" anchor="ctr">
                    <a:solidFill>
                      <a:srgbClr val="EBB900"/>
                    </a:solidFill>
                  </a:tcPr>
                </a:tc>
                <a:tc>
                  <a:txBody>
                    <a:bodyPr/>
                    <a:lstStyle/>
                    <a:p>
                      <a:pPr marL="0" marR="0">
                        <a:spcBef>
                          <a:spcPts val="0"/>
                        </a:spcBef>
                        <a:spcAft>
                          <a:spcPts val="0"/>
                        </a:spcAft>
                      </a:pPr>
                      <a:r>
                        <a:rPr lang="en-US" sz="1600" b="1" dirty="0">
                          <a:solidFill>
                            <a:srgbClr val="282F72"/>
                          </a:solidFill>
                          <a:effectLst/>
                        </a:rPr>
                        <a:t>Organization Type </a:t>
                      </a:r>
                      <a:endParaRPr lang="en-US" sz="1600" b="1" dirty="0">
                        <a:solidFill>
                          <a:srgbClr val="282F72"/>
                        </a:solidFill>
                        <a:effectLst/>
                        <a:latin typeface="Calibri" panose="020F0502020204030204" pitchFamily="34" charset="0"/>
                        <a:ea typeface="Calibri" panose="020F0502020204030204" pitchFamily="34" charset="0"/>
                      </a:endParaRPr>
                    </a:p>
                  </a:txBody>
                  <a:tcPr marL="68580" marR="68580" marT="0" marB="0" anchor="ctr">
                    <a:solidFill>
                      <a:srgbClr val="EBB900"/>
                    </a:solidFill>
                  </a:tcPr>
                </a:tc>
                <a:extLst>
                  <a:ext uri="{0D108BD9-81ED-4DB2-BD59-A6C34878D82A}">
                    <a16:rowId xmlns:a16="http://schemas.microsoft.com/office/drawing/2014/main" val="3272279318"/>
                  </a:ext>
                </a:extLst>
              </a:tr>
              <a:tr h="235299">
                <a:tc>
                  <a:txBody>
                    <a:bodyPr/>
                    <a:lstStyle/>
                    <a:p>
                      <a:pPr algn="l" fontAlgn="b"/>
                      <a:r>
                        <a:rPr lang="en-US" sz="1100" b="1" i="0" u="none" strike="noStrike" dirty="0">
                          <a:solidFill>
                            <a:schemeClr val="bg1"/>
                          </a:solidFill>
                          <a:effectLst/>
                          <a:latin typeface="Calibri" panose="020F0502020204030204" pitchFamily="34" charset="0"/>
                        </a:rPr>
                        <a:t>American Indian Health and Services, Inc</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American Indian Tribes or Tribal Organizations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1718728233"/>
                  </a:ext>
                </a:extLst>
              </a:tr>
              <a:tr h="235299">
                <a:tc>
                  <a:txBody>
                    <a:bodyPr/>
                    <a:lstStyle/>
                    <a:p>
                      <a:pPr algn="l" fontAlgn="b"/>
                      <a:r>
                        <a:rPr lang="en-US" sz="1100" b="1" i="0" u="none" strike="noStrike" dirty="0">
                          <a:solidFill>
                            <a:schemeClr val="bg1"/>
                          </a:solidFill>
                          <a:effectLst/>
                          <a:latin typeface="Calibri" panose="020F0502020204030204" pitchFamily="34" charset="0"/>
                        </a:rPr>
                        <a:t>Chapa-De Indian Health</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Licensed health care clinics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1697105042"/>
                  </a:ext>
                </a:extLst>
              </a:tr>
              <a:tr h="235299">
                <a:tc>
                  <a:txBody>
                    <a:bodyPr/>
                    <a:lstStyle/>
                    <a:p>
                      <a:pPr algn="l" fontAlgn="b"/>
                      <a:r>
                        <a:rPr lang="en-US" sz="1100" b="1" i="0" u="none" strike="noStrike" dirty="0">
                          <a:solidFill>
                            <a:schemeClr val="bg1"/>
                          </a:solidFill>
                          <a:effectLst/>
                          <a:latin typeface="Calibri" panose="020F0502020204030204" pitchFamily="34" charset="0"/>
                        </a:rPr>
                        <a:t>Consolidated Tribal Health Project, Inc</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American Indian Tribes or Tribal Organizations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689877110"/>
                  </a:ext>
                </a:extLst>
              </a:tr>
              <a:tr h="235299">
                <a:tc>
                  <a:txBody>
                    <a:bodyPr/>
                    <a:lstStyle/>
                    <a:p>
                      <a:pPr algn="l" fontAlgn="b"/>
                      <a:r>
                        <a:rPr lang="en-US" sz="1100" b="1" i="0" u="none" strike="noStrike">
                          <a:solidFill>
                            <a:schemeClr val="bg1"/>
                          </a:solidFill>
                          <a:effectLst/>
                          <a:latin typeface="Calibri" panose="020F0502020204030204" pitchFamily="34" charset="0"/>
                        </a:rPr>
                        <a:t>Elk Valley Rancheria</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American Indian Tribes or Tribal Organizations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985545906"/>
                  </a:ext>
                </a:extLst>
              </a:tr>
              <a:tr h="235299">
                <a:tc>
                  <a:txBody>
                    <a:bodyPr/>
                    <a:lstStyle/>
                    <a:p>
                      <a:pPr algn="l" fontAlgn="b"/>
                      <a:r>
                        <a:rPr lang="en-US" sz="1100" b="1" i="0" u="none" strike="noStrike">
                          <a:solidFill>
                            <a:schemeClr val="bg1"/>
                          </a:solidFill>
                          <a:effectLst/>
                          <a:latin typeface="Calibri" panose="020F0502020204030204" pitchFamily="34" charset="0"/>
                        </a:rPr>
                        <a:t>Feather River Tribal Health, Inc</a:t>
                      </a:r>
                    </a:p>
                  </a:txBody>
                  <a:tcPr marL="7620" marR="7620" marT="7620" marB="0" anchor="ctr">
                    <a:solidFill>
                      <a:srgbClr val="545454"/>
                    </a:solidFill>
                  </a:tcPr>
                </a:tc>
                <a:tc>
                  <a:txBody>
                    <a:bodyPr/>
                    <a:lstStyle/>
                    <a:p>
                      <a:pPr marL="0" marR="0" algn="l">
                        <a:spcBef>
                          <a:spcPts val="0"/>
                        </a:spcBef>
                        <a:spcAft>
                          <a:spcPts val="0"/>
                        </a:spcAft>
                      </a:pPr>
                      <a:r>
                        <a:rPr lang="en-US" sz="1200" b="0" dirty="0">
                          <a:solidFill>
                            <a:schemeClr val="tx1">
                              <a:lumMod val="75000"/>
                              <a:lumOff val="25000"/>
                            </a:schemeClr>
                          </a:solidFill>
                          <a:effectLst/>
                        </a:rPr>
                        <a:t>Certified Application Entity</a:t>
                      </a:r>
                      <a:endParaRPr lang="en-US" sz="1200" b="0" dirty="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Indian Health Services Facilities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1223988183"/>
                  </a:ext>
                </a:extLst>
              </a:tr>
              <a:tr h="235299">
                <a:tc>
                  <a:txBody>
                    <a:bodyPr/>
                    <a:lstStyle/>
                    <a:p>
                      <a:pPr algn="l" fontAlgn="b"/>
                      <a:r>
                        <a:rPr lang="en-US" sz="1100" b="1" i="0" u="none" strike="noStrike">
                          <a:solidFill>
                            <a:schemeClr val="bg1"/>
                          </a:solidFill>
                          <a:effectLst/>
                          <a:latin typeface="Calibri" panose="020F0502020204030204" pitchFamily="34" charset="0"/>
                        </a:rPr>
                        <a:t>Fresno American Indian Health Project</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American Indian Tribes or Tribal Organizations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2322015082"/>
                  </a:ext>
                </a:extLst>
              </a:tr>
              <a:tr h="235299">
                <a:tc>
                  <a:txBody>
                    <a:bodyPr/>
                    <a:lstStyle/>
                    <a:p>
                      <a:pPr algn="l" fontAlgn="b"/>
                      <a:r>
                        <a:rPr lang="en-US" sz="1100" b="1" i="0" u="none" strike="noStrike">
                          <a:solidFill>
                            <a:schemeClr val="bg1"/>
                          </a:solidFill>
                          <a:effectLst/>
                          <a:latin typeface="Calibri" panose="020F0502020204030204" pitchFamily="34" charset="0"/>
                        </a:rPr>
                        <a:t>Indian Health Center of Santa Clara Valley</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Licensed health care clinics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3160013063"/>
                  </a:ext>
                </a:extLst>
              </a:tr>
              <a:tr h="235299">
                <a:tc>
                  <a:txBody>
                    <a:bodyPr/>
                    <a:lstStyle/>
                    <a:p>
                      <a:pPr algn="l" fontAlgn="b"/>
                      <a:r>
                        <a:rPr lang="en-US" sz="1100" b="1" i="0" u="none" strike="noStrike" dirty="0">
                          <a:solidFill>
                            <a:schemeClr val="bg1"/>
                          </a:solidFill>
                          <a:effectLst/>
                          <a:latin typeface="Calibri" panose="020F0502020204030204" pitchFamily="34" charset="0"/>
                        </a:rPr>
                        <a:t>Indian Health Council, Inc.</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Indian Health Services Facilities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878164251"/>
                  </a:ext>
                </a:extLst>
              </a:tr>
              <a:tr h="235299">
                <a:tc>
                  <a:txBody>
                    <a:bodyPr/>
                    <a:lstStyle/>
                    <a:p>
                      <a:pPr algn="l" fontAlgn="b"/>
                      <a:r>
                        <a:rPr lang="en-US" sz="1100" b="1" i="0" u="none" strike="noStrike" dirty="0">
                          <a:solidFill>
                            <a:schemeClr val="bg1"/>
                          </a:solidFill>
                          <a:effectLst/>
                          <a:latin typeface="Calibri" panose="020F0502020204030204" pitchFamily="34" charset="0"/>
                        </a:rPr>
                        <a:t>Karuk Tribe</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American Indian Tribes or Tribal Organizations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3160110944"/>
                  </a:ext>
                </a:extLst>
              </a:tr>
              <a:tr h="235299">
                <a:tc>
                  <a:txBody>
                    <a:bodyPr/>
                    <a:lstStyle/>
                    <a:p>
                      <a:pPr algn="l" fontAlgn="b"/>
                      <a:r>
                        <a:rPr lang="en-US" sz="1100" b="1" i="0" u="none" strike="noStrike">
                          <a:solidFill>
                            <a:schemeClr val="bg1"/>
                          </a:solidFill>
                          <a:effectLst/>
                          <a:latin typeface="Calibri" panose="020F0502020204030204" pitchFamily="34" charset="0"/>
                        </a:rPr>
                        <a:t>Lake County Tribal Health Consortium, Inc.</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American Indian Tribes or Tribal Organizations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3871689239"/>
                  </a:ext>
                </a:extLst>
              </a:tr>
              <a:tr h="235299">
                <a:tc>
                  <a:txBody>
                    <a:bodyPr/>
                    <a:lstStyle/>
                    <a:p>
                      <a:pPr algn="l" fontAlgn="b"/>
                      <a:r>
                        <a:rPr lang="en-US" sz="1100" b="1" i="0" u="none" strike="noStrike" dirty="0">
                          <a:solidFill>
                            <a:schemeClr val="bg1"/>
                          </a:solidFill>
                          <a:effectLst/>
                          <a:latin typeface="Calibri" panose="020F0502020204030204" pitchFamily="34" charset="0"/>
                        </a:rPr>
                        <a:t>Lassen Indian Health Center</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American Indian Tribes or Tribal Organizations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3894793635"/>
                  </a:ext>
                </a:extLst>
              </a:tr>
              <a:tr h="235299">
                <a:tc>
                  <a:txBody>
                    <a:bodyPr/>
                    <a:lstStyle/>
                    <a:p>
                      <a:pPr algn="l" fontAlgn="b"/>
                      <a:r>
                        <a:rPr lang="en-US" sz="1100" b="1" i="0" u="none" strike="noStrike" dirty="0">
                          <a:solidFill>
                            <a:schemeClr val="bg1"/>
                          </a:solidFill>
                          <a:effectLst/>
                          <a:latin typeface="Calibri" panose="020F0502020204030204" pitchFamily="34" charset="0"/>
                        </a:rPr>
                        <a:t>MACT Health Board, INC.</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American Indian Tribes or Tribal Organizations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33644237"/>
                  </a:ext>
                </a:extLst>
              </a:tr>
              <a:tr h="235299">
                <a:tc>
                  <a:txBody>
                    <a:bodyPr/>
                    <a:lstStyle/>
                    <a:p>
                      <a:pPr algn="l" fontAlgn="b"/>
                      <a:r>
                        <a:rPr lang="en-US" sz="1100" b="1" i="0" u="none" strike="noStrike" dirty="0">
                          <a:solidFill>
                            <a:schemeClr val="bg1"/>
                          </a:solidFill>
                          <a:effectLst/>
                          <a:latin typeface="Calibri" panose="020F0502020204030204" pitchFamily="34" charset="0"/>
                        </a:rPr>
                        <a:t>Native American Health Center</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Navigator Entity (sub)</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Non-Profit</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1207183303"/>
                  </a:ext>
                </a:extLst>
              </a:tr>
              <a:tr h="235299">
                <a:tc>
                  <a:txBody>
                    <a:bodyPr/>
                    <a:lstStyle/>
                    <a:p>
                      <a:pPr algn="l" fontAlgn="b"/>
                      <a:r>
                        <a:rPr lang="en-US" sz="1100" b="1" i="0" u="none" strike="noStrike">
                          <a:solidFill>
                            <a:schemeClr val="bg1"/>
                          </a:solidFill>
                          <a:effectLst/>
                          <a:latin typeface="Calibri" panose="020F0502020204030204" pitchFamily="34" charset="0"/>
                        </a:rPr>
                        <a:t>Northern Valley Indian Health, Inc.</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Indian Health Services Facilities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38433277"/>
                  </a:ext>
                </a:extLst>
              </a:tr>
              <a:tr h="235299">
                <a:tc>
                  <a:txBody>
                    <a:bodyPr/>
                    <a:lstStyle/>
                    <a:p>
                      <a:pPr algn="l" fontAlgn="b"/>
                      <a:r>
                        <a:rPr lang="en-US" sz="1100" b="1" i="0" u="none" strike="noStrike">
                          <a:solidFill>
                            <a:schemeClr val="bg1"/>
                          </a:solidFill>
                          <a:effectLst/>
                          <a:latin typeface="Calibri" panose="020F0502020204030204" pitchFamily="34" charset="0"/>
                        </a:rPr>
                        <a:t>Pit River Health Service, Inc</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American Indian Tribes or Tribal Organizations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3665287555"/>
                  </a:ext>
                </a:extLst>
              </a:tr>
              <a:tr h="235299">
                <a:tc>
                  <a:txBody>
                    <a:bodyPr/>
                    <a:lstStyle/>
                    <a:p>
                      <a:pPr algn="l" fontAlgn="b"/>
                      <a:r>
                        <a:rPr lang="en-US" sz="1100" b="1" i="0" u="none" strike="noStrike" dirty="0">
                          <a:solidFill>
                            <a:schemeClr val="bg1"/>
                          </a:solidFill>
                          <a:effectLst/>
                          <a:latin typeface="Calibri" panose="020F0502020204030204" pitchFamily="34" charset="0"/>
                        </a:rPr>
                        <a:t>Riverside San Bernardino Co Indian Health</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Indian Health Services Facilities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881982194"/>
                  </a:ext>
                </a:extLst>
              </a:tr>
              <a:tr h="235299">
                <a:tc>
                  <a:txBody>
                    <a:bodyPr/>
                    <a:lstStyle/>
                    <a:p>
                      <a:pPr algn="l" fontAlgn="b"/>
                      <a:r>
                        <a:rPr lang="en-US" sz="1100" b="1" i="0" u="none" strike="noStrike">
                          <a:solidFill>
                            <a:schemeClr val="bg1"/>
                          </a:solidFill>
                          <a:effectLst/>
                          <a:latin typeface="Calibri" panose="020F0502020204030204" pitchFamily="34" charset="0"/>
                        </a:rPr>
                        <a:t>Sacramento Native American Health Center, Inc</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Licensed health care clinics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1009881751"/>
                  </a:ext>
                </a:extLst>
              </a:tr>
              <a:tr h="235299">
                <a:tc>
                  <a:txBody>
                    <a:bodyPr/>
                    <a:lstStyle/>
                    <a:p>
                      <a:pPr algn="l" fontAlgn="b"/>
                      <a:r>
                        <a:rPr lang="en-US" sz="1100" b="1" i="0" u="none" strike="noStrike" dirty="0">
                          <a:solidFill>
                            <a:schemeClr val="bg1"/>
                          </a:solidFill>
                          <a:effectLst/>
                          <a:latin typeface="Calibri" panose="020F0502020204030204" pitchFamily="34" charset="0"/>
                        </a:rPr>
                        <a:t>Shingle Springs Tribal Health Program</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American Indian Tribes or Tribal Organizations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3899679895"/>
                  </a:ext>
                </a:extLst>
              </a:tr>
              <a:tr h="235299">
                <a:tc>
                  <a:txBody>
                    <a:bodyPr/>
                    <a:lstStyle/>
                    <a:p>
                      <a:pPr algn="l" fontAlgn="b"/>
                      <a:r>
                        <a:rPr lang="en-US" sz="1100" b="1" i="0" u="none" strike="noStrike">
                          <a:solidFill>
                            <a:schemeClr val="bg1"/>
                          </a:solidFill>
                          <a:effectLst/>
                          <a:latin typeface="Calibri" panose="020F0502020204030204" pitchFamily="34" charset="0"/>
                        </a:rPr>
                        <a:t>Southern Indian Health Council, Inc.</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American Indian Tribes or Tribal Organizations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2730734178"/>
                  </a:ext>
                </a:extLst>
              </a:tr>
              <a:tr h="235299">
                <a:tc>
                  <a:txBody>
                    <a:bodyPr/>
                    <a:lstStyle/>
                    <a:p>
                      <a:pPr algn="l" fontAlgn="b"/>
                      <a:r>
                        <a:rPr lang="en-US" sz="1100" b="1" i="0" u="none" strike="noStrike" dirty="0" err="1">
                          <a:solidFill>
                            <a:schemeClr val="bg1"/>
                          </a:solidFill>
                          <a:effectLst/>
                          <a:latin typeface="Calibri" panose="020F0502020204030204" pitchFamily="34" charset="0"/>
                        </a:rPr>
                        <a:t>Toiyabe</a:t>
                      </a:r>
                      <a:r>
                        <a:rPr lang="en-US" sz="1100" b="1" i="0" u="none" strike="noStrike" dirty="0">
                          <a:solidFill>
                            <a:schemeClr val="bg1"/>
                          </a:solidFill>
                          <a:effectLst/>
                          <a:latin typeface="Calibri" panose="020F0502020204030204" pitchFamily="34" charset="0"/>
                        </a:rPr>
                        <a:t> Indian Health Project</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American Indian Tribes or Tribal Organizations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1664465659"/>
                  </a:ext>
                </a:extLst>
              </a:tr>
              <a:tr h="235299">
                <a:tc>
                  <a:txBody>
                    <a:bodyPr/>
                    <a:lstStyle/>
                    <a:p>
                      <a:pPr algn="l" fontAlgn="b"/>
                      <a:r>
                        <a:rPr lang="en-US" sz="1100" b="1" i="0" u="none" strike="noStrike" dirty="0">
                          <a:solidFill>
                            <a:schemeClr val="bg1"/>
                          </a:solidFill>
                          <a:effectLst/>
                          <a:latin typeface="Calibri" panose="020F0502020204030204" pitchFamily="34" charset="0"/>
                        </a:rPr>
                        <a:t>Tule River Indian Health Center, Inc.</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a:solidFill>
                            <a:schemeClr val="tx1">
                              <a:lumMod val="75000"/>
                              <a:lumOff val="25000"/>
                            </a:schemeClr>
                          </a:solidFill>
                          <a:effectLst/>
                        </a:rPr>
                        <a:t>Indian Health Services Facilities</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1002114654"/>
                  </a:ext>
                </a:extLst>
              </a:tr>
              <a:tr h="235299">
                <a:tc>
                  <a:txBody>
                    <a:bodyPr/>
                    <a:lstStyle/>
                    <a:p>
                      <a:pPr algn="l" fontAlgn="b"/>
                      <a:r>
                        <a:rPr lang="en-US" sz="1100" b="1" i="0" u="none" strike="noStrike" dirty="0">
                          <a:solidFill>
                            <a:schemeClr val="bg1"/>
                          </a:solidFill>
                          <a:effectLst/>
                          <a:latin typeface="Calibri" panose="020F0502020204030204" pitchFamily="34" charset="0"/>
                        </a:rPr>
                        <a:t>United Indian Health Services</a:t>
                      </a:r>
                    </a:p>
                  </a:txBody>
                  <a:tcPr marL="7620" marR="7620" marT="7620" marB="0" anchor="ctr">
                    <a:solidFill>
                      <a:srgbClr val="545454"/>
                    </a:solidFill>
                  </a:tcPr>
                </a:tc>
                <a:tc>
                  <a:txBody>
                    <a:bodyPr/>
                    <a:lstStyle/>
                    <a:p>
                      <a:pPr marL="0" marR="0" algn="l">
                        <a:spcBef>
                          <a:spcPts val="0"/>
                        </a:spcBef>
                        <a:spcAft>
                          <a:spcPts val="0"/>
                        </a:spcAft>
                      </a:pPr>
                      <a:r>
                        <a:rPr lang="en-US" sz="1200" b="0">
                          <a:solidFill>
                            <a:schemeClr val="tx1">
                              <a:lumMod val="75000"/>
                              <a:lumOff val="25000"/>
                            </a:schemeClr>
                          </a:solidFill>
                          <a:effectLst/>
                        </a:rPr>
                        <a:t>Certified Application Entity</a:t>
                      </a:r>
                      <a:endParaRPr lang="en-US" sz="1200" b="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CAC6CC"/>
                    </a:solidFill>
                  </a:tcPr>
                </a:tc>
                <a:tc>
                  <a:txBody>
                    <a:bodyPr/>
                    <a:lstStyle/>
                    <a:p>
                      <a:pPr marL="0" marR="0" algn="l">
                        <a:spcBef>
                          <a:spcPts val="0"/>
                        </a:spcBef>
                        <a:spcAft>
                          <a:spcPts val="0"/>
                        </a:spcAft>
                      </a:pPr>
                      <a:r>
                        <a:rPr lang="en-US" sz="1200" b="0" dirty="0">
                          <a:solidFill>
                            <a:schemeClr val="tx1">
                              <a:lumMod val="75000"/>
                              <a:lumOff val="25000"/>
                            </a:schemeClr>
                          </a:solidFill>
                          <a:effectLst/>
                        </a:rPr>
                        <a:t>Licensed health care provider</a:t>
                      </a:r>
                      <a:endParaRPr lang="en-US" sz="1200" b="0" dirty="0">
                        <a:solidFill>
                          <a:schemeClr val="tx1">
                            <a:lumMod val="75000"/>
                            <a:lumOff val="25000"/>
                          </a:schemeClr>
                        </a:solidFill>
                        <a:effectLst/>
                        <a:latin typeface="Calibri" panose="020F0502020204030204" pitchFamily="34" charset="0"/>
                        <a:ea typeface="Calibri" panose="020F0502020204030204" pitchFamily="34" charset="0"/>
                      </a:endParaRPr>
                    </a:p>
                  </a:txBody>
                  <a:tcPr marL="68580" marR="68580" marT="0" marB="0" anchor="ctr">
                    <a:solidFill>
                      <a:srgbClr val="DDDADE"/>
                    </a:solidFill>
                  </a:tcPr>
                </a:tc>
                <a:extLst>
                  <a:ext uri="{0D108BD9-81ED-4DB2-BD59-A6C34878D82A}">
                    <a16:rowId xmlns:a16="http://schemas.microsoft.com/office/drawing/2014/main" val="184038500"/>
                  </a:ext>
                </a:extLst>
              </a:tr>
            </a:tbl>
          </a:graphicData>
        </a:graphic>
      </p:graphicFrame>
      <p:grpSp>
        <p:nvGrpSpPr>
          <p:cNvPr id="10" name="Group 9">
            <a:extLst>
              <a:ext uri="{FF2B5EF4-FFF2-40B4-BE49-F238E27FC236}">
                <a16:creationId xmlns:a16="http://schemas.microsoft.com/office/drawing/2014/main" id="{A5FA903C-317F-9B90-8201-7CFB8A3E6C9E}"/>
              </a:ext>
            </a:extLst>
          </p:cNvPr>
          <p:cNvGrpSpPr/>
          <p:nvPr/>
        </p:nvGrpSpPr>
        <p:grpSpPr>
          <a:xfrm>
            <a:off x="8280288" y="3461994"/>
            <a:ext cx="1805527" cy="2921041"/>
            <a:chOff x="8136542" y="3434372"/>
            <a:chExt cx="1560117" cy="2454960"/>
          </a:xfrm>
        </p:grpSpPr>
        <p:pic>
          <p:nvPicPr>
            <p:cNvPr id="11" name="Picture 10">
              <a:extLst>
                <a:ext uri="{FF2B5EF4-FFF2-40B4-BE49-F238E27FC236}">
                  <a16:creationId xmlns:a16="http://schemas.microsoft.com/office/drawing/2014/main" id="{746BAC64-70A0-D67F-32D3-D5CEBE2D3BF0}"/>
                </a:ext>
              </a:extLst>
            </p:cNvPr>
            <p:cNvPicPr>
              <a:picLocks noChangeAspect="1"/>
            </p:cNvPicPr>
            <p:nvPr/>
          </p:nvPicPr>
          <p:blipFill>
            <a:blip r:embed="rId4"/>
            <a:stretch>
              <a:fillRect/>
            </a:stretch>
          </p:blipFill>
          <p:spPr>
            <a:xfrm>
              <a:off x="8168562" y="3434372"/>
              <a:ext cx="1043093" cy="1134972"/>
            </a:xfrm>
            <a:prstGeom prst="rect">
              <a:avLst/>
            </a:prstGeom>
          </p:spPr>
        </p:pic>
        <p:pic>
          <p:nvPicPr>
            <p:cNvPr id="12" name="Picture 11">
              <a:extLst>
                <a:ext uri="{FF2B5EF4-FFF2-40B4-BE49-F238E27FC236}">
                  <a16:creationId xmlns:a16="http://schemas.microsoft.com/office/drawing/2014/main" id="{8E011E1B-669D-4529-C765-9B20DC2B04CE}"/>
                </a:ext>
              </a:extLst>
            </p:cNvPr>
            <p:cNvPicPr>
              <a:picLocks noChangeAspect="1"/>
            </p:cNvPicPr>
            <p:nvPr/>
          </p:nvPicPr>
          <p:blipFill>
            <a:blip r:embed="rId5"/>
            <a:stretch>
              <a:fillRect/>
            </a:stretch>
          </p:blipFill>
          <p:spPr>
            <a:xfrm>
              <a:off x="8136542" y="4585673"/>
              <a:ext cx="1560117" cy="1303659"/>
            </a:xfrm>
            <a:prstGeom prst="rect">
              <a:avLst/>
            </a:prstGeom>
          </p:spPr>
        </p:pic>
      </p:grpSp>
      <p:pic>
        <p:nvPicPr>
          <p:cNvPr id="14" name="Picture 13">
            <a:extLst>
              <a:ext uri="{FF2B5EF4-FFF2-40B4-BE49-F238E27FC236}">
                <a16:creationId xmlns:a16="http://schemas.microsoft.com/office/drawing/2014/main" id="{CE5870D1-5F4F-BB09-B81F-ED0E1620D960}"/>
              </a:ext>
            </a:extLst>
          </p:cNvPr>
          <p:cNvPicPr>
            <a:picLocks noChangeAspect="1"/>
          </p:cNvPicPr>
          <p:nvPr/>
        </p:nvPicPr>
        <p:blipFill>
          <a:blip r:embed="rId6"/>
          <a:stretch>
            <a:fillRect/>
          </a:stretch>
        </p:blipFill>
        <p:spPr>
          <a:xfrm>
            <a:off x="11928723" y="4315646"/>
            <a:ext cx="215051" cy="262840"/>
          </a:xfrm>
          <a:prstGeom prst="rect">
            <a:avLst/>
          </a:prstGeom>
        </p:spPr>
      </p:pic>
      <p:pic>
        <p:nvPicPr>
          <p:cNvPr id="15" name="Picture 14">
            <a:extLst>
              <a:ext uri="{FF2B5EF4-FFF2-40B4-BE49-F238E27FC236}">
                <a16:creationId xmlns:a16="http://schemas.microsoft.com/office/drawing/2014/main" id="{78E163E1-AD74-8431-66A8-E3D7E36EA73C}"/>
              </a:ext>
            </a:extLst>
          </p:cNvPr>
          <p:cNvPicPr>
            <a:picLocks noChangeAspect="1"/>
          </p:cNvPicPr>
          <p:nvPr/>
        </p:nvPicPr>
        <p:blipFill>
          <a:blip r:embed="rId7"/>
          <a:stretch>
            <a:fillRect/>
          </a:stretch>
        </p:blipFill>
        <p:spPr>
          <a:xfrm>
            <a:off x="10161607" y="4778679"/>
            <a:ext cx="1914525" cy="238125"/>
          </a:xfrm>
          <a:prstGeom prst="rect">
            <a:avLst/>
          </a:prstGeom>
        </p:spPr>
      </p:pic>
      <p:sp>
        <p:nvSpPr>
          <p:cNvPr id="17" name="Rectangle 16">
            <a:extLst>
              <a:ext uri="{FF2B5EF4-FFF2-40B4-BE49-F238E27FC236}">
                <a16:creationId xmlns:a16="http://schemas.microsoft.com/office/drawing/2014/main" id="{080416F6-E0A4-8FEA-F6A6-246C6BFE2E73}"/>
              </a:ext>
            </a:extLst>
          </p:cNvPr>
          <p:cNvSpPr/>
          <p:nvPr/>
        </p:nvSpPr>
        <p:spPr>
          <a:xfrm>
            <a:off x="8915400" y="2980309"/>
            <a:ext cx="294120" cy="296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79D7E68-3756-FD37-539E-FE30A9C90A85}"/>
              </a:ext>
            </a:extLst>
          </p:cNvPr>
          <p:cNvPicPr>
            <a:picLocks noChangeAspect="1"/>
          </p:cNvPicPr>
          <p:nvPr/>
        </p:nvPicPr>
        <p:blipFill rotWithShape="1">
          <a:blip r:embed="rId3"/>
          <a:srcRect l="49806" t="2210" b="78597"/>
          <a:stretch/>
        </p:blipFill>
        <p:spPr>
          <a:xfrm>
            <a:off x="9956410" y="1297719"/>
            <a:ext cx="2235590" cy="657840"/>
          </a:xfrm>
          <a:prstGeom prst="rect">
            <a:avLst/>
          </a:prstGeom>
        </p:spPr>
      </p:pic>
      <p:sp>
        <p:nvSpPr>
          <p:cNvPr id="21" name="Rectangle 20">
            <a:extLst>
              <a:ext uri="{FF2B5EF4-FFF2-40B4-BE49-F238E27FC236}">
                <a16:creationId xmlns:a16="http://schemas.microsoft.com/office/drawing/2014/main" id="{EF9E70F2-CB25-F6B4-A3D0-644CF568BD80}"/>
              </a:ext>
            </a:extLst>
          </p:cNvPr>
          <p:cNvSpPr/>
          <p:nvPr/>
        </p:nvSpPr>
        <p:spPr>
          <a:xfrm>
            <a:off x="8639713" y="3231862"/>
            <a:ext cx="440492" cy="1641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840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840-A7D3-4F0B-BA89-E14E3163A3B7}"/>
              </a:ext>
            </a:extLst>
          </p:cNvPr>
          <p:cNvSpPr>
            <a:spLocks noGrp="1"/>
          </p:cNvSpPr>
          <p:nvPr>
            <p:ph type="title"/>
          </p:nvPr>
        </p:nvSpPr>
        <p:spPr/>
        <p:txBody>
          <a:bodyPr/>
          <a:lstStyle/>
          <a:p>
            <a:r>
              <a:rPr lang="en-US" dirty="0"/>
              <a:t>Covered California QHP Ai/an network</a:t>
            </a:r>
          </a:p>
        </p:txBody>
      </p:sp>
      <p:sp>
        <p:nvSpPr>
          <p:cNvPr id="3" name="Slide Number Placeholder 2">
            <a:extLst>
              <a:ext uri="{FF2B5EF4-FFF2-40B4-BE49-F238E27FC236}">
                <a16:creationId xmlns:a16="http://schemas.microsoft.com/office/drawing/2014/main" id="{4D97C9AC-AD53-4CA6-8A9A-DD580496B710}"/>
              </a:ext>
            </a:extLst>
          </p:cNvPr>
          <p:cNvSpPr>
            <a:spLocks noGrp="1"/>
          </p:cNvSpPr>
          <p:nvPr>
            <p:ph type="sldNum" sz="quarter" idx="4"/>
          </p:nvPr>
        </p:nvSpPr>
        <p:spPr/>
        <p:txBody>
          <a:bodyPr/>
          <a:lstStyle/>
          <a:p>
            <a:fld id="{C8146628-1A01-9741-8A8B-916D51547CC7}" type="slidenum">
              <a:rPr lang="en-US" smtClean="0"/>
              <a:pPr/>
              <a:t>29</a:t>
            </a:fld>
            <a:endParaRPr lang="en-US"/>
          </a:p>
        </p:txBody>
      </p:sp>
      <p:sp>
        <p:nvSpPr>
          <p:cNvPr id="4" name="Text Placeholder 3">
            <a:extLst>
              <a:ext uri="{FF2B5EF4-FFF2-40B4-BE49-F238E27FC236}">
                <a16:creationId xmlns:a16="http://schemas.microsoft.com/office/drawing/2014/main" id="{1F0F3A45-DEF9-4037-8D4D-ADCC44AFE3E6}"/>
              </a:ext>
            </a:extLst>
          </p:cNvPr>
          <p:cNvSpPr>
            <a:spLocks noGrp="1"/>
          </p:cNvSpPr>
          <p:nvPr>
            <p:ph type="body" sz="quarter" idx="10"/>
          </p:nvPr>
        </p:nvSpPr>
        <p:spPr>
          <a:xfrm>
            <a:off x="594661" y="887175"/>
            <a:ext cx="5603485" cy="5159295"/>
          </a:xfrm>
        </p:spPr>
        <p:txBody>
          <a:bodyPr/>
          <a:lstStyle/>
          <a:p>
            <a:r>
              <a:rPr lang="en-US" sz="1867" dirty="0">
                <a:solidFill>
                  <a:schemeClr val="tx1">
                    <a:lumMod val="75000"/>
                    <a:lumOff val="25000"/>
                  </a:schemeClr>
                </a:solidFill>
              </a:rPr>
              <a:t>There are currently 85 Indian Health Service (IHS), tribally operated, and urban Indian health programs in Covered California’s QHP networks</a:t>
            </a:r>
          </a:p>
          <a:p>
            <a:pPr marL="1032916" lvl="1" indent="-342900">
              <a:buFont typeface="Courier New" panose="02070309020205020404" pitchFamily="49" charset="0"/>
              <a:buChar char="o"/>
            </a:pPr>
            <a:r>
              <a:rPr lang="en-US" sz="1867" dirty="0">
                <a:solidFill>
                  <a:schemeClr val="tx1">
                    <a:lumMod val="75000"/>
                    <a:lumOff val="25000"/>
                  </a:schemeClr>
                </a:solidFill>
              </a:rPr>
              <a:t>Majority are in Region 1 (Northern CA) and Region 17 (Inland Empire)</a:t>
            </a:r>
          </a:p>
          <a:p>
            <a:r>
              <a:rPr lang="en-US" sz="1867" dirty="0">
                <a:solidFill>
                  <a:schemeClr val="tx1">
                    <a:lumMod val="75000"/>
                    <a:lumOff val="25000"/>
                  </a:schemeClr>
                </a:solidFill>
              </a:rPr>
              <a:t>Covered California continues to encourage QHP Issuers to include and expand the number of Indian Health Service (IHS), tribally operated, and urban Indian health programs in their networks</a:t>
            </a:r>
          </a:p>
          <a:p>
            <a:r>
              <a:rPr lang="en-US" sz="1867" dirty="0">
                <a:solidFill>
                  <a:schemeClr val="tx1">
                    <a:lumMod val="75000"/>
                    <a:lumOff val="25000"/>
                  </a:schemeClr>
                </a:solidFill>
              </a:rPr>
              <a:t>A list of Indian Health Service (IHS), tribally operated, and urban Indian health programs that are currently in Covered California’s QHP networks are available on the AI/AN toolkit: </a:t>
            </a:r>
          </a:p>
          <a:p>
            <a:pPr marL="0" indent="0" algn="ctr">
              <a:buNone/>
            </a:pPr>
            <a:r>
              <a:rPr lang="en-US" sz="1867" b="1" dirty="0">
                <a:solidFill>
                  <a:srgbClr val="19B9CA"/>
                </a:solidFill>
                <a:hlinkClick r:id="rId3">
                  <a:extLst>
                    <a:ext uri="{A12FA001-AC4F-418D-AE19-62706E023703}">
                      <ahyp:hlinkClr xmlns:ahyp="http://schemas.microsoft.com/office/drawing/2018/hyperlinkcolor" val="tx"/>
                    </a:ext>
                  </a:extLst>
                </a:hlinkClick>
              </a:rPr>
              <a:t>https://hbex.coveredca.com/california-tribes/</a:t>
            </a:r>
            <a:endParaRPr lang="en-US" sz="1867" b="1" dirty="0">
              <a:solidFill>
                <a:srgbClr val="19B9CA"/>
              </a:solidFill>
            </a:endParaRPr>
          </a:p>
          <a:p>
            <a:pPr>
              <a:buFont typeface="Arial" panose="020B0604020202020204" pitchFamily="34" charset="0"/>
              <a:buChar char="□"/>
            </a:pPr>
            <a:endParaRPr lang="en-US" sz="1600" dirty="0"/>
          </a:p>
          <a:p>
            <a:pPr>
              <a:buFont typeface="Arial" panose="020B0604020202020204" pitchFamily="34" charset="0"/>
              <a:buChar char="□"/>
            </a:pPr>
            <a:endParaRPr lang="en-US" sz="2400" dirty="0"/>
          </a:p>
        </p:txBody>
      </p:sp>
      <p:pic>
        <p:nvPicPr>
          <p:cNvPr id="9" name="Picture 8">
            <a:extLst>
              <a:ext uri="{FF2B5EF4-FFF2-40B4-BE49-F238E27FC236}">
                <a16:creationId xmlns:a16="http://schemas.microsoft.com/office/drawing/2014/main" id="{7F0555A3-B8E9-1D12-40E0-7561C65C80B7}"/>
              </a:ext>
            </a:extLst>
          </p:cNvPr>
          <p:cNvPicPr>
            <a:picLocks noChangeAspect="1"/>
          </p:cNvPicPr>
          <p:nvPr/>
        </p:nvPicPr>
        <p:blipFill>
          <a:blip r:embed="rId4"/>
          <a:stretch>
            <a:fillRect/>
          </a:stretch>
        </p:blipFill>
        <p:spPr>
          <a:xfrm>
            <a:off x="6176017" y="809757"/>
            <a:ext cx="5934210" cy="5464097"/>
          </a:xfrm>
          <a:prstGeom prst="rect">
            <a:avLst/>
          </a:prstGeom>
        </p:spPr>
      </p:pic>
    </p:spTree>
    <p:extLst>
      <p:ext uri="{BB962C8B-B14F-4D97-AF65-F5344CB8AC3E}">
        <p14:creationId xmlns:p14="http://schemas.microsoft.com/office/powerpoint/2010/main" val="2767299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DF79-23F4-4013-BCEC-E82CD1E03856}"/>
              </a:ext>
            </a:extLst>
          </p:cNvPr>
          <p:cNvSpPr>
            <a:spLocks noGrp="1"/>
          </p:cNvSpPr>
          <p:nvPr>
            <p:ph type="title"/>
          </p:nvPr>
        </p:nvSpPr>
        <p:spPr/>
        <p:txBody>
          <a:bodyPr>
            <a:normAutofit/>
          </a:bodyPr>
          <a:lstStyle/>
          <a:p>
            <a:r>
              <a:rPr lang="en-US" sz="3600" dirty="0"/>
              <a:t>AFFORDABLE CARE ACT (ACA)</a:t>
            </a:r>
          </a:p>
        </p:txBody>
      </p:sp>
      <p:sp>
        <p:nvSpPr>
          <p:cNvPr id="3" name="Text Placeholder 2">
            <a:extLst>
              <a:ext uri="{FF2B5EF4-FFF2-40B4-BE49-F238E27FC236}">
                <a16:creationId xmlns:a16="http://schemas.microsoft.com/office/drawing/2014/main" id="{7A5AAB06-CF7D-4834-BFA3-B925BC6A66E0}"/>
              </a:ext>
            </a:extLst>
          </p:cNvPr>
          <p:cNvSpPr>
            <a:spLocks noGrp="1"/>
          </p:cNvSpPr>
          <p:nvPr>
            <p:ph type="body" sz="quarter" idx="13"/>
          </p:nvPr>
        </p:nvSpPr>
        <p:spPr>
          <a:xfrm>
            <a:off x="304799" y="895350"/>
            <a:ext cx="11582811" cy="5067300"/>
          </a:xfrm>
        </p:spPr>
        <p:txBody>
          <a:bodyPr vert="horz" lIns="91440" tIns="45720" rIns="91440" bIns="45720" rtlCol="0" anchor="t">
            <a:normAutofit fontScale="25000" lnSpcReduction="20000"/>
          </a:bodyPr>
          <a:lstStyle/>
          <a:p>
            <a:pPr marL="308610" indent="-308610" fontAlgn="base">
              <a:lnSpc>
                <a:spcPct val="120000"/>
              </a:lnSpc>
              <a:buFont typeface="Wingdings" panose="05000000000000000000" pitchFamily="2" charset="2"/>
              <a:buChar char="§"/>
            </a:pPr>
            <a:endParaRPr lang="en-US" sz="9600" dirty="0">
              <a:latin typeface="Arial"/>
              <a:cs typeface="Arial"/>
            </a:endParaRPr>
          </a:p>
          <a:p>
            <a:pPr marL="308610" indent="-308610">
              <a:lnSpc>
                <a:spcPct val="120000"/>
              </a:lnSpc>
              <a:buFont typeface="Wingdings" panose="05000000000000000000" pitchFamily="2" charset="2"/>
              <a:buChar char="§"/>
            </a:pPr>
            <a:r>
              <a:rPr lang="en-US" sz="9600" dirty="0">
                <a:latin typeface="Arial"/>
                <a:cs typeface="Arial"/>
              </a:rPr>
              <a:t>The Patient Protection and Affordable Care Act </a:t>
            </a:r>
            <a:r>
              <a:rPr lang="en-US" sz="9600" b="1" dirty="0">
                <a:latin typeface="Arial"/>
                <a:cs typeface="Arial"/>
              </a:rPr>
              <a:t>(ACA)</a:t>
            </a:r>
            <a:r>
              <a:rPr lang="en-US" sz="9600" dirty="0">
                <a:latin typeface="Arial"/>
                <a:cs typeface="Arial"/>
              </a:rPr>
              <a:t> is a comprehensive reform law, enacted in 2010, that increases health insurance coverage for the uninsured and implements reforms to the health insurance market. </a:t>
            </a:r>
            <a:endParaRPr lang="en-US" dirty="0"/>
          </a:p>
          <a:p>
            <a:pPr marL="308610" indent="-308610">
              <a:lnSpc>
                <a:spcPct val="120000"/>
              </a:lnSpc>
              <a:buFont typeface="Wingdings" panose="05000000000000000000" pitchFamily="2" charset="2"/>
              <a:buChar char="§"/>
            </a:pPr>
            <a:endParaRPr lang="en-US" sz="9600" dirty="0"/>
          </a:p>
          <a:p>
            <a:pPr marL="308610" indent="-308610" fontAlgn="base">
              <a:lnSpc>
                <a:spcPct val="120000"/>
              </a:lnSpc>
              <a:buFont typeface="Wingdings" panose="05000000000000000000" pitchFamily="2" charset="2"/>
              <a:buChar char="§"/>
            </a:pPr>
            <a:r>
              <a:rPr lang="en-US" sz="9600" dirty="0">
                <a:latin typeface="Arial"/>
                <a:cs typeface="Arial"/>
              </a:rPr>
              <a:t>A State-Based Marketplace </a:t>
            </a:r>
            <a:r>
              <a:rPr lang="en-US" sz="9600" b="1" dirty="0">
                <a:latin typeface="Arial"/>
                <a:cs typeface="Arial"/>
              </a:rPr>
              <a:t>(SBM)</a:t>
            </a:r>
            <a:r>
              <a:rPr lang="en-US" sz="9600" dirty="0">
                <a:latin typeface="Arial"/>
                <a:cs typeface="Arial"/>
              </a:rPr>
              <a:t> is a government agency offering subsidized ACA plans for the state, like Healthcare.gov but created and maintained by the individual state. </a:t>
            </a:r>
          </a:p>
          <a:p>
            <a:pPr marL="308610" indent="-308610">
              <a:lnSpc>
                <a:spcPct val="120000"/>
              </a:lnSpc>
              <a:buFont typeface="Wingdings" panose="05000000000000000000" pitchFamily="2" charset="2"/>
              <a:buChar char="§"/>
            </a:pPr>
            <a:endParaRPr lang="en-US" sz="9600" dirty="0"/>
          </a:p>
          <a:p>
            <a:pPr marL="308610" indent="-308610" fontAlgn="base">
              <a:lnSpc>
                <a:spcPct val="120000"/>
              </a:lnSpc>
              <a:buFont typeface="Wingdings" panose="05000000000000000000" pitchFamily="2" charset="2"/>
              <a:buChar char="§"/>
            </a:pPr>
            <a:r>
              <a:rPr lang="en-US" sz="9600" b="1" dirty="0">
                <a:solidFill>
                  <a:srgbClr val="282F72"/>
                </a:solidFill>
                <a:latin typeface="Arial"/>
                <a:cs typeface="Arial"/>
              </a:rPr>
              <a:t>Insurance Market Reforms:</a:t>
            </a:r>
            <a:r>
              <a:rPr lang="en-US" sz="9600" dirty="0">
                <a:solidFill>
                  <a:srgbClr val="282F72"/>
                </a:solidFill>
                <a:latin typeface="Arial"/>
                <a:cs typeface="Arial"/>
              </a:rPr>
              <a:t> </a:t>
            </a:r>
            <a:r>
              <a:rPr lang="en-US" sz="9600" dirty="0">
                <a:latin typeface="Arial"/>
                <a:cs typeface="Arial"/>
              </a:rPr>
              <a:t>Guaranteed issue and renewal; no annual or lifetime limits; coverage for essential health benefits; dependent coverage up to age 26</a:t>
            </a:r>
          </a:p>
          <a:p>
            <a:pPr marL="308610" indent="-308610">
              <a:lnSpc>
                <a:spcPct val="120000"/>
              </a:lnSpc>
              <a:buFont typeface="Wingdings" panose="05000000000000000000" pitchFamily="2" charset="2"/>
              <a:buChar char="§"/>
            </a:pPr>
            <a:endParaRPr lang="en-US" sz="9600" dirty="0">
              <a:latin typeface="Arial"/>
              <a:cs typeface="Arial"/>
            </a:endParaRPr>
          </a:p>
          <a:p>
            <a:pPr marL="308610" indent="-308610" fontAlgn="base">
              <a:lnSpc>
                <a:spcPct val="120000"/>
              </a:lnSpc>
              <a:buFont typeface="Wingdings" panose="05000000000000000000" pitchFamily="2" charset="2"/>
              <a:buChar char="§"/>
            </a:pPr>
            <a:r>
              <a:rPr lang="en-US" sz="9600" b="1" dirty="0">
                <a:solidFill>
                  <a:srgbClr val="282F72"/>
                </a:solidFill>
                <a:latin typeface="Arial"/>
                <a:cs typeface="Arial"/>
              </a:rPr>
              <a:t>Medicaid Expansion:</a:t>
            </a:r>
            <a:r>
              <a:rPr lang="en-US" sz="9600" dirty="0">
                <a:solidFill>
                  <a:srgbClr val="282F72"/>
                </a:solidFill>
                <a:latin typeface="Arial"/>
                <a:cs typeface="Arial"/>
              </a:rPr>
              <a:t> </a:t>
            </a:r>
            <a:r>
              <a:rPr lang="en-US" sz="9600" dirty="0">
                <a:latin typeface="Arial"/>
                <a:cs typeface="Arial"/>
              </a:rPr>
              <a:t>Inclusion of low-income childless adults.</a:t>
            </a:r>
          </a:p>
          <a:p>
            <a:pPr marL="308610" indent="-308610" fontAlgn="base">
              <a:buFont typeface="Wingdings" panose="05000000000000000000" pitchFamily="2" charset="2"/>
              <a:buChar char="§"/>
            </a:pPr>
            <a:endParaRPr lang="en-US" sz="2800" dirty="0">
              <a:solidFill>
                <a:schemeClr val="tx1"/>
              </a:solidFill>
            </a:endParaRPr>
          </a:p>
          <a:p>
            <a:pPr marL="308610" indent="-308610" fontAlgn="base">
              <a:buFont typeface="Wingdings" panose="05000000000000000000" pitchFamily="2" charset="2"/>
              <a:buChar char="§"/>
            </a:pPr>
            <a:endParaRPr lang="en-US" sz="2800" dirty="0">
              <a:solidFill>
                <a:schemeClr val="tx1"/>
              </a:solidFill>
            </a:endParaRPr>
          </a:p>
          <a:p>
            <a:pPr marL="308610" indent="-308610">
              <a:buFont typeface="Wingdings" panose="05000000000000000000" pitchFamily="2" charset="2"/>
              <a:buChar char="§"/>
            </a:pPr>
            <a:endParaRPr lang="en-US" dirty="0">
              <a:solidFill>
                <a:schemeClr val="tx1"/>
              </a:solidFill>
            </a:endParaRPr>
          </a:p>
        </p:txBody>
      </p:sp>
      <p:sp>
        <p:nvSpPr>
          <p:cNvPr id="4" name="Slide Number Placeholder 3">
            <a:extLst>
              <a:ext uri="{FF2B5EF4-FFF2-40B4-BE49-F238E27FC236}">
                <a16:creationId xmlns:a16="http://schemas.microsoft.com/office/drawing/2014/main" id="{267D463B-9E99-4407-9415-5B8C50F97DF7}"/>
              </a:ext>
            </a:extLst>
          </p:cNvPr>
          <p:cNvSpPr>
            <a:spLocks noGrp="1"/>
          </p:cNvSpPr>
          <p:nvPr>
            <p:ph type="sldNum" sz="quarter" idx="4"/>
          </p:nvPr>
        </p:nvSpPr>
        <p:spPr/>
        <p:txBody>
          <a:bodyPr/>
          <a:lstStyle/>
          <a:p>
            <a:fld id="{C8146628-1A01-9741-8A8B-916D51547CC7}" type="slidenum">
              <a:rPr lang="en-US" smtClean="0"/>
              <a:pPr/>
              <a:t>3</a:t>
            </a:fld>
            <a:endParaRPr lang="en-US"/>
          </a:p>
        </p:txBody>
      </p:sp>
    </p:spTree>
    <p:extLst>
      <p:ext uri="{BB962C8B-B14F-4D97-AF65-F5344CB8AC3E}">
        <p14:creationId xmlns:p14="http://schemas.microsoft.com/office/powerpoint/2010/main" val="3120913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05DD-9ADE-48AF-8790-6E2B4E383BEA}"/>
              </a:ext>
            </a:extLst>
          </p:cNvPr>
          <p:cNvSpPr>
            <a:spLocks noGrp="1"/>
          </p:cNvSpPr>
          <p:nvPr>
            <p:ph type="title"/>
          </p:nvPr>
        </p:nvSpPr>
        <p:spPr>
          <a:xfrm>
            <a:off x="304802" y="2663084"/>
            <a:ext cx="11582400" cy="599689"/>
          </a:xfrm>
        </p:spPr>
        <p:txBody>
          <a:bodyPr>
            <a:normAutofit fontScale="90000"/>
          </a:bodyPr>
          <a:lstStyle/>
          <a:p>
            <a:r>
              <a:rPr lang="en-US" dirty="0"/>
              <a:t>QUESTIONS</a:t>
            </a:r>
          </a:p>
        </p:txBody>
      </p:sp>
      <p:sp>
        <p:nvSpPr>
          <p:cNvPr id="4" name="Slide Number Placeholder 3">
            <a:extLst>
              <a:ext uri="{FF2B5EF4-FFF2-40B4-BE49-F238E27FC236}">
                <a16:creationId xmlns:a16="http://schemas.microsoft.com/office/drawing/2014/main" id="{58961DB1-98B1-4C2B-B611-A5DDEC138B3B}"/>
              </a:ext>
            </a:extLst>
          </p:cNvPr>
          <p:cNvSpPr>
            <a:spLocks noGrp="1"/>
          </p:cNvSpPr>
          <p:nvPr>
            <p:ph type="sldNum" sz="quarter" idx="4"/>
          </p:nvPr>
        </p:nvSpPr>
        <p:spPr/>
        <p:txBody>
          <a:bodyPr/>
          <a:lstStyle/>
          <a:p>
            <a:fld id="{C8146628-1A01-9741-8A8B-916D51547CC7}" type="slidenum">
              <a:rPr lang="en-US" smtClean="0">
                <a:solidFill>
                  <a:prstClr val="white"/>
                </a:solidFill>
              </a:rPr>
              <a:pPr/>
              <a:t>30</a:t>
            </a:fld>
            <a:endParaRPr lang="en-US">
              <a:solidFill>
                <a:prstClr val="white"/>
              </a:solidFill>
            </a:endParaRPr>
          </a:p>
        </p:txBody>
      </p:sp>
    </p:spTree>
    <p:extLst>
      <p:ext uri="{BB962C8B-B14F-4D97-AF65-F5344CB8AC3E}">
        <p14:creationId xmlns:p14="http://schemas.microsoft.com/office/powerpoint/2010/main" val="1471930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pproved AI logo.jpg"/>
          <p:cNvPicPr>
            <a:picLocks noChangeAspect="1"/>
          </p:cNvPicPr>
          <p:nvPr/>
        </p:nvPicPr>
        <p:blipFill>
          <a:blip r:embed="rId3" cstate="print"/>
          <a:stretch>
            <a:fillRect/>
          </a:stretch>
        </p:blipFill>
        <p:spPr>
          <a:xfrm>
            <a:off x="4761884" y="93709"/>
            <a:ext cx="2668232" cy="3335291"/>
          </a:xfrm>
          <a:prstGeom prst="rect">
            <a:avLst/>
          </a:prstGeom>
        </p:spPr>
      </p:pic>
      <p:sp>
        <p:nvSpPr>
          <p:cNvPr id="4" name="Title 3"/>
          <p:cNvSpPr>
            <a:spLocks noGrp="1"/>
          </p:cNvSpPr>
          <p:nvPr>
            <p:ph type="ctrTitle" idx="4294967295"/>
          </p:nvPr>
        </p:nvSpPr>
        <p:spPr>
          <a:xfrm>
            <a:off x="452437" y="3224213"/>
            <a:ext cx="11582400" cy="681037"/>
          </a:xfrm>
        </p:spPr>
        <p:txBody>
          <a:bodyPr>
            <a:normAutofit fontScale="90000"/>
          </a:bodyPr>
          <a:lstStyle/>
          <a:p>
            <a:pPr algn="ctr"/>
            <a:r>
              <a:rPr lang="en-US" sz="2800" dirty="0">
                <a:latin typeface="Arial"/>
                <a:cs typeface="Arial"/>
              </a:rPr>
              <a:t>THANK YOU!</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1600" dirty="0"/>
              <a:t>TRIBALCONSULTATION@COVERED.CA.GOV</a:t>
            </a:r>
            <a:br>
              <a:rPr lang="en-US" sz="1600" dirty="0"/>
            </a:br>
            <a:br>
              <a:rPr lang="en-US" sz="280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94BA2DF-B547-FF43-FCDA-5B339ADB94F7}"/>
              </a:ext>
            </a:extLst>
          </p:cNvPr>
          <p:cNvSpPr txBox="1"/>
          <p:nvPr/>
        </p:nvSpPr>
        <p:spPr>
          <a:xfrm>
            <a:off x="3052762" y="4281957"/>
            <a:ext cx="6086475" cy="1446550"/>
          </a:xfrm>
          <a:prstGeom prst="rect">
            <a:avLst/>
          </a:prstGeom>
          <a:noFill/>
        </p:spPr>
        <p:txBody>
          <a:bodyPr wrap="square" rtlCol="0">
            <a:spAutoFit/>
          </a:bodyPr>
          <a:lstStyle/>
          <a:p>
            <a:pPr algn="ctr"/>
            <a:r>
              <a:rPr lang="en-US" sz="1600" b="1" dirty="0">
                <a:solidFill>
                  <a:srgbClr val="282F72"/>
                </a:solidFill>
                <a:latin typeface="Arial"/>
                <a:cs typeface="Arial"/>
              </a:rPr>
              <a:t>Waynee Lucero</a:t>
            </a:r>
            <a:br>
              <a:rPr lang="en-US" sz="2000" dirty="0">
                <a:solidFill>
                  <a:srgbClr val="545454"/>
                </a:solidFill>
                <a:latin typeface="Arial" panose="020B0604020202020204" pitchFamily="34" charset="0"/>
                <a:cs typeface="Arial" panose="020B0604020202020204" pitchFamily="34" charset="0"/>
              </a:rPr>
            </a:br>
            <a:r>
              <a:rPr lang="en-US" sz="1600" b="0" dirty="0">
                <a:solidFill>
                  <a:srgbClr val="545454"/>
                </a:solidFill>
                <a:latin typeface="Arial"/>
                <a:cs typeface="Arial"/>
              </a:rPr>
              <a:t>Tribal Liaison and Deputy Director</a:t>
            </a:r>
            <a:br>
              <a:rPr lang="en-US" sz="1600" b="0" dirty="0">
                <a:solidFill>
                  <a:srgbClr val="282F72"/>
                </a:solidFill>
                <a:latin typeface="Arial"/>
                <a:cs typeface="Arial"/>
              </a:rPr>
            </a:br>
            <a:r>
              <a:rPr lang="en-US" sz="1600" b="0" dirty="0">
                <a:solidFill>
                  <a:srgbClr val="282F72"/>
                </a:solidFill>
                <a:latin typeface="Arial"/>
                <a:cs typeface="Arial"/>
                <a:hlinkClick r:id="rId4">
                  <a:extLst>
                    <a:ext uri="{A12FA001-AC4F-418D-AE19-62706E023703}">
                      <ahyp:hlinkClr xmlns:ahyp="http://schemas.microsoft.com/office/drawing/2018/hyperlinkcolor" val="tx"/>
                    </a:ext>
                  </a:extLst>
                </a:hlinkClick>
              </a:rPr>
              <a:t>Waynee.Lucero@covered.ca.gov</a:t>
            </a:r>
            <a:br>
              <a:rPr lang="en-US" sz="1600" b="0" dirty="0">
                <a:solidFill>
                  <a:srgbClr val="282F72"/>
                </a:solidFill>
                <a:latin typeface="Arial"/>
                <a:cs typeface="Arial"/>
              </a:rPr>
            </a:br>
            <a:br>
              <a:rPr lang="en-US" sz="1200" b="0" dirty="0">
                <a:solidFill>
                  <a:srgbClr val="282F72"/>
                </a:solidFill>
                <a:latin typeface="Arial"/>
                <a:cs typeface="Arial"/>
              </a:rPr>
            </a:br>
            <a:br>
              <a:rPr lang="en-US" sz="1200" b="0" dirty="0">
                <a:latin typeface="Arial" panose="020B0604020202020204" pitchFamily="34" charset="0"/>
                <a:cs typeface="Arial" panose="020B0604020202020204" pitchFamily="34" charset="0"/>
              </a:rPr>
            </a:br>
            <a:endParaRPr lang="en-US" sz="1600" dirty="0"/>
          </a:p>
        </p:txBody>
      </p:sp>
    </p:spTree>
    <p:extLst>
      <p:ext uri="{BB962C8B-B14F-4D97-AF65-F5344CB8AC3E}">
        <p14:creationId xmlns:p14="http://schemas.microsoft.com/office/powerpoint/2010/main" val="506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0904-89C7-4642-B70A-7C82B4CAFE57}"/>
              </a:ext>
            </a:extLst>
          </p:cNvPr>
          <p:cNvSpPr>
            <a:spLocks noGrp="1"/>
          </p:cNvSpPr>
          <p:nvPr>
            <p:ph type="title"/>
          </p:nvPr>
        </p:nvSpPr>
        <p:spPr>
          <a:xfrm>
            <a:off x="304802" y="3129155"/>
            <a:ext cx="11582400" cy="599689"/>
          </a:xfrm>
        </p:spPr>
        <p:txBody>
          <a:bodyPr>
            <a:noAutofit/>
          </a:bodyPr>
          <a:lstStyle/>
          <a:p>
            <a:r>
              <a:rPr lang="en-US" sz="3600" dirty="0"/>
              <a:t>APPENDIX</a:t>
            </a:r>
          </a:p>
        </p:txBody>
      </p:sp>
      <p:sp>
        <p:nvSpPr>
          <p:cNvPr id="4" name="Slide Number Placeholder 3">
            <a:extLst>
              <a:ext uri="{FF2B5EF4-FFF2-40B4-BE49-F238E27FC236}">
                <a16:creationId xmlns:a16="http://schemas.microsoft.com/office/drawing/2014/main" id="{E01DBE2D-F3F4-4713-8DDC-683C833813B7}"/>
              </a:ext>
            </a:extLst>
          </p:cNvPr>
          <p:cNvSpPr>
            <a:spLocks noGrp="1"/>
          </p:cNvSpPr>
          <p:nvPr>
            <p:ph type="sldNum" sz="quarter" idx="4"/>
          </p:nvPr>
        </p:nvSpPr>
        <p:spPr/>
        <p:txBody>
          <a:bodyPr/>
          <a:lstStyle/>
          <a:p>
            <a:fld id="{C8146628-1A01-9741-8A8B-916D51547CC7}" type="slidenum">
              <a:rPr lang="en-US" smtClean="0">
                <a:solidFill>
                  <a:prstClr val="white"/>
                </a:solidFill>
              </a:rPr>
              <a:pPr/>
              <a:t>32</a:t>
            </a:fld>
            <a:endParaRPr lang="en-US">
              <a:solidFill>
                <a:prstClr val="white"/>
              </a:solidFill>
            </a:endParaRPr>
          </a:p>
        </p:txBody>
      </p:sp>
    </p:spTree>
    <p:extLst>
      <p:ext uri="{BB962C8B-B14F-4D97-AF65-F5344CB8AC3E}">
        <p14:creationId xmlns:p14="http://schemas.microsoft.com/office/powerpoint/2010/main" val="1798935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AMERICAN INDIAN/ALASKA NATIVE ELIGIBILITY: ZERO COST SHARE PLANS</a:t>
            </a:r>
            <a:br>
              <a:rPr lang="en-US" sz="3600" dirty="0"/>
            </a:br>
            <a:endParaRPr lang="en-US" sz="3600" dirty="0"/>
          </a:p>
        </p:txBody>
      </p:sp>
      <p:sp>
        <p:nvSpPr>
          <p:cNvPr id="6" name="Text Placeholder 5"/>
          <p:cNvSpPr>
            <a:spLocks noGrp="1"/>
          </p:cNvSpPr>
          <p:nvPr>
            <p:ph type="body" sz="quarter" idx="13"/>
          </p:nvPr>
        </p:nvSpPr>
        <p:spPr>
          <a:xfrm>
            <a:off x="304799" y="1422220"/>
            <a:ext cx="11582811" cy="4709502"/>
          </a:xfrm>
        </p:spPr>
        <p:txBody>
          <a:bodyPr>
            <a:noAutofit/>
          </a:bodyPr>
          <a:lstStyle/>
          <a:p>
            <a:pPr marL="457178" indent="-457178">
              <a:spcBef>
                <a:spcPts val="800"/>
              </a:spcBef>
              <a:buFont typeface="Wingdings" panose="05000000000000000000" pitchFamily="2" charset="2"/>
              <a:buChar char="§"/>
            </a:pPr>
            <a:r>
              <a:rPr lang="en-US" sz="2300" dirty="0">
                <a:solidFill>
                  <a:schemeClr val="tx1">
                    <a:lumMod val="75000"/>
                    <a:lumOff val="25000"/>
                  </a:schemeClr>
                </a:solidFill>
              </a:rPr>
              <a:t>AI/AN applicants are eligible for a </a:t>
            </a:r>
            <a:r>
              <a:rPr lang="en-US" sz="2300" b="1" dirty="0">
                <a:solidFill>
                  <a:schemeClr val="tx1">
                    <a:lumMod val="75000"/>
                    <a:lumOff val="25000"/>
                  </a:schemeClr>
                </a:solidFill>
              </a:rPr>
              <a:t>zero-cost sharing</a:t>
            </a:r>
            <a:r>
              <a:rPr lang="en-US" sz="2300" dirty="0">
                <a:solidFill>
                  <a:schemeClr val="tx1">
                    <a:lumMod val="75000"/>
                    <a:lumOff val="25000"/>
                  </a:schemeClr>
                </a:solidFill>
              </a:rPr>
              <a:t> qualified health plan (QHP) if the applicant:</a:t>
            </a:r>
          </a:p>
          <a:p>
            <a:pPr marL="1447728" lvl="1" indent="-457178">
              <a:spcBef>
                <a:spcPts val="800"/>
              </a:spcBef>
            </a:pPr>
            <a:r>
              <a:rPr lang="en-US" sz="2300" dirty="0">
                <a:solidFill>
                  <a:schemeClr val="tx1">
                    <a:lumMod val="75000"/>
                    <a:lumOff val="25000"/>
                  </a:schemeClr>
                </a:solidFill>
              </a:rPr>
              <a:t>Meets the eligibility requirements for APTC (Advance Premium Tax Credit) and </a:t>
            </a:r>
            <a:r>
              <a:rPr lang="en-US" sz="2300" b="1" dirty="0">
                <a:solidFill>
                  <a:schemeClr val="tx1">
                    <a:lumMod val="75000"/>
                    <a:lumOff val="25000"/>
                  </a:schemeClr>
                </a:solidFill>
              </a:rPr>
              <a:t>CSR</a:t>
            </a:r>
            <a:r>
              <a:rPr lang="en-US" sz="2300" dirty="0">
                <a:solidFill>
                  <a:schemeClr val="tx1">
                    <a:lumMod val="75000"/>
                    <a:lumOff val="25000"/>
                  </a:schemeClr>
                </a:solidFill>
              </a:rPr>
              <a:t> (Cost Sharing Reduction)</a:t>
            </a:r>
          </a:p>
          <a:p>
            <a:pPr marL="1447728" lvl="1" indent="-457178">
              <a:spcBef>
                <a:spcPts val="800"/>
              </a:spcBef>
            </a:pPr>
            <a:r>
              <a:rPr lang="en-US" sz="2300" dirty="0">
                <a:solidFill>
                  <a:schemeClr val="tx1">
                    <a:lumMod val="75000"/>
                    <a:lumOff val="25000"/>
                  </a:schemeClr>
                </a:solidFill>
              </a:rPr>
              <a:t>Is expected to have a household income </a:t>
            </a:r>
            <a:r>
              <a:rPr lang="en-US" sz="2300" b="1" dirty="0">
                <a:solidFill>
                  <a:schemeClr val="accent6">
                    <a:lumMod val="75000"/>
                  </a:schemeClr>
                </a:solidFill>
              </a:rPr>
              <a:t>between 100 percent and 300 percent</a:t>
            </a:r>
            <a:r>
              <a:rPr lang="en-US" sz="2300" dirty="0">
                <a:solidFill>
                  <a:schemeClr val="accent6">
                    <a:lumMod val="75000"/>
                  </a:schemeClr>
                </a:solidFill>
              </a:rPr>
              <a:t> </a:t>
            </a:r>
            <a:r>
              <a:rPr lang="en-US" sz="2300" dirty="0">
                <a:solidFill>
                  <a:schemeClr val="tx1">
                    <a:lumMod val="75000"/>
                    <a:lumOff val="25000"/>
                  </a:schemeClr>
                </a:solidFill>
              </a:rPr>
              <a:t>of the federal poverty level (FPL) for the benefit year for which coverage is requested</a:t>
            </a:r>
          </a:p>
          <a:p>
            <a:pPr marL="1447728" lvl="1" indent="-457178">
              <a:spcBef>
                <a:spcPts val="800"/>
              </a:spcBef>
            </a:pPr>
            <a:r>
              <a:rPr lang="en-US" sz="2300" dirty="0">
                <a:solidFill>
                  <a:schemeClr val="tx1">
                    <a:lumMod val="75000"/>
                    <a:lumOff val="25000"/>
                  </a:schemeClr>
                </a:solidFill>
              </a:rPr>
              <a:t>Is a member of a federally-recognized tribe</a:t>
            </a:r>
          </a:p>
          <a:p>
            <a:pPr marL="457178" indent="-457178">
              <a:spcBef>
                <a:spcPts val="800"/>
              </a:spcBef>
              <a:buFont typeface="Wingdings" panose="05000000000000000000" pitchFamily="2" charset="2"/>
              <a:buChar char="§"/>
            </a:pPr>
            <a:r>
              <a:rPr lang="en-US" sz="2300" dirty="0">
                <a:solidFill>
                  <a:schemeClr val="tx1">
                    <a:lumMod val="75000"/>
                    <a:lumOff val="25000"/>
                  </a:schemeClr>
                </a:solidFill>
              </a:rPr>
              <a:t>If the AI/AN applicant meets the above eligibility requirements for Zero Cost Sharing plans, the QHP issuer </a:t>
            </a:r>
            <a:r>
              <a:rPr lang="en-US" sz="2300" b="1" i="1" dirty="0">
                <a:solidFill>
                  <a:schemeClr val="tx1">
                    <a:lumMod val="75000"/>
                    <a:lumOff val="25000"/>
                  </a:schemeClr>
                </a:solidFill>
              </a:rPr>
              <a:t>must</a:t>
            </a:r>
            <a:r>
              <a:rPr lang="en-US" sz="2300" dirty="0">
                <a:solidFill>
                  <a:schemeClr val="tx1">
                    <a:lumMod val="75000"/>
                    <a:lumOff val="25000"/>
                  </a:schemeClr>
                </a:solidFill>
              </a:rPr>
              <a:t> eliminate any cost sharing.</a:t>
            </a:r>
          </a:p>
          <a:p>
            <a:pPr marL="457178" indent="-457178">
              <a:spcBef>
                <a:spcPts val="800"/>
              </a:spcBef>
              <a:buFont typeface="Wingdings" panose="05000000000000000000" pitchFamily="2" charset="2"/>
              <a:buChar char="§"/>
            </a:pPr>
            <a:r>
              <a:rPr lang="en-US" sz="2300" dirty="0">
                <a:solidFill>
                  <a:schemeClr val="tx1">
                    <a:lumMod val="75000"/>
                    <a:lumOff val="25000"/>
                  </a:schemeClr>
                </a:solidFill>
              </a:rPr>
              <a:t>AI/AN enrollees can only access these benefits </a:t>
            </a:r>
            <a:r>
              <a:rPr lang="en-US" sz="2300" b="1" i="1" dirty="0">
                <a:solidFill>
                  <a:schemeClr val="tx1">
                    <a:lumMod val="75000"/>
                    <a:lumOff val="25000"/>
                  </a:schemeClr>
                </a:solidFill>
              </a:rPr>
              <a:t>if</a:t>
            </a:r>
            <a:r>
              <a:rPr lang="en-US" sz="2300" dirty="0">
                <a:solidFill>
                  <a:schemeClr val="tx1">
                    <a:lumMod val="75000"/>
                    <a:lumOff val="25000"/>
                  </a:schemeClr>
                </a:solidFill>
              </a:rPr>
              <a:t> enrolled in a Zero Cost Sharing plan through Covered California.</a:t>
            </a:r>
          </a:p>
        </p:txBody>
      </p:sp>
      <p:sp>
        <p:nvSpPr>
          <p:cNvPr id="4" name="Slide Number Placeholder 3"/>
          <p:cNvSpPr>
            <a:spLocks noGrp="1"/>
          </p:cNvSpPr>
          <p:nvPr>
            <p:ph type="sldNum" sz="quarter" idx="4"/>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8146628-1A01-9741-8A8B-916D51547CC7}" type="slidenum">
              <a:rPr kumimoji="0" lang="en-US" sz="933" b="1" i="0" u="none" strike="noStrike" kern="1200" cap="none" spc="0" normalizeH="0" baseline="0" noProof="0">
                <a:ln>
                  <a:noFill/>
                </a:ln>
                <a:solidFill>
                  <a:srgbClr val="554D56"/>
                </a:solidFill>
                <a:effectLst/>
                <a:uLnTx/>
                <a:uFillTx/>
                <a:latin typeface="Arial"/>
                <a:ea typeface="+mn-ea"/>
                <a:cs typeface="Arial"/>
              </a:rPr>
              <a:pPr marL="0" marR="0" lvl="0" indent="0" algn="r" defTabSz="914377" rtl="0" eaLnBrk="1" fontAlgn="auto" latinLnBrk="0" hangingPunct="1">
                <a:lnSpc>
                  <a:spcPct val="100000"/>
                </a:lnSpc>
                <a:spcBef>
                  <a:spcPts val="0"/>
                </a:spcBef>
                <a:spcAft>
                  <a:spcPts val="0"/>
                </a:spcAft>
                <a:buClrTx/>
                <a:buSzTx/>
                <a:buFontTx/>
                <a:buNone/>
                <a:tabLst/>
                <a:defRPr/>
              </a:pPr>
              <a:t>33</a:t>
            </a:fld>
            <a:endParaRPr kumimoji="0" lang="en-US" sz="933" b="1" i="0" u="none" strike="noStrike" kern="1200" cap="none" spc="0" normalizeH="0" baseline="0" noProof="0">
              <a:ln>
                <a:noFill/>
              </a:ln>
              <a:solidFill>
                <a:srgbClr val="554D56"/>
              </a:solidFill>
              <a:effectLst/>
              <a:uLnTx/>
              <a:uFillTx/>
              <a:latin typeface="Arial"/>
              <a:ea typeface="+mn-ea"/>
              <a:cs typeface="Arial"/>
            </a:endParaRPr>
          </a:p>
        </p:txBody>
      </p:sp>
    </p:spTree>
    <p:extLst>
      <p:ext uri="{BB962C8B-B14F-4D97-AF65-F5344CB8AC3E}">
        <p14:creationId xmlns:p14="http://schemas.microsoft.com/office/powerpoint/2010/main" val="602649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AMERICAN INDIAN/ALASKA NATIVE ELIGIBILITY: LIMITED COST SHARE PLANS</a:t>
            </a:r>
          </a:p>
        </p:txBody>
      </p:sp>
      <p:sp>
        <p:nvSpPr>
          <p:cNvPr id="3" name="Text Placeholder 2"/>
          <p:cNvSpPr>
            <a:spLocks noGrp="1"/>
          </p:cNvSpPr>
          <p:nvPr>
            <p:ph type="body" sz="quarter" idx="13"/>
          </p:nvPr>
        </p:nvSpPr>
        <p:spPr>
          <a:xfrm>
            <a:off x="304387" y="1299981"/>
            <a:ext cx="11582812" cy="5062767"/>
          </a:xfrm>
        </p:spPr>
        <p:txBody>
          <a:bodyPr>
            <a:noAutofit/>
          </a:bodyPr>
          <a:lstStyle/>
          <a:p>
            <a:pPr marL="457178" indent="-457178">
              <a:spcBef>
                <a:spcPts val="800"/>
              </a:spcBef>
              <a:buFont typeface="Wingdings" panose="05000000000000000000" pitchFamily="2" charset="2"/>
              <a:buChar char="§"/>
            </a:pPr>
            <a:r>
              <a:rPr lang="en-US" sz="2000" dirty="0">
                <a:solidFill>
                  <a:schemeClr val="tx1">
                    <a:lumMod val="75000"/>
                    <a:lumOff val="25000"/>
                  </a:schemeClr>
                </a:solidFill>
              </a:rPr>
              <a:t>AI/AN applicants are eligible for </a:t>
            </a:r>
            <a:r>
              <a:rPr lang="en-US" sz="2000" b="1" dirty="0">
                <a:solidFill>
                  <a:schemeClr val="tx1">
                    <a:lumMod val="75000"/>
                    <a:lumOff val="25000"/>
                  </a:schemeClr>
                </a:solidFill>
              </a:rPr>
              <a:t>Limited Cost Sharing </a:t>
            </a:r>
            <a:r>
              <a:rPr lang="en-US" sz="2000" dirty="0">
                <a:solidFill>
                  <a:schemeClr val="tx1">
                    <a:lumMod val="75000"/>
                    <a:lumOff val="25000"/>
                  </a:schemeClr>
                </a:solidFill>
              </a:rPr>
              <a:t>plans at every metal level if the applicants:</a:t>
            </a:r>
          </a:p>
          <a:p>
            <a:pPr marL="1214906" lvl="1">
              <a:spcBef>
                <a:spcPts val="800"/>
              </a:spcBef>
            </a:pPr>
            <a:r>
              <a:rPr lang="en-US" sz="2000" dirty="0">
                <a:solidFill>
                  <a:schemeClr val="tx1">
                    <a:lumMod val="75000"/>
                    <a:lumOff val="25000"/>
                  </a:schemeClr>
                </a:solidFill>
              </a:rPr>
              <a:t>Household income is </a:t>
            </a:r>
            <a:r>
              <a:rPr lang="en-US" sz="2000" b="1" dirty="0">
                <a:solidFill>
                  <a:schemeClr val="tx1">
                    <a:lumMod val="75000"/>
                    <a:lumOff val="25000"/>
                  </a:schemeClr>
                </a:solidFill>
              </a:rPr>
              <a:t>below 100 percent or exceeds 300 percent of the FPL </a:t>
            </a:r>
            <a:r>
              <a:rPr lang="en-US" sz="2000" dirty="0">
                <a:solidFill>
                  <a:schemeClr val="tx1">
                    <a:lumMod val="75000"/>
                    <a:lumOff val="25000"/>
                  </a:schemeClr>
                </a:solidFill>
              </a:rPr>
              <a:t>for the benefit year for which coverage is requested, or income is not reported</a:t>
            </a:r>
          </a:p>
          <a:p>
            <a:pPr marL="1214906" lvl="1">
              <a:spcBef>
                <a:spcPts val="800"/>
              </a:spcBef>
            </a:pPr>
            <a:r>
              <a:rPr lang="en-US" sz="2000" dirty="0">
                <a:solidFill>
                  <a:schemeClr val="tx1">
                    <a:lumMod val="75000"/>
                    <a:lumOff val="25000"/>
                  </a:schemeClr>
                </a:solidFill>
              </a:rPr>
              <a:t>Are a member of a federally recognized tribe</a:t>
            </a:r>
          </a:p>
          <a:p>
            <a:pPr marL="457178" indent="-457178">
              <a:spcBef>
                <a:spcPts val="800"/>
              </a:spcBef>
              <a:buFont typeface="Wingdings" panose="05000000000000000000" pitchFamily="2" charset="2"/>
              <a:buChar char="§"/>
            </a:pPr>
            <a:r>
              <a:rPr lang="en-US" sz="2000" dirty="0">
                <a:solidFill>
                  <a:schemeClr val="tx1">
                    <a:lumMod val="75000"/>
                    <a:lumOff val="25000"/>
                  </a:schemeClr>
                </a:solidFill>
              </a:rPr>
              <a:t>If the AI/AN applicant meets the above eligibility requirements for Limited Cost Sharing plan, the QHP issuer must: </a:t>
            </a:r>
          </a:p>
          <a:p>
            <a:pPr marL="1068864" lvl="1" indent="-457178">
              <a:spcBef>
                <a:spcPts val="800"/>
              </a:spcBef>
            </a:pPr>
            <a:r>
              <a:rPr lang="en-US" sz="2000" dirty="0">
                <a:solidFill>
                  <a:schemeClr val="tx1">
                    <a:lumMod val="75000"/>
                    <a:lumOff val="25000"/>
                  </a:schemeClr>
                </a:solidFill>
              </a:rPr>
              <a:t>Eliminate any cost sharing under the plan for the services or supplies received directly from an Indian Health Service, an Indian Tribe, Tribal Organization, or Urban Indian Organization, </a:t>
            </a:r>
            <a:r>
              <a:rPr lang="en-US" sz="2000" b="1" i="1" dirty="0">
                <a:solidFill>
                  <a:schemeClr val="tx1">
                    <a:lumMod val="75000"/>
                    <a:lumOff val="25000"/>
                  </a:schemeClr>
                </a:solidFill>
              </a:rPr>
              <a:t>or</a:t>
            </a:r>
            <a:r>
              <a:rPr lang="en-US" sz="2000" dirty="0">
                <a:solidFill>
                  <a:schemeClr val="tx1">
                    <a:lumMod val="75000"/>
                    <a:lumOff val="25000"/>
                  </a:schemeClr>
                </a:solidFill>
              </a:rPr>
              <a:t> through Purchased </a:t>
            </a:r>
            <a:r>
              <a:rPr lang="en-US" sz="2000" b="1" dirty="0">
                <a:solidFill>
                  <a:schemeClr val="tx1">
                    <a:lumMod val="75000"/>
                    <a:lumOff val="25000"/>
                  </a:schemeClr>
                </a:solidFill>
              </a:rPr>
              <a:t>Referred Care</a:t>
            </a:r>
          </a:p>
          <a:p>
            <a:pPr marL="1068864" lvl="1" indent="-457178">
              <a:spcBef>
                <a:spcPts val="800"/>
              </a:spcBef>
            </a:pPr>
            <a:r>
              <a:rPr lang="en-US" sz="2000" dirty="0">
                <a:solidFill>
                  <a:schemeClr val="tx1">
                    <a:lumMod val="75000"/>
                    <a:lumOff val="25000"/>
                  </a:schemeClr>
                </a:solidFill>
              </a:rPr>
              <a:t>Apply standard cost sharing for the QHP’s provider network outside of Indian and Tribal providers </a:t>
            </a:r>
          </a:p>
          <a:p>
            <a:pPr marL="457200" indent="-457200">
              <a:spcBef>
                <a:spcPts val="800"/>
              </a:spcBef>
              <a:buFont typeface="Wingdings" panose="05000000000000000000" pitchFamily="2" charset="2"/>
              <a:buChar char="§"/>
            </a:pPr>
            <a:r>
              <a:rPr lang="en-US" sz="2000" dirty="0">
                <a:solidFill>
                  <a:schemeClr val="tx1">
                    <a:lumMod val="75000"/>
                    <a:lumOff val="25000"/>
                  </a:schemeClr>
                </a:solidFill>
              </a:rPr>
              <a:t>AI/AN enrollees can only access these benefits </a:t>
            </a:r>
            <a:r>
              <a:rPr lang="en-US" sz="2000" b="1" i="1" dirty="0">
                <a:solidFill>
                  <a:schemeClr val="tx1">
                    <a:lumMod val="75000"/>
                    <a:lumOff val="25000"/>
                  </a:schemeClr>
                </a:solidFill>
              </a:rPr>
              <a:t>if</a:t>
            </a:r>
            <a:r>
              <a:rPr lang="en-US" sz="2000" dirty="0">
                <a:solidFill>
                  <a:schemeClr val="tx1">
                    <a:lumMod val="75000"/>
                    <a:lumOff val="25000"/>
                  </a:schemeClr>
                </a:solidFill>
              </a:rPr>
              <a:t> enrolled in a Limited Cost Sharing plan through Covered California.</a:t>
            </a:r>
          </a:p>
        </p:txBody>
      </p:sp>
      <p:sp>
        <p:nvSpPr>
          <p:cNvPr id="4" name="Slide Number Placeholder 3"/>
          <p:cNvSpPr>
            <a:spLocks noGrp="1"/>
          </p:cNvSpPr>
          <p:nvPr>
            <p:ph type="sldNum" sz="quarter" idx="4"/>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8146628-1A01-9741-8A8B-916D51547CC7}" type="slidenum">
              <a:rPr kumimoji="0" lang="en-US" sz="933" b="1" i="0" u="none" strike="noStrike" kern="1200" cap="none" spc="0" normalizeH="0" baseline="0" noProof="0">
                <a:ln>
                  <a:noFill/>
                </a:ln>
                <a:solidFill>
                  <a:srgbClr val="554D56"/>
                </a:solidFill>
                <a:effectLst/>
                <a:uLnTx/>
                <a:uFillTx/>
                <a:latin typeface="Arial"/>
                <a:ea typeface="+mn-ea"/>
                <a:cs typeface="Arial"/>
              </a:rPr>
              <a:pPr marL="0" marR="0" lvl="0" indent="0" algn="r" defTabSz="914377" rtl="0" eaLnBrk="1" fontAlgn="auto" latinLnBrk="0" hangingPunct="1">
                <a:lnSpc>
                  <a:spcPct val="100000"/>
                </a:lnSpc>
                <a:spcBef>
                  <a:spcPts val="0"/>
                </a:spcBef>
                <a:spcAft>
                  <a:spcPts val="0"/>
                </a:spcAft>
                <a:buClrTx/>
                <a:buSzTx/>
                <a:buFontTx/>
                <a:buNone/>
                <a:tabLst/>
                <a:defRPr/>
              </a:pPr>
              <a:t>34</a:t>
            </a:fld>
            <a:endParaRPr kumimoji="0" lang="en-US" sz="933" b="1" i="0" u="none" strike="noStrike" kern="1200" cap="none" spc="0" normalizeH="0" baseline="0" noProof="0">
              <a:ln>
                <a:noFill/>
              </a:ln>
              <a:solidFill>
                <a:srgbClr val="554D56"/>
              </a:solidFill>
              <a:effectLst/>
              <a:uLnTx/>
              <a:uFillTx/>
              <a:latin typeface="Arial"/>
              <a:ea typeface="+mn-ea"/>
              <a:cs typeface="Arial"/>
            </a:endParaRPr>
          </a:p>
        </p:txBody>
      </p:sp>
    </p:spTree>
    <p:extLst>
      <p:ext uri="{BB962C8B-B14F-4D97-AF65-F5344CB8AC3E}">
        <p14:creationId xmlns:p14="http://schemas.microsoft.com/office/powerpoint/2010/main" val="2916882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30" y="281810"/>
            <a:ext cx="11582400" cy="843272"/>
          </a:xfrm>
        </p:spPr>
        <p:txBody>
          <a:bodyPr>
            <a:normAutofit/>
          </a:bodyPr>
          <a:lstStyle/>
          <a:p>
            <a:r>
              <a:rPr lang="en-US" sz="3600" dirty="0"/>
              <a:t>COVERAGE FOR OUT-OF-NETWORK SERVICES</a:t>
            </a:r>
          </a:p>
        </p:txBody>
      </p:sp>
      <p:sp>
        <p:nvSpPr>
          <p:cNvPr id="3" name="Text Placeholder 2"/>
          <p:cNvSpPr>
            <a:spLocks noGrp="1"/>
          </p:cNvSpPr>
          <p:nvPr>
            <p:ph type="body" sz="quarter" idx="13"/>
          </p:nvPr>
        </p:nvSpPr>
        <p:spPr/>
        <p:txBody>
          <a:bodyPr>
            <a:noAutofit/>
          </a:bodyPr>
          <a:lstStyle/>
          <a:p>
            <a:pPr marL="457200" indent="-457200">
              <a:spcBef>
                <a:spcPts val="800"/>
              </a:spcBef>
              <a:buFont typeface="Wingdings" panose="05000000000000000000" pitchFamily="2" charset="2"/>
              <a:buChar char="§"/>
            </a:pPr>
            <a:r>
              <a:rPr lang="en-US" sz="2667" dirty="0">
                <a:solidFill>
                  <a:schemeClr val="tx1">
                    <a:lumMod val="75000"/>
                    <a:lumOff val="25000"/>
                  </a:schemeClr>
                </a:solidFill>
              </a:rPr>
              <a:t>The requirement for a QHP issuer to offer Zero Cost Share or Limited Cost Share benefits applies to “covered services” under the plan.</a:t>
            </a:r>
          </a:p>
          <a:p>
            <a:pPr marL="457200" indent="-457200">
              <a:spcBef>
                <a:spcPts val="800"/>
              </a:spcBef>
              <a:buFont typeface="Wingdings" panose="05000000000000000000" pitchFamily="2" charset="2"/>
              <a:buChar char="§"/>
            </a:pPr>
            <a:r>
              <a:rPr lang="en-US" sz="2667" dirty="0">
                <a:solidFill>
                  <a:schemeClr val="tx1">
                    <a:lumMod val="75000"/>
                    <a:lumOff val="25000"/>
                  </a:schemeClr>
                </a:solidFill>
              </a:rPr>
              <a:t>QHP issuers are</a:t>
            </a:r>
            <a:r>
              <a:rPr lang="en-US" sz="2667" b="1" dirty="0">
                <a:solidFill>
                  <a:schemeClr val="tx1">
                    <a:lumMod val="75000"/>
                    <a:lumOff val="25000"/>
                  </a:schemeClr>
                </a:solidFill>
              </a:rPr>
              <a:t> not </a:t>
            </a:r>
            <a:r>
              <a:rPr lang="en-US" sz="2667" dirty="0">
                <a:solidFill>
                  <a:schemeClr val="tx1">
                    <a:lumMod val="75000"/>
                    <a:lumOff val="25000"/>
                  </a:schemeClr>
                </a:solidFill>
              </a:rPr>
              <a:t>required to offer Zero Cost Share or Limited Cost Share benefits for services received from out-of-network providers.</a:t>
            </a:r>
          </a:p>
          <a:p>
            <a:pPr marL="457200" indent="-457200">
              <a:spcBef>
                <a:spcPts val="800"/>
              </a:spcBef>
              <a:buFont typeface="Wingdings" panose="05000000000000000000" pitchFamily="2" charset="2"/>
              <a:buChar char="§"/>
            </a:pPr>
            <a:r>
              <a:rPr lang="en-US" sz="2667" dirty="0">
                <a:solidFill>
                  <a:schemeClr val="tx1">
                    <a:lumMod val="75000"/>
                    <a:lumOff val="25000"/>
                  </a:schemeClr>
                </a:solidFill>
              </a:rPr>
              <a:t>American Indian/ Alaska Native enrollees would be responsible for 100% of the cost of services received from out-of-network providers when enrolled in a plan with a closed provider network.</a:t>
            </a:r>
          </a:p>
          <a:p>
            <a:pPr marL="457200" indent="-457200">
              <a:spcBef>
                <a:spcPts val="800"/>
              </a:spcBef>
              <a:buFont typeface="Wingdings" panose="05000000000000000000" pitchFamily="2" charset="2"/>
              <a:buChar char="§"/>
            </a:pPr>
            <a:r>
              <a:rPr lang="en-US" sz="2667" dirty="0">
                <a:solidFill>
                  <a:schemeClr val="tx1">
                    <a:lumMod val="75000"/>
                    <a:lumOff val="25000"/>
                  </a:schemeClr>
                </a:solidFill>
              </a:rPr>
              <a:t>Closed provider networks include:  </a:t>
            </a:r>
          </a:p>
          <a:p>
            <a:pPr marL="1447750" lvl="1" indent="-457200">
              <a:spcBef>
                <a:spcPts val="800"/>
              </a:spcBef>
              <a:buFont typeface="Arial" panose="020B0604020202020204" pitchFamily="34" charset="0"/>
              <a:buChar char="•"/>
            </a:pPr>
            <a:r>
              <a:rPr lang="en-US" dirty="0">
                <a:solidFill>
                  <a:schemeClr val="tx1">
                    <a:lumMod val="75000"/>
                    <a:lumOff val="25000"/>
                  </a:schemeClr>
                </a:solidFill>
              </a:rPr>
              <a:t>Health Maintenance Organizations </a:t>
            </a:r>
            <a:r>
              <a:rPr lang="en-US" b="1" dirty="0">
                <a:solidFill>
                  <a:schemeClr val="tx1">
                    <a:lumMod val="75000"/>
                    <a:lumOff val="25000"/>
                  </a:schemeClr>
                </a:solidFill>
              </a:rPr>
              <a:t>(HMO) </a:t>
            </a:r>
          </a:p>
          <a:p>
            <a:pPr marL="1447750" lvl="1" indent="-457200">
              <a:spcBef>
                <a:spcPts val="800"/>
              </a:spcBef>
              <a:buFont typeface="Arial" panose="020B0604020202020204" pitchFamily="34" charset="0"/>
              <a:buChar char="•"/>
            </a:pPr>
            <a:r>
              <a:rPr lang="en-US" dirty="0">
                <a:solidFill>
                  <a:schemeClr val="tx1">
                    <a:lumMod val="75000"/>
                    <a:lumOff val="25000"/>
                  </a:schemeClr>
                </a:solidFill>
              </a:rPr>
              <a:t>Exclusive Provider Organizations </a:t>
            </a:r>
            <a:r>
              <a:rPr lang="en-US" b="1" dirty="0">
                <a:solidFill>
                  <a:schemeClr val="tx1">
                    <a:lumMod val="75000"/>
                    <a:lumOff val="25000"/>
                  </a:schemeClr>
                </a:solidFill>
              </a:rPr>
              <a:t>(EPO)</a:t>
            </a:r>
          </a:p>
        </p:txBody>
      </p:sp>
      <p:sp>
        <p:nvSpPr>
          <p:cNvPr id="4" name="Slide Number Placeholder 3"/>
          <p:cNvSpPr>
            <a:spLocks noGrp="1"/>
          </p:cNvSpPr>
          <p:nvPr>
            <p:ph type="sldNum" sz="quarter" idx="4"/>
          </p:nvPr>
        </p:nvSpPr>
        <p:spPr/>
        <p:txBody>
          <a:bodyPr/>
          <a:lstStyle/>
          <a:p>
            <a:fld id="{C8146628-1A01-9741-8A8B-916D51547CC7}" type="slidenum">
              <a:rPr lang="en-US" smtClean="0"/>
              <a:pPr/>
              <a:t>35</a:t>
            </a:fld>
            <a:endParaRPr lang="en-US"/>
          </a:p>
        </p:txBody>
      </p:sp>
    </p:spTree>
    <p:extLst>
      <p:ext uri="{BB962C8B-B14F-4D97-AF65-F5344CB8AC3E}">
        <p14:creationId xmlns:p14="http://schemas.microsoft.com/office/powerpoint/2010/main" val="566013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50" y="174191"/>
            <a:ext cx="11582400" cy="843272"/>
          </a:xfrm>
        </p:spPr>
        <p:txBody>
          <a:bodyPr>
            <a:normAutofit/>
          </a:bodyPr>
          <a:lstStyle/>
          <a:p>
            <a:r>
              <a:rPr lang="en-US" sz="3600" dirty="0"/>
              <a:t>GLOSSARY</a:t>
            </a:r>
          </a:p>
        </p:txBody>
      </p:sp>
      <p:sp>
        <p:nvSpPr>
          <p:cNvPr id="4" name="Slide Number Placeholder 3"/>
          <p:cNvSpPr>
            <a:spLocks noGrp="1"/>
          </p:cNvSpPr>
          <p:nvPr>
            <p:ph type="sldNum" sz="quarter" idx="4"/>
          </p:nvPr>
        </p:nvSpPr>
        <p:spPr/>
        <p:txBody>
          <a:bodyPr/>
          <a:lstStyle/>
          <a:p>
            <a:fld id="{C8146628-1A01-9741-8A8B-916D51547CC7}" type="slidenum">
              <a:rPr lang="en-US" smtClean="0"/>
              <a:pPr/>
              <a:t>36</a:t>
            </a:fld>
            <a:endParaRPr lang="en-US"/>
          </a:p>
        </p:txBody>
      </p:sp>
      <p:sp>
        <p:nvSpPr>
          <p:cNvPr id="12" name="TextBox 11">
            <a:extLst>
              <a:ext uri="{FF2B5EF4-FFF2-40B4-BE49-F238E27FC236}">
                <a16:creationId xmlns:a16="http://schemas.microsoft.com/office/drawing/2014/main" id="{03BF11B8-4E9B-18F5-E8AC-DB6DA2494095}"/>
              </a:ext>
            </a:extLst>
          </p:cNvPr>
          <p:cNvSpPr txBox="1"/>
          <p:nvPr/>
        </p:nvSpPr>
        <p:spPr>
          <a:xfrm>
            <a:off x="195530" y="829327"/>
            <a:ext cx="6827855" cy="1354217"/>
          </a:xfrm>
          <a:prstGeom prst="rect">
            <a:avLst/>
          </a:prstGeom>
          <a:noFill/>
        </p:spPr>
        <p:txBody>
          <a:bodyPr wrap="square">
            <a:spAutoFit/>
          </a:bodyPr>
          <a:lstStyle/>
          <a:p>
            <a:pPr algn="l"/>
            <a:r>
              <a:rPr lang="en-US" sz="1600" b="1" i="0" dirty="0">
                <a:solidFill>
                  <a:srgbClr val="282F72"/>
                </a:solidFill>
                <a:effectLst/>
                <a:latin typeface="Roboto" panose="02000000000000000000" pitchFamily="2" charset="0"/>
              </a:rPr>
              <a:t>Copays:</a:t>
            </a:r>
          </a:p>
          <a:p>
            <a:pPr algn="l"/>
            <a:r>
              <a:rPr lang="en-US" sz="1600" i="0" dirty="0">
                <a:solidFill>
                  <a:srgbClr val="554D56"/>
                </a:solidFill>
                <a:effectLst/>
                <a:latin typeface="Roboto" panose="02000000000000000000" pitchFamily="2" charset="0"/>
              </a:rPr>
              <a:t>A fixed amount (for example, $15) you pay for a covered health care service, usually when you receive the service. The amount can vary by the type of covered health care service.</a:t>
            </a:r>
          </a:p>
          <a:p>
            <a:pPr algn="l"/>
            <a:endParaRPr lang="en-US" sz="1600" i="0" dirty="0">
              <a:solidFill>
                <a:srgbClr val="554D56"/>
              </a:solidFill>
              <a:effectLst/>
              <a:latin typeface="Roboto" panose="02000000000000000000" pitchFamily="2" charset="0"/>
            </a:endParaRPr>
          </a:p>
        </p:txBody>
      </p:sp>
      <p:sp>
        <p:nvSpPr>
          <p:cNvPr id="13" name="TextBox 12">
            <a:extLst>
              <a:ext uri="{FF2B5EF4-FFF2-40B4-BE49-F238E27FC236}">
                <a16:creationId xmlns:a16="http://schemas.microsoft.com/office/drawing/2014/main" id="{366CB7FD-C73F-DB15-B5CD-99E627CA3D30}"/>
              </a:ext>
            </a:extLst>
          </p:cNvPr>
          <p:cNvSpPr txBox="1"/>
          <p:nvPr/>
        </p:nvSpPr>
        <p:spPr>
          <a:xfrm>
            <a:off x="195530" y="1958574"/>
            <a:ext cx="6827855" cy="1077218"/>
          </a:xfrm>
          <a:prstGeom prst="rect">
            <a:avLst/>
          </a:prstGeom>
          <a:noFill/>
        </p:spPr>
        <p:txBody>
          <a:bodyPr wrap="square">
            <a:spAutoFit/>
          </a:bodyPr>
          <a:lstStyle/>
          <a:p>
            <a:r>
              <a:rPr lang="en-US" sz="1600" b="1" i="0" dirty="0">
                <a:solidFill>
                  <a:srgbClr val="282F72"/>
                </a:solidFill>
                <a:effectLst/>
                <a:latin typeface="Roboto" panose="02000000000000000000" pitchFamily="2" charset="0"/>
              </a:rPr>
              <a:t>Coinsurance:</a:t>
            </a:r>
          </a:p>
          <a:p>
            <a:pPr algn="l"/>
            <a:r>
              <a:rPr lang="en-US" sz="1600" i="0" dirty="0">
                <a:solidFill>
                  <a:srgbClr val="554D56"/>
                </a:solidFill>
                <a:effectLst/>
                <a:latin typeface="Roboto" panose="02000000000000000000" pitchFamily="2" charset="0"/>
              </a:rPr>
              <a:t>Your share of the costs of a covered health care service, calculated as a percentage (for example, 20 percent) of the allowed amount for the service. You pay coinsurance plus any deductible you owe. </a:t>
            </a:r>
          </a:p>
        </p:txBody>
      </p:sp>
      <p:sp>
        <p:nvSpPr>
          <p:cNvPr id="14" name="TextBox 13">
            <a:extLst>
              <a:ext uri="{FF2B5EF4-FFF2-40B4-BE49-F238E27FC236}">
                <a16:creationId xmlns:a16="http://schemas.microsoft.com/office/drawing/2014/main" id="{C676ABAA-7D8B-9963-8110-61827519589D}"/>
              </a:ext>
            </a:extLst>
          </p:cNvPr>
          <p:cNvSpPr txBox="1"/>
          <p:nvPr/>
        </p:nvSpPr>
        <p:spPr>
          <a:xfrm>
            <a:off x="195530" y="3087821"/>
            <a:ext cx="6827855" cy="1569660"/>
          </a:xfrm>
          <a:prstGeom prst="rect">
            <a:avLst/>
          </a:prstGeom>
          <a:noFill/>
        </p:spPr>
        <p:txBody>
          <a:bodyPr wrap="square">
            <a:spAutoFit/>
          </a:bodyPr>
          <a:lstStyle/>
          <a:p>
            <a:pPr algn="l"/>
            <a:r>
              <a:rPr lang="en-US" sz="1600" b="1" i="0" dirty="0">
                <a:solidFill>
                  <a:srgbClr val="282F72"/>
                </a:solidFill>
                <a:effectLst/>
                <a:latin typeface="Roboto" panose="02000000000000000000" pitchFamily="2" charset="0"/>
              </a:rPr>
              <a:t>Deductibles:</a:t>
            </a:r>
          </a:p>
          <a:p>
            <a:pPr algn="l"/>
            <a:r>
              <a:rPr lang="en-US" sz="1600" i="0" dirty="0">
                <a:solidFill>
                  <a:srgbClr val="554D56"/>
                </a:solidFill>
                <a:effectLst/>
                <a:latin typeface="Roboto" panose="02000000000000000000" pitchFamily="2" charset="0"/>
              </a:rPr>
              <a:t>The amount you owe for health care services your health insurance plan covers before your plan begins to pay. For example, if your deductible is $1,000, your plan won’t pay anything until you have met your deductible for covered health care services. The deductible may not apply to all services.</a:t>
            </a:r>
          </a:p>
        </p:txBody>
      </p:sp>
      <p:sp>
        <p:nvSpPr>
          <p:cNvPr id="15" name="TextBox 14">
            <a:extLst>
              <a:ext uri="{FF2B5EF4-FFF2-40B4-BE49-F238E27FC236}">
                <a16:creationId xmlns:a16="http://schemas.microsoft.com/office/drawing/2014/main" id="{9137F59A-7824-DD83-47EC-44B741B7AB6B}"/>
              </a:ext>
            </a:extLst>
          </p:cNvPr>
          <p:cNvSpPr txBox="1"/>
          <p:nvPr/>
        </p:nvSpPr>
        <p:spPr>
          <a:xfrm>
            <a:off x="6901130" y="829327"/>
            <a:ext cx="5095339" cy="830997"/>
          </a:xfrm>
          <a:prstGeom prst="rect">
            <a:avLst/>
          </a:prstGeom>
          <a:noFill/>
        </p:spPr>
        <p:txBody>
          <a:bodyPr wrap="square">
            <a:spAutoFit/>
          </a:bodyPr>
          <a:lstStyle/>
          <a:p>
            <a:pPr algn="l"/>
            <a:r>
              <a:rPr lang="en-US" sz="1600" b="1" i="0" dirty="0">
                <a:solidFill>
                  <a:srgbClr val="282F72"/>
                </a:solidFill>
                <a:effectLst/>
                <a:latin typeface="Roboto" panose="02000000000000000000" pitchFamily="2" charset="0"/>
              </a:rPr>
              <a:t>Premium:</a:t>
            </a:r>
          </a:p>
          <a:p>
            <a:pPr algn="l"/>
            <a:r>
              <a:rPr lang="en-US" sz="1600" i="0" dirty="0">
                <a:solidFill>
                  <a:srgbClr val="554D56"/>
                </a:solidFill>
                <a:effectLst/>
                <a:latin typeface="Roboto" panose="02000000000000000000" pitchFamily="2" charset="0"/>
              </a:rPr>
              <a:t>A health insurance premium is the recurring payments you make to manage your health insurance plan. </a:t>
            </a:r>
          </a:p>
        </p:txBody>
      </p:sp>
      <p:pic>
        <p:nvPicPr>
          <p:cNvPr id="1028" name="Picture 4" descr="Health Insurance 101 - Compensation Programs, Inc.">
            <a:extLst>
              <a:ext uri="{FF2B5EF4-FFF2-40B4-BE49-F238E27FC236}">
                <a16:creationId xmlns:a16="http://schemas.microsoft.com/office/drawing/2014/main" id="{64AF7AFB-EC10-FCB8-22F0-3826ED1E03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2" t="5634" r="3773" b="6790"/>
          <a:stretch/>
        </p:blipFill>
        <p:spPr bwMode="auto">
          <a:xfrm>
            <a:off x="6901130" y="2273673"/>
            <a:ext cx="4863406" cy="212467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ECF6467-0DB3-88AB-85AE-840F69358932}"/>
              </a:ext>
            </a:extLst>
          </p:cNvPr>
          <p:cNvSpPr txBox="1"/>
          <p:nvPr/>
        </p:nvSpPr>
        <p:spPr>
          <a:xfrm>
            <a:off x="195530" y="4705234"/>
            <a:ext cx="6827855" cy="1323439"/>
          </a:xfrm>
          <a:prstGeom prst="rect">
            <a:avLst/>
          </a:prstGeom>
          <a:noFill/>
        </p:spPr>
        <p:txBody>
          <a:bodyPr wrap="square">
            <a:spAutoFit/>
          </a:bodyPr>
          <a:lstStyle/>
          <a:p>
            <a:pPr algn="l"/>
            <a:r>
              <a:rPr lang="en-US" sz="1600" b="1" dirty="0">
                <a:solidFill>
                  <a:srgbClr val="282F72"/>
                </a:solidFill>
                <a:latin typeface="Open Sans" panose="020B0606030504020204" pitchFamily="34" charset="0"/>
              </a:rPr>
              <a:t>M</a:t>
            </a:r>
            <a:r>
              <a:rPr lang="en-US" sz="1600" b="1" i="0" dirty="0">
                <a:solidFill>
                  <a:srgbClr val="282F72"/>
                </a:solidFill>
                <a:effectLst/>
                <a:latin typeface="Open Sans" panose="020B0606030504020204" pitchFamily="34" charset="0"/>
              </a:rPr>
              <a:t>aximum Out-of-pocket (MOOP)</a:t>
            </a:r>
            <a:r>
              <a:rPr lang="en-US" sz="1600" b="1" i="0" dirty="0">
                <a:solidFill>
                  <a:srgbClr val="282F72"/>
                </a:solidFill>
                <a:effectLst/>
                <a:latin typeface="Roboto" panose="02000000000000000000" pitchFamily="2" charset="0"/>
              </a:rPr>
              <a:t>:</a:t>
            </a:r>
          </a:p>
          <a:p>
            <a:pPr marR="0" lvl="0" indent="0" fontAlgn="base">
              <a:lnSpc>
                <a:spcPct val="100000"/>
              </a:lnSpc>
              <a:spcBef>
                <a:spcPct val="0"/>
              </a:spcBef>
              <a:spcAft>
                <a:spcPct val="0"/>
              </a:spcAft>
              <a:buClrTx/>
              <a:buSzTx/>
              <a:buFontTx/>
              <a:buNone/>
              <a:tabLst/>
            </a:pPr>
            <a:r>
              <a:rPr lang="en-US" altLang="en-US" sz="1600" dirty="0">
                <a:solidFill>
                  <a:srgbClr val="554D56"/>
                </a:solidFill>
                <a:latin typeface="Roboto" panose="02000000000000000000" pitchFamily="2" charset="0"/>
              </a:rPr>
              <a:t>The most you have to pay for covered services in a plan year. After you spend this amount on deductibles, copayments and coinsurances for in-network care and services, your health plan pays 100% of the costs of covered benefits.</a:t>
            </a:r>
          </a:p>
        </p:txBody>
      </p:sp>
      <p:sp>
        <p:nvSpPr>
          <p:cNvPr id="20" name="TextBox 19">
            <a:extLst>
              <a:ext uri="{FF2B5EF4-FFF2-40B4-BE49-F238E27FC236}">
                <a16:creationId xmlns:a16="http://schemas.microsoft.com/office/drawing/2014/main" id="{23CF6831-DCF0-8BA8-774D-07D8B9C7A897}"/>
              </a:ext>
            </a:extLst>
          </p:cNvPr>
          <p:cNvSpPr txBox="1"/>
          <p:nvPr/>
        </p:nvSpPr>
        <p:spPr>
          <a:xfrm>
            <a:off x="7519598" y="6406810"/>
            <a:ext cx="4367193" cy="276999"/>
          </a:xfrm>
          <a:prstGeom prst="rect">
            <a:avLst/>
          </a:prstGeom>
          <a:noFill/>
        </p:spPr>
        <p:txBody>
          <a:bodyPr wrap="square" rtlCol="0">
            <a:spAutoFit/>
          </a:bodyPr>
          <a:lstStyle/>
          <a:p>
            <a:r>
              <a:rPr lang="en-US" sz="1200" b="1" dirty="0">
                <a:solidFill>
                  <a:srgbClr val="282F72"/>
                </a:solidFill>
              </a:rPr>
              <a:t>Additional Resources: </a:t>
            </a:r>
            <a:r>
              <a:rPr lang="en-US" sz="1200" b="1" dirty="0">
                <a:solidFill>
                  <a:srgbClr val="282F72"/>
                </a:solidFill>
                <a:hlinkClick r:id="rId4">
                  <a:extLst>
                    <a:ext uri="{A12FA001-AC4F-418D-AE19-62706E023703}">
                      <ahyp:hlinkClr xmlns:ahyp="http://schemas.microsoft.com/office/drawing/2018/hyperlinkcolor" val="tx"/>
                    </a:ext>
                  </a:extLst>
                </a:hlinkClick>
              </a:rPr>
              <a:t>www.coveredca.com/support/glossary/</a:t>
            </a:r>
            <a:endParaRPr lang="en-US" sz="1200" b="1" dirty="0">
              <a:solidFill>
                <a:srgbClr val="282F72"/>
              </a:solidFill>
            </a:endParaRPr>
          </a:p>
        </p:txBody>
      </p:sp>
    </p:spTree>
    <p:extLst>
      <p:ext uri="{BB962C8B-B14F-4D97-AF65-F5344CB8AC3E}">
        <p14:creationId xmlns:p14="http://schemas.microsoft.com/office/powerpoint/2010/main" val="4159672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146628-1A01-9741-8A8B-916D51547CC7}" type="slidenum">
              <a:rPr lang="en-US" smtClean="0"/>
              <a:pPr/>
              <a:t>37</a:t>
            </a:fld>
            <a:endParaRPr lang="en-US"/>
          </a:p>
        </p:txBody>
      </p:sp>
      <p:sp>
        <p:nvSpPr>
          <p:cNvPr id="9" name="Title 1">
            <a:extLst>
              <a:ext uri="{FF2B5EF4-FFF2-40B4-BE49-F238E27FC236}">
                <a16:creationId xmlns:a16="http://schemas.microsoft.com/office/drawing/2014/main" id="{9F65D95D-DCBD-7EF7-9C2C-8FFE83EE1AE3}"/>
              </a:ext>
            </a:extLst>
          </p:cNvPr>
          <p:cNvSpPr>
            <a:spLocks noGrp="1"/>
          </p:cNvSpPr>
          <p:nvPr>
            <p:ph type="title"/>
          </p:nvPr>
        </p:nvSpPr>
        <p:spPr>
          <a:xfrm>
            <a:off x="304391" y="60021"/>
            <a:ext cx="11582400" cy="843272"/>
          </a:xfrm>
        </p:spPr>
        <p:txBody>
          <a:bodyPr>
            <a:normAutofit/>
          </a:bodyPr>
          <a:lstStyle/>
          <a:p>
            <a:r>
              <a:rPr lang="en-US" sz="3600" dirty="0"/>
              <a:t>GLOSSARY</a:t>
            </a:r>
          </a:p>
        </p:txBody>
      </p:sp>
      <p:sp>
        <p:nvSpPr>
          <p:cNvPr id="10" name="Text Placeholder 2">
            <a:extLst>
              <a:ext uri="{FF2B5EF4-FFF2-40B4-BE49-F238E27FC236}">
                <a16:creationId xmlns:a16="http://schemas.microsoft.com/office/drawing/2014/main" id="{4C972F84-A839-7461-13DF-9C6C35F8137D}"/>
              </a:ext>
            </a:extLst>
          </p:cNvPr>
          <p:cNvSpPr>
            <a:spLocks noGrp="1"/>
          </p:cNvSpPr>
          <p:nvPr>
            <p:ph type="body" sz="quarter" idx="13"/>
          </p:nvPr>
        </p:nvSpPr>
        <p:spPr>
          <a:xfrm>
            <a:off x="304391" y="660132"/>
            <a:ext cx="11582811" cy="5074611"/>
          </a:xfrm>
        </p:spPr>
        <p:txBody>
          <a:bodyPr>
            <a:noAutofit/>
          </a:bodyPr>
          <a:lstStyle/>
          <a:p>
            <a:pPr>
              <a:spcBef>
                <a:spcPts val="800"/>
              </a:spcBef>
            </a:pPr>
            <a:r>
              <a:rPr lang="en-US" sz="1300" b="1" dirty="0">
                <a:solidFill>
                  <a:srgbClr val="282F72"/>
                </a:solidFill>
              </a:rPr>
              <a:t>Advanced Premium Tax Credit (APTC)</a:t>
            </a:r>
          </a:p>
          <a:p>
            <a:pPr>
              <a:spcBef>
                <a:spcPts val="800"/>
              </a:spcBef>
            </a:pPr>
            <a:r>
              <a:rPr lang="en-US" sz="1300" dirty="0">
                <a:solidFill>
                  <a:schemeClr val="tx1">
                    <a:lumMod val="75000"/>
                    <a:lumOff val="25000"/>
                  </a:schemeClr>
                </a:solidFill>
              </a:rPr>
              <a:t>Financial assistance eligible consumers may receive when enrolling in a Covered California health insurance plan, to assist them in paying their monthly premium costs. The amount of premium assistance an individual may receive is determined based on his or her income as a percentage of the federal poverty level. This tax credit may also be described as “premium assistance.” Tax credits are also available to small businesses with fewer than 25 full-time-equivalent employees to help offset the cost of providing coverage</a:t>
            </a:r>
          </a:p>
          <a:p>
            <a:pPr indent="-25">
              <a:spcBef>
                <a:spcPts val="800"/>
              </a:spcBef>
            </a:pPr>
            <a:r>
              <a:rPr lang="en-US" sz="1300" b="1" dirty="0">
                <a:solidFill>
                  <a:srgbClr val="282F72"/>
                </a:solidFill>
              </a:rPr>
              <a:t>Exclusive Provider Organization (EPO)</a:t>
            </a:r>
          </a:p>
          <a:p>
            <a:pPr indent="-25">
              <a:spcBef>
                <a:spcPts val="800"/>
              </a:spcBef>
            </a:pPr>
            <a:r>
              <a:rPr lang="en-US" sz="1300" dirty="0">
                <a:solidFill>
                  <a:schemeClr val="tx1">
                    <a:lumMod val="75000"/>
                    <a:lumOff val="25000"/>
                  </a:schemeClr>
                </a:solidFill>
              </a:rPr>
              <a:t>An exclusive provider organization (EPO) is a type of health care doctor and hospital network that offers a full array of covered benefits from a single network. Covered benefits are not paid for services rendered by a doctor or hospital that is not part of the network, except in the case of emergency or plan-approved care outside the network.</a:t>
            </a:r>
          </a:p>
          <a:p>
            <a:pPr indent="-25">
              <a:spcBef>
                <a:spcPts val="800"/>
              </a:spcBef>
            </a:pPr>
            <a:r>
              <a:rPr lang="en-US" sz="1300" b="1" dirty="0">
                <a:solidFill>
                  <a:srgbClr val="282F72"/>
                </a:solidFill>
              </a:rPr>
              <a:t>Federal Poverty Level (FPL)</a:t>
            </a:r>
          </a:p>
          <a:p>
            <a:pPr indent="-25">
              <a:spcBef>
                <a:spcPts val="800"/>
              </a:spcBef>
            </a:pPr>
            <a:r>
              <a:rPr lang="en-US" sz="1300" dirty="0">
                <a:solidFill>
                  <a:schemeClr val="tx1">
                    <a:lumMod val="75000"/>
                    <a:lumOff val="25000"/>
                  </a:schemeClr>
                </a:solidFill>
              </a:rPr>
              <a:t>A measure of income level issued annually by the U.S. Department of Health and Human Services. Federal poverty levels are used to determine eligibility for certain programs and benefits. In California, for example, Medi-Cal is available to those making up to 138 percent of the federal poverty level.</a:t>
            </a:r>
          </a:p>
          <a:p>
            <a:pPr indent="-25">
              <a:spcBef>
                <a:spcPts val="800"/>
              </a:spcBef>
            </a:pPr>
            <a:r>
              <a:rPr lang="en-US" sz="1300" b="1" dirty="0">
                <a:solidFill>
                  <a:srgbClr val="282F72"/>
                </a:solidFill>
              </a:rPr>
              <a:t>Federally Recognized Tribe</a:t>
            </a:r>
          </a:p>
          <a:p>
            <a:pPr indent="-25">
              <a:spcBef>
                <a:spcPts val="800"/>
              </a:spcBef>
            </a:pPr>
            <a:r>
              <a:rPr lang="en-US" sz="1300" dirty="0">
                <a:solidFill>
                  <a:schemeClr val="tx1">
                    <a:lumMod val="75000"/>
                    <a:lumOff val="25000"/>
                  </a:schemeClr>
                </a:solidFill>
              </a:rPr>
              <a:t>Any American Indian or Alaska Native tribe, band, nation, pueblo, village or community that the U.S. Department of the Interior acknowledges to exist as an American Indian tribe.</a:t>
            </a:r>
          </a:p>
          <a:p>
            <a:pPr indent="-25">
              <a:spcBef>
                <a:spcPts val="800"/>
              </a:spcBef>
            </a:pPr>
            <a:r>
              <a:rPr lang="en-US" sz="1300" b="1" dirty="0">
                <a:solidFill>
                  <a:srgbClr val="282F72"/>
                </a:solidFill>
              </a:rPr>
              <a:t>Health Maintenance Organization (HMO)</a:t>
            </a:r>
          </a:p>
          <a:p>
            <a:pPr indent="-25">
              <a:spcBef>
                <a:spcPts val="800"/>
              </a:spcBef>
            </a:pPr>
            <a:r>
              <a:rPr lang="en-US" sz="1300" dirty="0">
                <a:solidFill>
                  <a:schemeClr val="tx1">
                    <a:lumMod val="75000"/>
                    <a:lumOff val="25000"/>
                  </a:schemeClr>
                </a:solidFill>
              </a:rPr>
              <a:t>A type of health insurance plan that usually limits coverage to care from doctors who work for or contract with the health maintenance organization (HMO). It generally won’t cover out-of-network care except in an emergency. An HMO may require you to live or work in its service area to be eligible for coverage. HMOs often provide integrated care and focus on prevention and wellness.</a:t>
            </a:r>
          </a:p>
          <a:p>
            <a:pPr indent="-25">
              <a:spcBef>
                <a:spcPts val="800"/>
              </a:spcBef>
            </a:pPr>
            <a:r>
              <a:rPr lang="en-US" sz="1300" b="1" dirty="0">
                <a:solidFill>
                  <a:srgbClr val="282F72"/>
                </a:solidFill>
              </a:rPr>
              <a:t>Preferred Provider Organization (PPO)</a:t>
            </a:r>
          </a:p>
          <a:p>
            <a:pPr indent="-25">
              <a:spcBef>
                <a:spcPts val="800"/>
              </a:spcBef>
            </a:pPr>
            <a:r>
              <a:rPr lang="en-US" sz="1300" dirty="0">
                <a:solidFill>
                  <a:schemeClr val="tx1">
                    <a:lumMod val="75000"/>
                    <a:lumOff val="25000"/>
                  </a:schemeClr>
                </a:solidFill>
              </a:rPr>
              <a:t>A type of health insurance plan that contracts with participating doctors and hospitals to create a network. You pay less if you use doctors and hospitals that belong to the plan’s network. You can use doctors, hospitals and others outside the network for an additional cost.</a:t>
            </a:r>
          </a:p>
          <a:p>
            <a:pPr indent="-25">
              <a:spcBef>
                <a:spcPts val="800"/>
              </a:spcBef>
            </a:pPr>
            <a:endParaRPr lang="en-US" sz="1300" dirty="0">
              <a:solidFill>
                <a:schemeClr val="tx1">
                  <a:lumMod val="75000"/>
                  <a:lumOff val="25000"/>
                </a:schemeClr>
              </a:solidFill>
            </a:endParaRPr>
          </a:p>
        </p:txBody>
      </p:sp>
      <p:sp>
        <p:nvSpPr>
          <p:cNvPr id="11" name="TextBox 10">
            <a:extLst>
              <a:ext uri="{FF2B5EF4-FFF2-40B4-BE49-F238E27FC236}">
                <a16:creationId xmlns:a16="http://schemas.microsoft.com/office/drawing/2014/main" id="{C0DBF345-3FC3-FCE3-B42C-083AD38077DA}"/>
              </a:ext>
            </a:extLst>
          </p:cNvPr>
          <p:cNvSpPr txBox="1"/>
          <p:nvPr/>
        </p:nvSpPr>
        <p:spPr>
          <a:xfrm>
            <a:off x="7519598" y="6406810"/>
            <a:ext cx="4367193" cy="276999"/>
          </a:xfrm>
          <a:prstGeom prst="rect">
            <a:avLst/>
          </a:prstGeom>
          <a:noFill/>
        </p:spPr>
        <p:txBody>
          <a:bodyPr wrap="square" rtlCol="0">
            <a:spAutoFit/>
          </a:bodyPr>
          <a:lstStyle/>
          <a:p>
            <a:r>
              <a:rPr lang="en-US" sz="1200" b="1" dirty="0">
                <a:solidFill>
                  <a:srgbClr val="282F72"/>
                </a:solidFill>
              </a:rPr>
              <a:t>Additional Resources: </a:t>
            </a:r>
            <a:r>
              <a:rPr lang="en-US" sz="1200" b="1" dirty="0">
                <a:solidFill>
                  <a:srgbClr val="282F72"/>
                </a:solidFill>
                <a:hlinkClick r:id="rId3">
                  <a:extLst>
                    <a:ext uri="{A12FA001-AC4F-418D-AE19-62706E023703}">
                      <ahyp:hlinkClr xmlns:ahyp="http://schemas.microsoft.com/office/drawing/2018/hyperlinkcolor" val="tx"/>
                    </a:ext>
                  </a:extLst>
                </a:hlinkClick>
              </a:rPr>
              <a:t>www.coveredca.com/support/glossary/</a:t>
            </a:r>
            <a:endParaRPr lang="en-US" sz="1200" b="1" dirty="0">
              <a:solidFill>
                <a:srgbClr val="282F72"/>
              </a:solidFill>
            </a:endParaRPr>
          </a:p>
        </p:txBody>
      </p:sp>
    </p:spTree>
    <p:extLst>
      <p:ext uri="{BB962C8B-B14F-4D97-AF65-F5344CB8AC3E}">
        <p14:creationId xmlns:p14="http://schemas.microsoft.com/office/powerpoint/2010/main" val="1854355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912001"/>
            <a:ext cx="11582400" cy="680848"/>
          </a:xfrm>
        </p:spPr>
        <p:txBody>
          <a:bodyPr>
            <a:normAutofit/>
          </a:bodyPr>
          <a:lstStyle/>
          <a:p>
            <a:r>
              <a:rPr lang="en-US" sz="3200" b="1" dirty="0">
                <a:solidFill>
                  <a:srgbClr val="554D58"/>
                </a:solidFill>
                <a:latin typeface="Arial" panose="020B0604020202020204" pitchFamily="34" charset="0"/>
                <a:cs typeface="Arial" panose="020B0604020202020204" pitchFamily="34" charset="0"/>
              </a:rPr>
              <a:t>Covered California Supplemental Slides</a:t>
            </a:r>
          </a:p>
        </p:txBody>
      </p:sp>
      <p:sp>
        <p:nvSpPr>
          <p:cNvPr id="5" name="Subtitle 4"/>
          <p:cNvSpPr>
            <a:spLocks noGrp="1"/>
          </p:cNvSpPr>
          <p:nvPr>
            <p:ph type="subTitle" idx="1"/>
          </p:nvPr>
        </p:nvSpPr>
        <p:spPr>
          <a:xfrm>
            <a:off x="304800" y="4805173"/>
            <a:ext cx="11582400" cy="528827"/>
          </a:xfrm>
        </p:spPr>
        <p:txBody>
          <a:bodyPr>
            <a:normAutofit/>
          </a:bodyPr>
          <a:lstStyle/>
          <a:p>
            <a:r>
              <a:rPr lang="en-US" sz="2000" dirty="0">
                <a:solidFill>
                  <a:srgbClr val="282F72"/>
                </a:solidFill>
                <a:latin typeface="Arial" panose="020B0604020202020204" pitchFamily="34" charset="0"/>
                <a:cs typeface="Arial" panose="020B0604020202020204" pitchFamily="34" charset="0"/>
              </a:rPr>
              <a:t>May 2025</a:t>
            </a:r>
          </a:p>
        </p:txBody>
      </p:sp>
      <p:pic>
        <p:nvPicPr>
          <p:cNvPr id="6" name="Picture 5" descr="Approved AI logo.jpg"/>
          <p:cNvPicPr>
            <a:picLocks noChangeAspect="1"/>
          </p:cNvPicPr>
          <p:nvPr/>
        </p:nvPicPr>
        <p:blipFill>
          <a:blip r:embed="rId3" cstate="print"/>
          <a:stretch>
            <a:fillRect/>
          </a:stretch>
        </p:blipFill>
        <p:spPr>
          <a:xfrm>
            <a:off x="4761884" y="656316"/>
            <a:ext cx="2668232" cy="3335291"/>
          </a:xfrm>
          <a:prstGeom prst="rect">
            <a:avLst/>
          </a:prstGeom>
        </p:spPr>
      </p:pic>
    </p:spTree>
    <p:extLst>
      <p:ext uri="{BB962C8B-B14F-4D97-AF65-F5344CB8AC3E}">
        <p14:creationId xmlns:p14="http://schemas.microsoft.com/office/powerpoint/2010/main" val="3338364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F1B-A40B-7BBA-45BE-B7085B18259E}"/>
              </a:ext>
            </a:extLst>
          </p:cNvPr>
          <p:cNvSpPr>
            <a:spLocks noGrp="1"/>
          </p:cNvSpPr>
          <p:nvPr>
            <p:ph type="title"/>
          </p:nvPr>
        </p:nvSpPr>
        <p:spPr/>
        <p:txBody>
          <a:bodyPr>
            <a:normAutofit fontScale="90000"/>
          </a:bodyPr>
          <a:lstStyle/>
          <a:p>
            <a:r>
              <a:rPr lang="en-US" sz="3700" cap="all"/>
              <a:t>Federal update: impact of expiration of enhanced federal subsidies</a:t>
            </a:r>
          </a:p>
        </p:txBody>
      </p:sp>
      <p:sp>
        <p:nvSpPr>
          <p:cNvPr id="4" name="Slide Number Placeholder 3">
            <a:extLst>
              <a:ext uri="{FF2B5EF4-FFF2-40B4-BE49-F238E27FC236}">
                <a16:creationId xmlns:a16="http://schemas.microsoft.com/office/drawing/2014/main" id="{0FF02B85-46A1-6935-D286-079448F9F43B}"/>
              </a:ext>
            </a:extLst>
          </p:cNvPr>
          <p:cNvSpPr>
            <a:spLocks noGrp="1"/>
          </p:cNvSpPr>
          <p:nvPr>
            <p:ph type="sldNum" sz="quarter" idx="4"/>
          </p:nvPr>
        </p:nvSpPr>
        <p:spPr/>
        <p:txBody>
          <a:bodyPr/>
          <a:lstStyle/>
          <a:p>
            <a:fld id="{C8146628-1A01-9741-8A8B-916D51547CC7}" type="slidenum">
              <a:rPr lang="en-US" smtClean="0"/>
              <a:pPr/>
              <a:t>39</a:t>
            </a:fld>
            <a:endParaRPr lang="en-US"/>
          </a:p>
        </p:txBody>
      </p:sp>
    </p:spTree>
    <p:extLst>
      <p:ext uri="{BB962C8B-B14F-4D97-AF65-F5344CB8AC3E}">
        <p14:creationId xmlns:p14="http://schemas.microsoft.com/office/powerpoint/2010/main" val="117974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711C-DBF5-4EA2-BD2C-5E439CC8F25E}"/>
              </a:ext>
            </a:extLst>
          </p:cNvPr>
          <p:cNvSpPr>
            <a:spLocks noGrp="1"/>
          </p:cNvSpPr>
          <p:nvPr>
            <p:ph type="title"/>
          </p:nvPr>
        </p:nvSpPr>
        <p:spPr>
          <a:xfrm>
            <a:off x="190499" y="160887"/>
            <a:ext cx="12001501" cy="537981"/>
          </a:xfrm>
        </p:spPr>
        <p:txBody>
          <a:bodyPr/>
          <a:lstStyle/>
          <a:p>
            <a:r>
              <a:rPr lang="en-US" sz="3600" dirty="0"/>
              <a:t>Marketplace Benefits and coverage levels</a:t>
            </a:r>
          </a:p>
        </p:txBody>
      </p:sp>
      <p:sp>
        <p:nvSpPr>
          <p:cNvPr id="3" name="Slide Number Placeholder 2">
            <a:extLst>
              <a:ext uri="{FF2B5EF4-FFF2-40B4-BE49-F238E27FC236}">
                <a16:creationId xmlns:a16="http://schemas.microsoft.com/office/drawing/2014/main" id="{DDD5CB04-2D3E-4D85-8276-69D478BAC20E}"/>
              </a:ext>
            </a:extLst>
          </p:cNvPr>
          <p:cNvSpPr>
            <a:spLocks noGrp="1"/>
          </p:cNvSpPr>
          <p:nvPr>
            <p:ph type="sldNum" sz="quarter" idx="4"/>
          </p:nvPr>
        </p:nvSpPr>
        <p:spPr/>
        <p:txBody>
          <a:bodyPr/>
          <a:lstStyle/>
          <a:p>
            <a:fld id="{C8146628-1A01-9741-8A8B-916D51547CC7}" type="slidenum">
              <a:rPr lang="en-US" smtClean="0"/>
              <a:pPr/>
              <a:t>4</a:t>
            </a:fld>
            <a:endParaRPr lang="en-US"/>
          </a:p>
        </p:txBody>
      </p:sp>
      <p:sp>
        <p:nvSpPr>
          <p:cNvPr id="4" name="Text Placeholder 3">
            <a:extLst>
              <a:ext uri="{FF2B5EF4-FFF2-40B4-BE49-F238E27FC236}">
                <a16:creationId xmlns:a16="http://schemas.microsoft.com/office/drawing/2014/main" id="{22FC705E-117C-49EA-8950-782FF96D101B}"/>
              </a:ext>
            </a:extLst>
          </p:cNvPr>
          <p:cNvSpPr>
            <a:spLocks noGrp="1"/>
          </p:cNvSpPr>
          <p:nvPr>
            <p:ph type="body" sz="quarter" idx="10"/>
          </p:nvPr>
        </p:nvSpPr>
        <p:spPr>
          <a:xfrm>
            <a:off x="339089" y="720864"/>
            <a:ext cx="11573933" cy="1120713"/>
          </a:xfrm>
        </p:spPr>
        <p:txBody>
          <a:bodyPr vert="horz" lIns="91440" tIns="45720" rIns="91440" bIns="45720" rtlCol="0" anchor="t">
            <a:normAutofit lnSpcReduction="10000"/>
          </a:bodyPr>
          <a:lstStyle/>
          <a:p>
            <a:pPr marL="0" indent="0" fontAlgn="base">
              <a:lnSpc>
                <a:spcPct val="150000"/>
              </a:lnSpc>
              <a:spcBef>
                <a:spcPts val="0"/>
              </a:spcBef>
              <a:buNone/>
            </a:pPr>
            <a:r>
              <a:rPr lang="en-US" sz="2300" dirty="0">
                <a:solidFill>
                  <a:srgbClr val="554D56"/>
                </a:solidFill>
                <a:latin typeface="Arial"/>
                <a:cs typeface="Arial"/>
              </a:rPr>
              <a:t>The Affordable Care Act (ACA) requires that products sold in the individual market cover </a:t>
            </a:r>
            <a:r>
              <a:rPr lang="en-US" sz="2300" b="1" dirty="0">
                <a:solidFill>
                  <a:srgbClr val="554D56"/>
                </a:solidFill>
                <a:latin typeface="Arial"/>
                <a:cs typeface="Arial"/>
              </a:rPr>
              <a:t>10 essential health benefit categories*</a:t>
            </a:r>
            <a:r>
              <a:rPr lang="en-US" sz="2300" dirty="0">
                <a:solidFill>
                  <a:srgbClr val="554D56"/>
                </a:solidFill>
                <a:latin typeface="Arial"/>
                <a:cs typeface="Arial"/>
              </a:rPr>
              <a:t>. </a:t>
            </a:r>
            <a:endParaRPr lang="en-US" sz="2300" dirty="0">
              <a:solidFill>
                <a:srgbClr val="554D56"/>
              </a:solidFill>
            </a:endParaRPr>
          </a:p>
          <a:p>
            <a:pPr marL="342900" indent="-342900" fontAlgn="base">
              <a:lnSpc>
                <a:spcPct val="150000"/>
              </a:lnSpc>
              <a:spcBef>
                <a:spcPts val="0"/>
              </a:spcBef>
              <a:buFont typeface="Symbol" panose="05050102010706020507" pitchFamily="18" charset="2"/>
              <a:buChar char=""/>
            </a:pPr>
            <a:endParaRPr lang="en-US" sz="2300" dirty="0">
              <a:solidFill>
                <a:srgbClr val="554D56"/>
              </a:solidFill>
            </a:endParaRPr>
          </a:p>
        </p:txBody>
      </p:sp>
      <p:sp>
        <p:nvSpPr>
          <p:cNvPr id="7" name="TextBox 6">
            <a:extLst>
              <a:ext uri="{FF2B5EF4-FFF2-40B4-BE49-F238E27FC236}">
                <a16:creationId xmlns:a16="http://schemas.microsoft.com/office/drawing/2014/main" id="{74110871-B24B-125D-F2BE-7DE73E711215}"/>
              </a:ext>
            </a:extLst>
          </p:cNvPr>
          <p:cNvSpPr txBox="1"/>
          <p:nvPr/>
        </p:nvSpPr>
        <p:spPr>
          <a:xfrm>
            <a:off x="1446662" y="6406810"/>
            <a:ext cx="3817071" cy="276999"/>
          </a:xfrm>
          <a:prstGeom prst="rect">
            <a:avLst/>
          </a:prstGeom>
          <a:noFill/>
        </p:spPr>
        <p:txBody>
          <a:bodyPr wrap="none" rtlCol="0">
            <a:spAutoFit/>
          </a:bodyPr>
          <a:lstStyle/>
          <a:p>
            <a:r>
              <a:rPr lang="en-US" sz="1200" dirty="0">
                <a:solidFill>
                  <a:srgbClr val="595959"/>
                </a:solidFill>
                <a:latin typeface="Arial" pitchFamily="34" charset="0"/>
                <a:cs typeface="Arial" pitchFamily="34" charset="0"/>
              </a:rPr>
              <a:t>*Copays and deductibles may apply to these services</a:t>
            </a:r>
          </a:p>
        </p:txBody>
      </p:sp>
      <p:pic>
        <p:nvPicPr>
          <p:cNvPr id="22" name="Graphic 21" descr="Medical outline">
            <a:extLst>
              <a:ext uri="{FF2B5EF4-FFF2-40B4-BE49-F238E27FC236}">
                <a16:creationId xmlns:a16="http://schemas.microsoft.com/office/drawing/2014/main" id="{DAA2ACB7-724D-271E-3EFD-DD3213CE4B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8855" y="4287034"/>
            <a:ext cx="914400" cy="914400"/>
          </a:xfrm>
          <a:prstGeom prst="rect">
            <a:avLst/>
          </a:prstGeom>
        </p:spPr>
      </p:pic>
      <p:grpSp>
        <p:nvGrpSpPr>
          <p:cNvPr id="37" name="Group 36">
            <a:extLst>
              <a:ext uri="{FF2B5EF4-FFF2-40B4-BE49-F238E27FC236}">
                <a16:creationId xmlns:a16="http://schemas.microsoft.com/office/drawing/2014/main" id="{8D1583FC-DB32-1566-5F20-AB273D9AF969}"/>
              </a:ext>
            </a:extLst>
          </p:cNvPr>
          <p:cNvGrpSpPr/>
          <p:nvPr/>
        </p:nvGrpSpPr>
        <p:grpSpPr>
          <a:xfrm>
            <a:off x="1073128" y="2011701"/>
            <a:ext cx="1807909" cy="1807909"/>
            <a:chOff x="8036560" y="3576891"/>
            <a:chExt cx="1534125" cy="1534125"/>
          </a:xfrm>
          <a:effectLst/>
        </p:grpSpPr>
        <p:sp>
          <p:nvSpPr>
            <p:cNvPr id="35" name="Rectangle: Rounded Corners 34">
              <a:extLst>
                <a:ext uri="{FF2B5EF4-FFF2-40B4-BE49-F238E27FC236}">
                  <a16:creationId xmlns:a16="http://schemas.microsoft.com/office/drawing/2014/main" id="{6B916903-5734-D630-39E2-3104057BB062}"/>
                </a:ext>
              </a:extLst>
            </p:cNvPr>
            <p:cNvSpPr/>
            <p:nvPr/>
          </p:nvSpPr>
          <p:spPr>
            <a:xfrm>
              <a:off x="8036560" y="3576891"/>
              <a:ext cx="1534125" cy="1534125"/>
            </a:xfrm>
            <a:prstGeom prst="roundRect">
              <a:avLst/>
            </a:prstGeom>
            <a:solidFill>
              <a:srgbClr val="282F7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Needle outline">
              <a:extLst>
                <a:ext uri="{FF2B5EF4-FFF2-40B4-BE49-F238E27FC236}">
                  <a16:creationId xmlns:a16="http://schemas.microsoft.com/office/drawing/2014/main" id="{9716D66D-3540-EA59-6782-37902C2B96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46422" y="3718551"/>
              <a:ext cx="914400" cy="914400"/>
            </a:xfrm>
            <a:prstGeom prst="rect">
              <a:avLst/>
            </a:prstGeom>
            <a:effectLst>
              <a:glow rad="63500">
                <a:schemeClr val="accent6">
                  <a:satMod val="175000"/>
                  <a:alpha val="40000"/>
                </a:schemeClr>
              </a:glow>
            </a:effectLst>
          </p:spPr>
        </p:pic>
        <p:sp>
          <p:nvSpPr>
            <p:cNvPr id="36" name="TextBox 35">
              <a:extLst>
                <a:ext uri="{FF2B5EF4-FFF2-40B4-BE49-F238E27FC236}">
                  <a16:creationId xmlns:a16="http://schemas.microsoft.com/office/drawing/2014/main" id="{C07F6BA9-D40E-17C9-A9AA-DCFE30CCFAE6}"/>
                </a:ext>
              </a:extLst>
            </p:cNvPr>
            <p:cNvSpPr txBox="1"/>
            <p:nvPr/>
          </p:nvSpPr>
          <p:spPr>
            <a:xfrm>
              <a:off x="8061257" y="4614443"/>
              <a:ext cx="1484729" cy="241580"/>
            </a:xfrm>
            <a:prstGeom prst="rect">
              <a:avLst/>
            </a:prstGeom>
            <a:solidFill>
              <a:srgbClr val="282F72"/>
            </a:solidFill>
          </p:spPr>
          <p:txBody>
            <a:bodyPr wrap="square" rtlCol="0">
              <a:spAutoFit/>
            </a:bodyPr>
            <a:lstStyle/>
            <a:p>
              <a:pPr algn="ctr"/>
              <a:r>
                <a:rPr lang="en-US" sz="1250" b="1" dirty="0">
                  <a:solidFill>
                    <a:srgbClr val="F3BE17"/>
                  </a:solidFill>
                  <a:latin typeface="Candara" panose="020E0502030303020204" pitchFamily="34" charset="0"/>
                </a:rPr>
                <a:t>Laboratory Services</a:t>
              </a:r>
            </a:p>
          </p:txBody>
        </p:sp>
      </p:grpSp>
      <p:grpSp>
        <p:nvGrpSpPr>
          <p:cNvPr id="38" name="Group 37">
            <a:extLst>
              <a:ext uri="{FF2B5EF4-FFF2-40B4-BE49-F238E27FC236}">
                <a16:creationId xmlns:a16="http://schemas.microsoft.com/office/drawing/2014/main" id="{B2C3318A-66F2-394F-3D4C-F191566D97D1}"/>
              </a:ext>
            </a:extLst>
          </p:cNvPr>
          <p:cNvGrpSpPr/>
          <p:nvPr/>
        </p:nvGrpSpPr>
        <p:grpSpPr>
          <a:xfrm>
            <a:off x="3105814" y="2018332"/>
            <a:ext cx="1807909" cy="1807909"/>
            <a:chOff x="8036560" y="3576891"/>
            <a:chExt cx="1534125" cy="1534125"/>
          </a:xfrm>
          <a:solidFill>
            <a:srgbClr val="282F72"/>
          </a:solidFill>
          <a:effectLst/>
        </p:grpSpPr>
        <p:sp>
          <p:nvSpPr>
            <p:cNvPr id="39" name="Rectangle: Rounded Corners 38">
              <a:extLst>
                <a:ext uri="{FF2B5EF4-FFF2-40B4-BE49-F238E27FC236}">
                  <a16:creationId xmlns:a16="http://schemas.microsoft.com/office/drawing/2014/main" id="{0A89AA86-8EFB-2AC7-DF0F-B2EF2C9D001D}"/>
                </a:ext>
              </a:extLst>
            </p:cNvPr>
            <p:cNvSpPr/>
            <p:nvPr/>
          </p:nvSpPr>
          <p:spPr>
            <a:xfrm>
              <a:off x="8036560" y="3576891"/>
              <a:ext cx="1534125" cy="1534125"/>
            </a:xfrm>
            <a:prstGeom prst="roundRect">
              <a:avLst/>
            </a:prstGeom>
            <a:gr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CDB2915-81F7-2EA9-7D37-19CC96414216}"/>
                </a:ext>
              </a:extLst>
            </p:cNvPr>
            <p:cNvSpPr txBox="1"/>
            <p:nvPr/>
          </p:nvSpPr>
          <p:spPr>
            <a:xfrm>
              <a:off x="8054202" y="4608814"/>
              <a:ext cx="1493468" cy="241580"/>
            </a:xfrm>
            <a:prstGeom prst="rect">
              <a:avLst/>
            </a:prstGeom>
            <a:grpFill/>
          </p:spPr>
          <p:txBody>
            <a:bodyPr wrap="square" rtlCol="0">
              <a:spAutoFit/>
            </a:bodyPr>
            <a:lstStyle/>
            <a:p>
              <a:pPr algn="ctr"/>
              <a:r>
                <a:rPr lang="en-US" sz="1250" b="1" dirty="0">
                  <a:solidFill>
                    <a:schemeClr val="bg1"/>
                  </a:solidFill>
                  <a:latin typeface="Candara" panose="020E0502030303020204" pitchFamily="34" charset="0"/>
                </a:rPr>
                <a:t>Emergency Services</a:t>
              </a:r>
            </a:p>
          </p:txBody>
        </p:sp>
      </p:grpSp>
      <p:pic>
        <p:nvPicPr>
          <p:cNvPr id="16" name="Graphic 15" descr="Ambulance outline">
            <a:extLst>
              <a:ext uri="{FF2B5EF4-FFF2-40B4-BE49-F238E27FC236}">
                <a16:creationId xmlns:a16="http://schemas.microsoft.com/office/drawing/2014/main" id="{DA778C57-623D-D2DB-496C-435B5D9830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45278" y="2052360"/>
            <a:ext cx="1328980" cy="1328980"/>
          </a:xfrm>
          <a:prstGeom prst="rect">
            <a:avLst/>
          </a:prstGeom>
          <a:effectLst>
            <a:glow rad="63500">
              <a:schemeClr val="accent1">
                <a:satMod val="175000"/>
                <a:alpha val="40000"/>
              </a:schemeClr>
            </a:glow>
          </a:effectLst>
        </p:spPr>
      </p:pic>
      <p:grpSp>
        <p:nvGrpSpPr>
          <p:cNvPr id="42" name="Group 41">
            <a:extLst>
              <a:ext uri="{FF2B5EF4-FFF2-40B4-BE49-F238E27FC236}">
                <a16:creationId xmlns:a16="http://schemas.microsoft.com/office/drawing/2014/main" id="{CAB112C7-BAC3-3584-E965-34AA0A5A883A}"/>
              </a:ext>
            </a:extLst>
          </p:cNvPr>
          <p:cNvGrpSpPr/>
          <p:nvPr/>
        </p:nvGrpSpPr>
        <p:grpSpPr>
          <a:xfrm>
            <a:off x="5201057" y="2018332"/>
            <a:ext cx="1807909" cy="1807909"/>
            <a:chOff x="8036560" y="3576891"/>
            <a:chExt cx="1534125" cy="1534125"/>
          </a:xfrm>
          <a:effectLst/>
        </p:grpSpPr>
        <p:sp>
          <p:nvSpPr>
            <p:cNvPr id="43" name="Rectangle: Rounded Corners 42">
              <a:extLst>
                <a:ext uri="{FF2B5EF4-FFF2-40B4-BE49-F238E27FC236}">
                  <a16:creationId xmlns:a16="http://schemas.microsoft.com/office/drawing/2014/main" id="{A6C7BEF3-2F5D-46E2-D227-E31C1E620EF2}"/>
                </a:ext>
              </a:extLst>
            </p:cNvPr>
            <p:cNvSpPr/>
            <p:nvPr/>
          </p:nvSpPr>
          <p:spPr>
            <a:xfrm>
              <a:off x="8036560" y="3576891"/>
              <a:ext cx="1534125" cy="1534125"/>
            </a:xfrm>
            <a:prstGeom prst="roundRect">
              <a:avLst/>
            </a:prstGeom>
            <a:solidFill>
              <a:srgbClr val="282F7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BAB8525D-AD5D-F4F4-AF11-9F6A34E248F8}"/>
                </a:ext>
              </a:extLst>
            </p:cNvPr>
            <p:cNvSpPr txBox="1"/>
            <p:nvPr/>
          </p:nvSpPr>
          <p:spPr>
            <a:xfrm>
              <a:off x="8054200" y="4614442"/>
              <a:ext cx="1465537" cy="241580"/>
            </a:xfrm>
            <a:prstGeom prst="rect">
              <a:avLst/>
            </a:prstGeom>
            <a:solidFill>
              <a:srgbClr val="282F72"/>
            </a:solidFill>
          </p:spPr>
          <p:txBody>
            <a:bodyPr wrap="square" rtlCol="0">
              <a:spAutoFit/>
            </a:bodyPr>
            <a:lstStyle/>
            <a:p>
              <a:pPr algn="ctr"/>
              <a:r>
                <a:rPr lang="en-US" sz="1250" b="1" dirty="0">
                  <a:solidFill>
                    <a:srgbClr val="81E5EF"/>
                  </a:solidFill>
                  <a:latin typeface="Candara" panose="020E0502030303020204" pitchFamily="34" charset="0"/>
                </a:rPr>
                <a:t>Prescription Drugs</a:t>
              </a:r>
            </a:p>
          </p:txBody>
        </p:sp>
      </p:grpSp>
      <p:pic>
        <p:nvPicPr>
          <p:cNvPr id="18" name="Graphic 17" descr="Medicine outline">
            <a:extLst>
              <a:ext uri="{FF2B5EF4-FFF2-40B4-BE49-F238E27FC236}">
                <a16:creationId xmlns:a16="http://schemas.microsoft.com/office/drawing/2014/main" id="{7C9C1623-8BEA-3DB7-DBDC-8D3D9CE8F1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57091" y="2207267"/>
            <a:ext cx="1095840" cy="1095840"/>
          </a:xfrm>
          <a:prstGeom prst="rect">
            <a:avLst/>
          </a:prstGeom>
          <a:effectLst>
            <a:glow rad="63500">
              <a:schemeClr val="accent5">
                <a:satMod val="175000"/>
                <a:alpha val="40000"/>
              </a:schemeClr>
            </a:glow>
          </a:effectLst>
        </p:spPr>
      </p:pic>
      <p:grpSp>
        <p:nvGrpSpPr>
          <p:cNvPr id="48" name="Group 47">
            <a:extLst>
              <a:ext uri="{FF2B5EF4-FFF2-40B4-BE49-F238E27FC236}">
                <a16:creationId xmlns:a16="http://schemas.microsoft.com/office/drawing/2014/main" id="{E4B701CE-75E8-FFBE-F845-CBE629E7C534}"/>
              </a:ext>
            </a:extLst>
          </p:cNvPr>
          <p:cNvGrpSpPr/>
          <p:nvPr/>
        </p:nvGrpSpPr>
        <p:grpSpPr>
          <a:xfrm>
            <a:off x="7235136" y="2011696"/>
            <a:ext cx="1897907" cy="1841325"/>
            <a:chOff x="8356578" y="4737396"/>
            <a:chExt cx="1897907" cy="1841325"/>
          </a:xfrm>
          <a:effectLst/>
        </p:grpSpPr>
        <p:grpSp>
          <p:nvGrpSpPr>
            <p:cNvPr id="45" name="Group 44">
              <a:extLst>
                <a:ext uri="{FF2B5EF4-FFF2-40B4-BE49-F238E27FC236}">
                  <a16:creationId xmlns:a16="http://schemas.microsoft.com/office/drawing/2014/main" id="{CE6254A5-BD4B-9220-4D34-F0BB54B0FBAA}"/>
                </a:ext>
              </a:extLst>
            </p:cNvPr>
            <p:cNvGrpSpPr/>
            <p:nvPr/>
          </p:nvGrpSpPr>
          <p:grpSpPr>
            <a:xfrm>
              <a:off x="8356578" y="4737396"/>
              <a:ext cx="1897907" cy="1841325"/>
              <a:chOff x="8020099" y="3576891"/>
              <a:chExt cx="1610494" cy="1562482"/>
            </a:xfrm>
          </p:grpSpPr>
          <p:sp>
            <p:nvSpPr>
              <p:cNvPr id="46" name="Rectangle: Rounded Corners 45">
                <a:extLst>
                  <a:ext uri="{FF2B5EF4-FFF2-40B4-BE49-F238E27FC236}">
                    <a16:creationId xmlns:a16="http://schemas.microsoft.com/office/drawing/2014/main" id="{AEFFB12C-B96D-604E-DB73-627897C139CC}"/>
                  </a:ext>
                </a:extLst>
              </p:cNvPr>
              <p:cNvSpPr/>
              <p:nvPr/>
            </p:nvSpPr>
            <p:spPr>
              <a:xfrm>
                <a:off x="8036560" y="3576891"/>
                <a:ext cx="1534125" cy="1534125"/>
              </a:xfrm>
              <a:prstGeom prst="roundRect">
                <a:avLst/>
              </a:prstGeom>
              <a:solidFill>
                <a:srgbClr val="282F7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8B8A700-2221-43B5-2E81-73EF301EA14F}"/>
                  </a:ext>
                </a:extLst>
              </p:cNvPr>
              <p:cNvSpPr txBox="1"/>
              <p:nvPr/>
            </p:nvSpPr>
            <p:spPr>
              <a:xfrm>
                <a:off x="8020099" y="4571333"/>
                <a:ext cx="1610494" cy="568040"/>
              </a:xfrm>
              <a:prstGeom prst="rect">
                <a:avLst/>
              </a:prstGeom>
              <a:noFill/>
            </p:spPr>
            <p:txBody>
              <a:bodyPr wrap="square" rtlCol="0">
                <a:spAutoFit/>
              </a:bodyPr>
              <a:lstStyle/>
              <a:p>
                <a:pPr algn="ctr"/>
                <a:r>
                  <a:rPr lang="en-US" sz="1250" b="1" dirty="0">
                    <a:solidFill>
                      <a:srgbClr val="F5776B"/>
                    </a:solidFill>
                    <a:latin typeface="Candara" panose="020E0502030303020204" pitchFamily="34" charset="0"/>
                  </a:rPr>
                  <a:t>Mental Health &amp; Substance Abuse Disorder</a:t>
                </a:r>
              </a:p>
            </p:txBody>
          </p:sp>
        </p:grpSp>
        <p:pic>
          <p:nvPicPr>
            <p:cNvPr id="20" name="Graphic 19" descr="Brain outline">
              <a:extLst>
                <a:ext uri="{FF2B5EF4-FFF2-40B4-BE49-F238E27FC236}">
                  <a16:creationId xmlns:a16="http://schemas.microsoft.com/office/drawing/2014/main" id="{25960760-CB1A-5017-645D-C960DB7DA5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02330" y="4849555"/>
              <a:ext cx="1114241" cy="1114241"/>
            </a:xfrm>
            <a:prstGeom prst="rect">
              <a:avLst/>
            </a:prstGeom>
            <a:effectLst>
              <a:glow rad="63500">
                <a:schemeClr val="accent2">
                  <a:satMod val="175000"/>
                  <a:alpha val="40000"/>
                </a:schemeClr>
              </a:glow>
            </a:effectLst>
          </p:spPr>
        </p:pic>
      </p:grpSp>
      <p:grpSp>
        <p:nvGrpSpPr>
          <p:cNvPr id="49" name="Group 48">
            <a:extLst>
              <a:ext uri="{FF2B5EF4-FFF2-40B4-BE49-F238E27FC236}">
                <a16:creationId xmlns:a16="http://schemas.microsoft.com/office/drawing/2014/main" id="{CAE0ADE2-0EBF-B4E7-7469-7AEC252175F1}"/>
              </a:ext>
            </a:extLst>
          </p:cNvPr>
          <p:cNvGrpSpPr/>
          <p:nvPr/>
        </p:nvGrpSpPr>
        <p:grpSpPr>
          <a:xfrm>
            <a:off x="9308008" y="2011696"/>
            <a:ext cx="1807909" cy="1807909"/>
            <a:chOff x="8036560" y="3576891"/>
            <a:chExt cx="1534125" cy="1534125"/>
          </a:xfrm>
          <a:effectLst/>
        </p:grpSpPr>
        <p:sp>
          <p:nvSpPr>
            <p:cNvPr id="50" name="Rectangle: Rounded Corners 49">
              <a:extLst>
                <a:ext uri="{FF2B5EF4-FFF2-40B4-BE49-F238E27FC236}">
                  <a16:creationId xmlns:a16="http://schemas.microsoft.com/office/drawing/2014/main" id="{0EB34EAF-9EAA-4289-19BA-492A11B65560}"/>
                </a:ext>
              </a:extLst>
            </p:cNvPr>
            <p:cNvSpPr/>
            <p:nvPr/>
          </p:nvSpPr>
          <p:spPr>
            <a:xfrm>
              <a:off x="8036560" y="3576891"/>
              <a:ext cx="1534125" cy="1534125"/>
            </a:xfrm>
            <a:prstGeom prst="roundRect">
              <a:avLst/>
            </a:prstGeom>
            <a:solidFill>
              <a:srgbClr val="282F7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C8E905B3-35E3-68BA-7295-22920FCDCB0B}"/>
                </a:ext>
              </a:extLst>
            </p:cNvPr>
            <p:cNvSpPr txBox="1"/>
            <p:nvPr/>
          </p:nvSpPr>
          <p:spPr>
            <a:xfrm>
              <a:off x="8036560" y="4589848"/>
              <a:ext cx="1534125" cy="404810"/>
            </a:xfrm>
            <a:prstGeom prst="rect">
              <a:avLst/>
            </a:prstGeom>
            <a:noFill/>
          </p:spPr>
          <p:txBody>
            <a:bodyPr wrap="square" rtlCol="0">
              <a:spAutoFit/>
            </a:bodyPr>
            <a:lstStyle/>
            <a:p>
              <a:pPr algn="ctr"/>
              <a:r>
                <a:rPr lang="en-US" sz="1250" b="1" dirty="0">
                  <a:solidFill>
                    <a:srgbClr val="A6CE39"/>
                  </a:solidFill>
                  <a:latin typeface="Candara" panose="020E0502030303020204" pitchFamily="34" charset="0"/>
                </a:rPr>
                <a:t>Preventive &amp; Wellness Services</a:t>
              </a:r>
            </a:p>
          </p:txBody>
        </p:sp>
      </p:grpSp>
      <p:grpSp>
        <p:nvGrpSpPr>
          <p:cNvPr id="53" name="Group 52">
            <a:extLst>
              <a:ext uri="{FF2B5EF4-FFF2-40B4-BE49-F238E27FC236}">
                <a16:creationId xmlns:a16="http://schemas.microsoft.com/office/drawing/2014/main" id="{7EDC902F-4384-22A3-5C16-3FB705490A93}"/>
              </a:ext>
            </a:extLst>
          </p:cNvPr>
          <p:cNvGrpSpPr/>
          <p:nvPr/>
        </p:nvGrpSpPr>
        <p:grpSpPr>
          <a:xfrm>
            <a:off x="1043369" y="4236412"/>
            <a:ext cx="1969434" cy="1807909"/>
            <a:chOff x="7985884" y="3576891"/>
            <a:chExt cx="1671189" cy="1534125"/>
          </a:xfrm>
          <a:solidFill>
            <a:srgbClr val="282F72"/>
          </a:solidFill>
          <a:effectLst/>
        </p:grpSpPr>
        <p:sp>
          <p:nvSpPr>
            <p:cNvPr id="54" name="Rectangle: Rounded Corners 53">
              <a:extLst>
                <a:ext uri="{FF2B5EF4-FFF2-40B4-BE49-F238E27FC236}">
                  <a16:creationId xmlns:a16="http://schemas.microsoft.com/office/drawing/2014/main" id="{ED831203-8C64-5BC3-9DDC-B76FDECCA4F1}"/>
                </a:ext>
              </a:extLst>
            </p:cNvPr>
            <p:cNvSpPr/>
            <p:nvPr/>
          </p:nvSpPr>
          <p:spPr>
            <a:xfrm>
              <a:off x="8036560" y="3576891"/>
              <a:ext cx="1534125" cy="1534125"/>
            </a:xfrm>
            <a:prstGeom prst="roundRect">
              <a:avLst/>
            </a:prstGeom>
            <a:gr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F6DEBC14-198B-BE40-D98E-1AFFB8C91208}"/>
                </a:ext>
              </a:extLst>
            </p:cNvPr>
            <p:cNvSpPr txBox="1"/>
            <p:nvPr/>
          </p:nvSpPr>
          <p:spPr>
            <a:xfrm>
              <a:off x="7985884" y="4614441"/>
              <a:ext cx="1671189" cy="241580"/>
            </a:xfrm>
            <a:prstGeom prst="rect">
              <a:avLst/>
            </a:prstGeom>
            <a:noFill/>
          </p:spPr>
          <p:txBody>
            <a:bodyPr wrap="square" rtlCol="0">
              <a:spAutoFit/>
            </a:bodyPr>
            <a:lstStyle/>
            <a:p>
              <a:pPr algn="ctr"/>
              <a:r>
                <a:rPr lang="en-US" sz="1250" b="1" dirty="0">
                  <a:solidFill>
                    <a:srgbClr val="F3BE17"/>
                  </a:solidFill>
                  <a:latin typeface="Candara" panose="020E0502030303020204" pitchFamily="34" charset="0"/>
                </a:rPr>
                <a:t>Pediatric Services</a:t>
              </a:r>
            </a:p>
          </p:txBody>
        </p:sp>
      </p:grpSp>
      <p:grpSp>
        <p:nvGrpSpPr>
          <p:cNvPr id="57" name="Group 56">
            <a:extLst>
              <a:ext uri="{FF2B5EF4-FFF2-40B4-BE49-F238E27FC236}">
                <a16:creationId xmlns:a16="http://schemas.microsoft.com/office/drawing/2014/main" id="{D87602A3-D162-3CF4-02B8-CA6E3AF5DA54}"/>
              </a:ext>
            </a:extLst>
          </p:cNvPr>
          <p:cNvGrpSpPr/>
          <p:nvPr/>
        </p:nvGrpSpPr>
        <p:grpSpPr>
          <a:xfrm>
            <a:off x="3076055" y="4243043"/>
            <a:ext cx="1969434" cy="1807909"/>
            <a:chOff x="7985884" y="3576891"/>
            <a:chExt cx="1671189" cy="1534125"/>
          </a:xfrm>
          <a:effectLst/>
        </p:grpSpPr>
        <p:sp>
          <p:nvSpPr>
            <p:cNvPr id="58" name="Rectangle: Rounded Corners 57">
              <a:extLst>
                <a:ext uri="{FF2B5EF4-FFF2-40B4-BE49-F238E27FC236}">
                  <a16:creationId xmlns:a16="http://schemas.microsoft.com/office/drawing/2014/main" id="{3C9DBB0A-035E-4659-482A-351005286899}"/>
                </a:ext>
              </a:extLst>
            </p:cNvPr>
            <p:cNvSpPr/>
            <p:nvPr/>
          </p:nvSpPr>
          <p:spPr>
            <a:xfrm>
              <a:off x="8036560" y="3576891"/>
              <a:ext cx="1534125" cy="1534125"/>
            </a:xfrm>
            <a:prstGeom prst="roundRect">
              <a:avLst/>
            </a:prstGeom>
            <a:solidFill>
              <a:srgbClr val="282F7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814D2400-1584-32F9-CDF1-0DFC80522241}"/>
                </a:ext>
              </a:extLst>
            </p:cNvPr>
            <p:cNvSpPr txBox="1"/>
            <p:nvPr/>
          </p:nvSpPr>
          <p:spPr>
            <a:xfrm>
              <a:off x="7985884" y="4614441"/>
              <a:ext cx="1671189" cy="241580"/>
            </a:xfrm>
            <a:prstGeom prst="rect">
              <a:avLst/>
            </a:prstGeom>
            <a:noFill/>
          </p:spPr>
          <p:txBody>
            <a:bodyPr wrap="square" rtlCol="0">
              <a:spAutoFit/>
            </a:bodyPr>
            <a:lstStyle/>
            <a:p>
              <a:pPr algn="ctr"/>
              <a:r>
                <a:rPr lang="en-US" sz="1250" b="1" dirty="0">
                  <a:solidFill>
                    <a:schemeClr val="bg1"/>
                  </a:solidFill>
                  <a:latin typeface="Candara" panose="020E0502030303020204" pitchFamily="34" charset="0"/>
                </a:rPr>
                <a:t>Rehabilitative Services</a:t>
              </a:r>
            </a:p>
          </p:txBody>
        </p:sp>
      </p:grpSp>
      <p:grpSp>
        <p:nvGrpSpPr>
          <p:cNvPr id="60" name="Group 59">
            <a:extLst>
              <a:ext uri="{FF2B5EF4-FFF2-40B4-BE49-F238E27FC236}">
                <a16:creationId xmlns:a16="http://schemas.microsoft.com/office/drawing/2014/main" id="{3DB7EA80-0620-6058-73A2-3789F857F46E}"/>
              </a:ext>
            </a:extLst>
          </p:cNvPr>
          <p:cNvGrpSpPr/>
          <p:nvPr/>
        </p:nvGrpSpPr>
        <p:grpSpPr>
          <a:xfrm>
            <a:off x="5171298" y="4243043"/>
            <a:ext cx="1969434" cy="1807909"/>
            <a:chOff x="7985884" y="3576891"/>
            <a:chExt cx="1671189" cy="1534125"/>
          </a:xfrm>
          <a:solidFill>
            <a:srgbClr val="F5776B"/>
          </a:solidFill>
          <a:effectLst/>
        </p:grpSpPr>
        <p:sp>
          <p:nvSpPr>
            <p:cNvPr id="61" name="Rectangle: Rounded Corners 60">
              <a:extLst>
                <a:ext uri="{FF2B5EF4-FFF2-40B4-BE49-F238E27FC236}">
                  <a16:creationId xmlns:a16="http://schemas.microsoft.com/office/drawing/2014/main" id="{AD8CAC77-A847-5B2D-2C91-BCCA015DB44A}"/>
                </a:ext>
              </a:extLst>
            </p:cNvPr>
            <p:cNvSpPr/>
            <p:nvPr/>
          </p:nvSpPr>
          <p:spPr>
            <a:xfrm>
              <a:off x="8036560" y="3576891"/>
              <a:ext cx="1534125" cy="1534125"/>
            </a:xfrm>
            <a:prstGeom prst="roundRect">
              <a:avLst/>
            </a:prstGeom>
            <a:solidFill>
              <a:srgbClr val="282F7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CBE66CBD-0597-3676-31BF-CE91A3A5EB8E}"/>
                </a:ext>
              </a:extLst>
            </p:cNvPr>
            <p:cNvSpPr txBox="1"/>
            <p:nvPr/>
          </p:nvSpPr>
          <p:spPr>
            <a:xfrm>
              <a:off x="7985884" y="4614441"/>
              <a:ext cx="1671189" cy="404810"/>
            </a:xfrm>
            <a:prstGeom prst="rect">
              <a:avLst/>
            </a:prstGeom>
            <a:noFill/>
            <a:ln>
              <a:noFill/>
            </a:ln>
          </p:spPr>
          <p:txBody>
            <a:bodyPr wrap="square" rtlCol="0">
              <a:spAutoFit/>
            </a:bodyPr>
            <a:lstStyle/>
            <a:p>
              <a:pPr algn="ctr"/>
              <a:r>
                <a:rPr lang="en-US" sz="1250" b="1" dirty="0">
                  <a:solidFill>
                    <a:srgbClr val="81E5EF"/>
                  </a:solidFill>
                  <a:latin typeface="Candara" panose="020E0502030303020204" pitchFamily="34" charset="0"/>
                </a:rPr>
                <a:t>Ambulatory Patient Services</a:t>
              </a:r>
            </a:p>
          </p:txBody>
        </p:sp>
      </p:grpSp>
      <p:grpSp>
        <p:nvGrpSpPr>
          <p:cNvPr id="64" name="Group 63">
            <a:extLst>
              <a:ext uri="{FF2B5EF4-FFF2-40B4-BE49-F238E27FC236}">
                <a16:creationId xmlns:a16="http://schemas.microsoft.com/office/drawing/2014/main" id="{07C02001-F0C2-E72D-E5F8-C9BF98CEC44E}"/>
              </a:ext>
            </a:extLst>
          </p:cNvPr>
          <p:cNvGrpSpPr/>
          <p:nvPr/>
        </p:nvGrpSpPr>
        <p:grpSpPr>
          <a:xfrm>
            <a:off x="7224774" y="4236412"/>
            <a:ext cx="1969434" cy="1807909"/>
            <a:chOff x="7985884" y="3576891"/>
            <a:chExt cx="1671189" cy="1534125"/>
          </a:xfrm>
          <a:solidFill>
            <a:srgbClr val="19B9CA"/>
          </a:solidFill>
          <a:effectLst/>
        </p:grpSpPr>
        <p:sp>
          <p:nvSpPr>
            <p:cNvPr id="66" name="Rectangle: Rounded Corners 65">
              <a:extLst>
                <a:ext uri="{FF2B5EF4-FFF2-40B4-BE49-F238E27FC236}">
                  <a16:creationId xmlns:a16="http://schemas.microsoft.com/office/drawing/2014/main" id="{E5DBA872-1162-B846-7A92-43F181711AA1}"/>
                </a:ext>
              </a:extLst>
            </p:cNvPr>
            <p:cNvSpPr/>
            <p:nvPr/>
          </p:nvSpPr>
          <p:spPr>
            <a:xfrm>
              <a:off x="8036560" y="3576891"/>
              <a:ext cx="1534125" cy="1534125"/>
            </a:xfrm>
            <a:prstGeom prst="roundRect">
              <a:avLst/>
            </a:prstGeom>
            <a:solidFill>
              <a:srgbClr val="282F7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488C7C3F-6B2F-E87C-F82E-E976B9232FC0}"/>
                </a:ext>
              </a:extLst>
            </p:cNvPr>
            <p:cNvSpPr txBox="1"/>
            <p:nvPr/>
          </p:nvSpPr>
          <p:spPr>
            <a:xfrm>
              <a:off x="7985884" y="4614441"/>
              <a:ext cx="1671189" cy="404810"/>
            </a:xfrm>
            <a:prstGeom prst="rect">
              <a:avLst/>
            </a:prstGeom>
            <a:noFill/>
          </p:spPr>
          <p:txBody>
            <a:bodyPr wrap="square" rtlCol="0">
              <a:spAutoFit/>
            </a:bodyPr>
            <a:lstStyle/>
            <a:p>
              <a:pPr algn="ctr"/>
              <a:r>
                <a:rPr lang="en-US" sz="1250" b="1" dirty="0">
                  <a:solidFill>
                    <a:srgbClr val="F5776B"/>
                  </a:solidFill>
                  <a:latin typeface="Candara" panose="020E0502030303020204" pitchFamily="34" charset="0"/>
                </a:rPr>
                <a:t>Maternity &amp; Newborn care</a:t>
              </a:r>
            </a:p>
          </p:txBody>
        </p:sp>
      </p:grpSp>
      <p:grpSp>
        <p:nvGrpSpPr>
          <p:cNvPr id="69" name="Group 68">
            <a:extLst>
              <a:ext uri="{FF2B5EF4-FFF2-40B4-BE49-F238E27FC236}">
                <a16:creationId xmlns:a16="http://schemas.microsoft.com/office/drawing/2014/main" id="{FBC1ECF0-3DB0-6382-CD25-E2250EC70A4A}"/>
              </a:ext>
            </a:extLst>
          </p:cNvPr>
          <p:cNvGrpSpPr/>
          <p:nvPr/>
        </p:nvGrpSpPr>
        <p:grpSpPr>
          <a:xfrm>
            <a:off x="9278250" y="4236412"/>
            <a:ext cx="1969434" cy="1807909"/>
            <a:chOff x="7985884" y="3576891"/>
            <a:chExt cx="1671189" cy="1534125"/>
          </a:xfrm>
          <a:effectLst/>
        </p:grpSpPr>
        <p:sp>
          <p:nvSpPr>
            <p:cNvPr id="71" name="Rectangle: Rounded Corners 70">
              <a:extLst>
                <a:ext uri="{FF2B5EF4-FFF2-40B4-BE49-F238E27FC236}">
                  <a16:creationId xmlns:a16="http://schemas.microsoft.com/office/drawing/2014/main" id="{278B3FD1-8167-148A-A5D4-535E079EC4EE}"/>
                </a:ext>
              </a:extLst>
            </p:cNvPr>
            <p:cNvSpPr/>
            <p:nvPr/>
          </p:nvSpPr>
          <p:spPr>
            <a:xfrm>
              <a:off x="8036560" y="3576891"/>
              <a:ext cx="1534125" cy="1534125"/>
            </a:xfrm>
            <a:prstGeom prst="roundRect">
              <a:avLst/>
            </a:prstGeom>
            <a:solidFill>
              <a:srgbClr val="282F7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DFD913B8-4341-67A8-53E2-257838578F23}"/>
                </a:ext>
              </a:extLst>
            </p:cNvPr>
            <p:cNvSpPr txBox="1"/>
            <p:nvPr/>
          </p:nvSpPr>
          <p:spPr>
            <a:xfrm>
              <a:off x="7985884" y="4605662"/>
              <a:ext cx="1671189" cy="241580"/>
            </a:xfrm>
            <a:prstGeom prst="rect">
              <a:avLst/>
            </a:prstGeom>
            <a:noFill/>
          </p:spPr>
          <p:txBody>
            <a:bodyPr wrap="square" rtlCol="0">
              <a:spAutoFit/>
            </a:bodyPr>
            <a:lstStyle/>
            <a:p>
              <a:pPr algn="ctr"/>
              <a:r>
                <a:rPr lang="en-US" sz="1250" b="1" dirty="0">
                  <a:solidFill>
                    <a:srgbClr val="A6CE39"/>
                  </a:solidFill>
                  <a:latin typeface="Candara" panose="020E0502030303020204" pitchFamily="34" charset="0"/>
                </a:rPr>
                <a:t>Hospitalization</a:t>
              </a:r>
            </a:p>
          </p:txBody>
        </p:sp>
      </p:grpSp>
      <p:pic>
        <p:nvPicPr>
          <p:cNvPr id="76" name="Graphic 75" descr="Hospital outline">
            <a:extLst>
              <a:ext uri="{FF2B5EF4-FFF2-40B4-BE49-F238E27FC236}">
                <a16:creationId xmlns:a16="http://schemas.microsoft.com/office/drawing/2014/main" id="{D288AA93-8F81-C719-22EB-90DAC1231D1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04173" y="4257771"/>
            <a:ext cx="1317587" cy="1317587"/>
          </a:xfrm>
          <a:prstGeom prst="rect">
            <a:avLst/>
          </a:prstGeom>
          <a:effectLst>
            <a:glow rad="63500">
              <a:schemeClr val="accent3">
                <a:satMod val="175000"/>
                <a:alpha val="40000"/>
              </a:schemeClr>
            </a:glow>
          </a:effectLst>
        </p:spPr>
      </p:pic>
      <p:pic>
        <p:nvPicPr>
          <p:cNvPr id="78" name="Graphic 77" descr="Inpatient outline">
            <a:extLst>
              <a:ext uri="{FF2B5EF4-FFF2-40B4-BE49-F238E27FC236}">
                <a16:creationId xmlns:a16="http://schemas.microsoft.com/office/drawing/2014/main" id="{75C5C539-DD57-9DCF-C58C-F9A5F8B8BA7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50716" y="4372404"/>
            <a:ext cx="1108589" cy="1108589"/>
          </a:xfrm>
          <a:prstGeom prst="rect">
            <a:avLst/>
          </a:prstGeom>
          <a:effectLst>
            <a:glow rad="63500">
              <a:schemeClr val="accent5">
                <a:satMod val="175000"/>
                <a:alpha val="40000"/>
              </a:schemeClr>
            </a:glow>
          </a:effectLst>
        </p:spPr>
      </p:pic>
      <p:pic>
        <p:nvPicPr>
          <p:cNvPr id="80" name="Graphic 79" descr="Heart with pulse with solid fill">
            <a:extLst>
              <a:ext uri="{FF2B5EF4-FFF2-40B4-BE49-F238E27FC236}">
                <a16:creationId xmlns:a16="http://schemas.microsoft.com/office/drawing/2014/main" id="{5D1A0173-5DC5-B5C9-2AE3-2A99A571F0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33487" y="2152744"/>
            <a:ext cx="1156949" cy="1156949"/>
          </a:xfrm>
          <a:prstGeom prst="rect">
            <a:avLst/>
          </a:prstGeom>
          <a:effectLst>
            <a:glow rad="63500">
              <a:schemeClr val="accent3">
                <a:satMod val="175000"/>
                <a:alpha val="40000"/>
              </a:schemeClr>
            </a:glow>
          </a:effectLst>
        </p:spPr>
      </p:pic>
      <p:pic>
        <p:nvPicPr>
          <p:cNvPr id="84" name="Graphic 83" descr="Adhesive Bandage outline">
            <a:extLst>
              <a:ext uri="{FF2B5EF4-FFF2-40B4-BE49-F238E27FC236}">
                <a16:creationId xmlns:a16="http://schemas.microsoft.com/office/drawing/2014/main" id="{8BE54FE8-445E-90BD-F681-D42D4A54AA1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482297" y="4395844"/>
            <a:ext cx="1156949" cy="1156949"/>
          </a:xfrm>
          <a:prstGeom prst="rect">
            <a:avLst/>
          </a:prstGeom>
          <a:effectLst>
            <a:glow rad="63500">
              <a:schemeClr val="accent1">
                <a:satMod val="175000"/>
                <a:alpha val="40000"/>
              </a:schemeClr>
            </a:glow>
          </a:effectLst>
        </p:spPr>
      </p:pic>
      <p:pic>
        <p:nvPicPr>
          <p:cNvPr id="26" name="Graphic 25" descr="Pregnant lady outline">
            <a:extLst>
              <a:ext uri="{FF2B5EF4-FFF2-40B4-BE49-F238E27FC236}">
                <a16:creationId xmlns:a16="http://schemas.microsoft.com/office/drawing/2014/main" id="{A010B4F2-EC14-F01F-82C3-F2F31099FDB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501521" y="4399850"/>
            <a:ext cx="1034941" cy="1034941"/>
          </a:xfrm>
          <a:prstGeom prst="rect">
            <a:avLst/>
          </a:prstGeom>
          <a:effectLst>
            <a:glow rad="63500">
              <a:schemeClr val="accent2">
                <a:satMod val="175000"/>
                <a:alpha val="40000"/>
              </a:schemeClr>
            </a:glow>
            <a:outerShdw blurRad="292100" dist="139700" dir="2700000" algn="ctr" rotWithShape="0">
              <a:schemeClr val="tx1">
                <a:lumMod val="65000"/>
                <a:lumOff val="35000"/>
                <a:alpha val="65000"/>
              </a:schemeClr>
            </a:outerShdw>
          </a:effectLst>
        </p:spPr>
      </p:pic>
      <p:pic>
        <p:nvPicPr>
          <p:cNvPr id="88" name="Graphic 87" descr="Child with balloon outline">
            <a:extLst>
              <a:ext uri="{FF2B5EF4-FFF2-40B4-BE49-F238E27FC236}">
                <a16:creationId xmlns:a16="http://schemas.microsoft.com/office/drawing/2014/main" id="{E3541570-B32B-F047-E83D-4DD4CB3701E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379876" y="4352060"/>
            <a:ext cx="1135999" cy="1135999"/>
          </a:xfrm>
          <a:prstGeom prst="rect">
            <a:avLst/>
          </a:prstGeom>
          <a:effectLst>
            <a:glow rad="63500">
              <a:schemeClr val="accent6">
                <a:satMod val="175000"/>
                <a:alpha val="40000"/>
              </a:schemeClr>
            </a:glow>
          </a:effectLst>
        </p:spPr>
      </p:pic>
      <p:pic>
        <p:nvPicPr>
          <p:cNvPr id="96" name="Graphic 95" descr="Man with baby outline">
            <a:extLst>
              <a:ext uri="{FF2B5EF4-FFF2-40B4-BE49-F238E27FC236}">
                <a16:creationId xmlns:a16="http://schemas.microsoft.com/office/drawing/2014/main" id="{E1D1B457-44F3-6C05-626F-73CDB5455CE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936510" y="4399851"/>
            <a:ext cx="1034940" cy="1034940"/>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2284586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80FE-6B3B-CCE2-AE43-D66605D8E3D2}"/>
              </a:ext>
            </a:extLst>
          </p:cNvPr>
          <p:cNvSpPr>
            <a:spLocks noGrp="1"/>
          </p:cNvSpPr>
          <p:nvPr>
            <p:ph type="title"/>
          </p:nvPr>
        </p:nvSpPr>
        <p:spPr>
          <a:xfrm>
            <a:off x="304799" y="182883"/>
            <a:ext cx="11573108" cy="962981"/>
          </a:xfrm>
        </p:spPr>
        <p:txBody>
          <a:bodyPr/>
          <a:lstStyle>
            <a:defPPr>
              <a:defRPr lang="en-US"/>
            </a:defPPr>
            <a:lvl1pPr marL="0" algn="l" defTabSz="403340" rtl="0" eaLnBrk="1" latinLnBrk="0" hangingPunct="1">
              <a:defRPr sz="1588" kern="1200">
                <a:solidFill>
                  <a:schemeClr val="tx1"/>
                </a:solidFill>
                <a:latin typeface="+mn-lt"/>
                <a:ea typeface="+mn-ea"/>
                <a:cs typeface="+mn-cs"/>
              </a:defRPr>
            </a:lvl1pPr>
            <a:lvl2pPr marL="403340" algn="l" defTabSz="403340" rtl="0" eaLnBrk="1" latinLnBrk="0" hangingPunct="1">
              <a:defRPr sz="1588" kern="1200">
                <a:solidFill>
                  <a:schemeClr val="tx1"/>
                </a:solidFill>
                <a:latin typeface="+mn-lt"/>
                <a:ea typeface="+mn-ea"/>
                <a:cs typeface="+mn-cs"/>
              </a:defRPr>
            </a:lvl2pPr>
            <a:lvl3pPr marL="806682" algn="l" defTabSz="403340" rtl="0" eaLnBrk="1" latinLnBrk="0" hangingPunct="1">
              <a:defRPr sz="1588" kern="1200">
                <a:solidFill>
                  <a:schemeClr val="tx1"/>
                </a:solidFill>
                <a:latin typeface="+mn-lt"/>
                <a:ea typeface="+mn-ea"/>
                <a:cs typeface="+mn-cs"/>
              </a:defRPr>
            </a:lvl3pPr>
            <a:lvl4pPr marL="1210022" algn="l" defTabSz="403340" rtl="0" eaLnBrk="1" latinLnBrk="0" hangingPunct="1">
              <a:defRPr sz="1588" kern="1200">
                <a:solidFill>
                  <a:schemeClr val="tx1"/>
                </a:solidFill>
                <a:latin typeface="+mn-lt"/>
                <a:ea typeface="+mn-ea"/>
                <a:cs typeface="+mn-cs"/>
              </a:defRPr>
            </a:lvl4pPr>
            <a:lvl5pPr marL="1613361" algn="l" defTabSz="403340" rtl="0" eaLnBrk="1" latinLnBrk="0" hangingPunct="1">
              <a:defRPr sz="1588" kern="1200">
                <a:solidFill>
                  <a:schemeClr val="tx1"/>
                </a:solidFill>
                <a:latin typeface="+mn-lt"/>
                <a:ea typeface="+mn-ea"/>
                <a:cs typeface="+mn-cs"/>
              </a:defRPr>
            </a:lvl5pPr>
            <a:lvl6pPr marL="2016701" algn="l" defTabSz="403340" rtl="0" eaLnBrk="1" latinLnBrk="0" hangingPunct="1">
              <a:defRPr sz="1588" kern="1200">
                <a:solidFill>
                  <a:schemeClr val="tx1"/>
                </a:solidFill>
                <a:latin typeface="+mn-lt"/>
                <a:ea typeface="+mn-ea"/>
                <a:cs typeface="+mn-cs"/>
              </a:defRPr>
            </a:lvl6pPr>
            <a:lvl7pPr marL="2420043" algn="l" defTabSz="403340" rtl="0" eaLnBrk="1" latinLnBrk="0" hangingPunct="1">
              <a:defRPr sz="1588" kern="1200">
                <a:solidFill>
                  <a:schemeClr val="tx1"/>
                </a:solidFill>
                <a:latin typeface="+mn-lt"/>
                <a:ea typeface="+mn-ea"/>
                <a:cs typeface="+mn-cs"/>
              </a:defRPr>
            </a:lvl7pPr>
            <a:lvl8pPr marL="2823383" algn="l" defTabSz="403340" rtl="0" eaLnBrk="1" latinLnBrk="0" hangingPunct="1">
              <a:defRPr sz="1588" kern="1200">
                <a:solidFill>
                  <a:schemeClr val="tx1"/>
                </a:solidFill>
                <a:latin typeface="+mn-lt"/>
                <a:ea typeface="+mn-ea"/>
                <a:cs typeface="+mn-cs"/>
              </a:defRPr>
            </a:lvl8pPr>
            <a:lvl9pPr marL="3226723" algn="l" defTabSz="403340" rtl="0" eaLnBrk="1" latinLnBrk="0" hangingPunct="1">
              <a:defRPr sz="1588" kern="1200">
                <a:solidFill>
                  <a:schemeClr val="tx1"/>
                </a:solidFill>
                <a:latin typeface="+mn-lt"/>
                <a:ea typeface="+mn-ea"/>
                <a:cs typeface="+mn-cs"/>
              </a:defRPr>
            </a:lvl9pPr>
          </a:lstStyle>
          <a:p>
            <a:r>
              <a:rPr lang="en-US" sz="3200">
                <a:solidFill>
                  <a:srgbClr val="19B9CA"/>
                </a:solidFill>
                <a:latin typeface="Arial"/>
                <a:cs typeface="Arial"/>
              </a:rPr>
              <a:t>Expanded affordability from the enhanced premium tax credit</a:t>
            </a:r>
          </a:p>
        </p:txBody>
      </p:sp>
      <p:sp>
        <p:nvSpPr>
          <p:cNvPr id="3" name="Text Placeholder 2">
            <a:extLst>
              <a:ext uri="{FF2B5EF4-FFF2-40B4-BE49-F238E27FC236}">
                <a16:creationId xmlns:a16="http://schemas.microsoft.com/office/drawing/2014/main" id="{22B0DB26-0CCC-9A59-A3E3-61415C76E590}"/>
              </a:ext>
            </a:extLst>
          </p:cNvPr>
          <p:cNvSpPr>
            <a:spLocks noGrp="1"/>
          </p:cNvSpPr>
          <p:nvPr>
            <p:ph type="body" sz="quarter" idx="10"/>
          </p:nvPr>
        </p:nvSpPr>
        <p:spPr>
          <a:xfrm>
            <a:off x="304797" y="1207313"/>
            <a:ext cx="11573933" cy="5093985"/>
          </a:xfrm>
        </p:spPr>
        <p:txBody>
          <a:bodyPr vert="horz" lIns="121920" tIns="60960" rIns="121920" bIns="60960" rtlCol="0" anchor="t">
            <a:noAutofit/>
          </a:bodyPr>
          <a:lstStyle>
            <a:defPPr>
              <a:defRPr lang="en-US"/>
            </a:defPPr>
            <a:lvl1pPr marL="0" algn="l" defTabSz="403340" rtl="0" eaLnBrk="1" latinLnBrk="0" hangingPunct="1">
              <a:defRPr sz="1588" kern="1200">
                <a:solidFill>
                  <a:schemeClr val="tx1"/>
                </a:solidFill>
                <a:latin typeface="+mn-lt"/>
                <a:ea typeface="+mn-ea"/>
                <a:cs typeface="+mn-cs"/>
              </a:defRPr>
            </a:lvl1pPr>
            <a:lvl2pPr marL="403340" algn="l" defTabSz="403340" rtl="0" eaLnBrk="1" latinLnBrk="0" hangingPunct="1">
              <a:defRPr sz="1588" kern="1200">
                <a:solidFill>
                  <a:schemeClr val="tx1"/>
                </a:solidFill>
                <a:latin typeface="+mn-lt"/>
                <a:ea typeface="+mn-ea"/>
                <a:cs typeface="+mn-cs"/>
              </a:defRPr>
            </a:lvl2pPr>
            <a:lvl3pPr marL="806682" algn="l" defTabSz="403340" rtl="0" eaLnBrk="1" latinLnBrk="0" hangingPunct="1">
              <a:defRPr sz="1588" kern="1200">
                <a:solidFill>
                  <a:schemeClr val="tx1"/>
                </a:solidFill>
                <a:latin typeface="+mn-lt"/>
                <a:ea typeface="+mn-ea"/>
                <a:cs typeface="+mn-cs"/>
              </a:defRPr>
            </a:lvl3pPr>
            <a:lvl4pPr marL="1210022" algn="l" defTabSz="403340" rtl="0" eaLnBrk="1" latinLnBrk="0" hangingPunct="1">
              <a:defRPr sz="1588" kern="1200">
                <a:solidFill>
                  <a:schemeClr val="tx1"/>
                </a:solidFill>
                <a:latin typeface="+mn-lt"/>
                <a:ea typeface="+mn-ea"/>
                <a:cs typeface="+mn-cs"/>
              </a:defRPr>
            </a:lvl4pPr>
            <a:lvl5pPr marL="1613361" algn="l" defTabSz="403340" rtl="0" eaLnBrk="1" latinLnBrk="0" hangingPunct="1">
              <a:defRPr sz="1588" kern="1200">
                <a:solidFill>
                  <a:schemeClr val="tx1"/>
                </a:solidFill>
                <a:latin typeface="+mn-lt"/>
                <a:ea typeface="+mn-ea"/>
                <a:cs typeface="+mn-cs"/>
              </a:defRPr>
            </a:lvl5pPr>
            <a:lvl6pPr marL="2016701" algn="l" defTabSz="403340" rtl="0" eaLnBrk="1" latinLnBrk="0" hangingPunct="1">
              <a:defRPr sz="1588" kern="1200">
                <a:solidFill>
                  <a:schemeClr val="tx1"/>
                </a:solidFill>
                <a:latin typeface="+mn-lt"/>
                <a:ea typeface="+mn-ea"/>
                <a:cs typeface="+mn-cs"/>
              </a:defRPr>
            </a:lvl6pPr>
            <a:lvl7pPr marL="2420043" algn="l" defTabSz="403340" rtl="0" eaLnBrk="1" latinLnBrk="0" hangingPunct="1">
              <a:defRPr sz="1588" kern="1200">
                <a:solidFill>
                  <a:schemeClr val="tx1"/>
                </a:solidFill>
                <a:latin typeface="+mn-lt"/>
                <a:ea typeface="+mn-ea"/>
                <a:cs typeface="+mn-cs"/>
              </a:defRPr>
            </a:lvl7pPr>
            <a:lvl8pPr marL="2823383" algn="l" defTabSz="403340" rtl="0" eaLnBrk="1" latinLnBrk="0" hangingPunct="1">
              <a:defRPr sz="1588" kern="1200">
                <a:solidFill>
                  <a:schemeClr val="tx1"/>
                </a:solidFill>
                <a:latin typeface="+mn-lt"/>
                <a:ea typeface="+mn-ea"/>
                <a:cs typeface="+mn-cs"/>
              </a:defRPr>
            </a:lvl8pPr>
            <a:lvl9pPr marL="3226723" algn="l" defTabSz="403340" rtl="0" eaLnBrk="1" latinLnBrk="0" hangingPunct="1">
              <a:defRPr sz="1588" kern="1200">
                <a:solidFill>
                  <a:schemeClr val="tx1"/>
                </a:solidFill>
                <a:latin typeface="+mn-lt"/>
                <a:ea typeface="+mn-ea"/>
                <a:cs typeface="+mn-cs"/>
              </a:defRPr>
            </a:lvl9pPr>
          </a:lstStyle>
          <a:p>
            <a:pPr indent="0">
              <a:buNone/>
            </a:pPr>
            <a:r>
              <a:rPr lang="en-US" sz="2000" b="1">
                <a:solidFill>
                  <a:srgbClr val="524A56"/>
                </a:solidFill>
                <a:latin typeface="Arial"/>
                <a:cs typeface="Arial"/>
              </a:rPr>
              <a:t>The federal enhanced premium tax credit (</a:t>
            </a:r>
            <a:r>
              <a:rPr lang="en-US" sz="2000" b="1" err="1">
                <a:solidFill>
                  <a:srgbClr val="524A56"/>
                </a:solidFill>
                <a:latin typeface="Arial"/>
                <a:cs typeface="Arial"/>
              </a:rPr>
              <a:t>ePTC</a:t>
            </a:r>
            <a:r>
              <a:rPr lang="en-US" sz="2000" b="1">
                <a:solidFill>
                  <a:srgbClr val="524A56"/>
                </a:solidFill>
                <a:latin typeface="Arial"/>
                <a:cs typeface="Arial"/>
              </a:rPr>
              <a:t>) has dramatically increased affordability for marketplace consumers by:</a:t>
            </a:r>
            <a:endParaRPr lang="en-US" sz="2000" b="1">
              <a:solidFill>
                <a:srgbClr val="524A56"/>
              </a:solidFill>
            </a:endParaRPr>
          </a:p>
          <a:p>
            <a:pPr marL="405130" lvl="1" indent="-380365">
              <a:spcBef>
                <a:spcPts val="800"/>
              </a:spcBef>
              <a:buFont typeface="Wingdings" panose="05000000000000000000" pitchFamily="2" charset="2"/>
              <a:buChar char="§"/>
            </a:pPr>
            <a:r>
              <a:rPr lang="en-US" sz="2000">
                <a:solidFill>
                  <a:srgbClr val="524A56"/>
                </a:solidFill>
                <a:latin typeface="Arial"/>
                <a:cs typeface="Arial"/>
              </a:rPr>
              <a:t>Increasing the amount of financial help for all consumers eligible to receive the advanced premium tax credit (APTC).</a:t>
            </a:r>
          </a:p>
          <a:p>
            <a:pPr marL="405130" lvl="1" indent="-380365">
              <a:spcBef>
                <a:spcPts val="800"/>
              </a:spcBef>
              <a:buFont typeface="Wingdings" panose="05000000000000000000" pitchFamily="2" charset="2"/>
              <a:buChar char="§"/>
            </a:pPr>
            <a:r>
              <a:rPr lang="en-US" sz="2000">
                <a:solidFill>
                  <a:srgbClr val="524A56"/>
                </a:solidFill>
                <a:latin typeface="Arial"/>
                <a:cs typeface="Arial"/>
              </a:rPr>
              <a:t>Providing two free Silver plan options for consumers with incomes below 150% FPL ($22,590 for an individual and $46,800 for a family of four).</a:t>
            </a:r>
          </a:p>
          <a:p>
            <a:pPr marL="405130" lvl="1" indent="-380365">
              <a:spcBef>
                <a:spcPts val="800"/>
              </a:spcBef>
              <a:buFont typeface="Wingdings" panose="05000000000000000000" pitchFamily="2" charset="2"/>
              <a:buChar char="§"/>
            </a:pPr>
            <a:r>
              <a:rPr lang="en-US" sz="2000">
                <a:solidFill>
                  <a:srgbClr val="524A56"/>
                </a:solidFill>
                <a:latin typeface="Arial"/>
                <a:cs typeface="Arial"/>
              </a:rPr>
              <a:t>Eliminating the “subsidy cliff” for middle-income consumers above 400% FPL who were previously ineligible for APTCs ($60,240 for an individual and $124,800 for a family of four).</a:t>
            </a:r>
          </a:p>
          <a:p>
            <a:pPr indent="-378460">
              <a:buNone/>
            </a:pPr>
            <a:r>
              <a:rPr lang="en-US" sz="2000" b="1">
                <a:solidFill>
                  <a:srgbClr val="524A56"/>
                </a:solidFill>
                <a:latin typeface="Arial"/>
                <a:cs typeface="Arial"/>
              </a:rPr>
              <a:t>The savings from the enhanced tax credit have been substantial for Federally Recognized AI/AN consumers: </a:t>
            </a:r>
            <a:endParaRPr lang="en-US" b="1">
              <a:solidFill>
                <a:srgbClr val="524A56"/>
              </a:solidFill>
              <a:ea typeface="Calibri"/>
              <a:cs typeface="Calibri"/>
            </a:endParaRPr>
          </a:p>
          <a:p>
            <a:pPr marL="405130" lvl="1" indent="-380365">
              <a:spcBef>
                <a:spcPts val="800"/>
              </a:spcBef>
              <a:buFont typeface="Wingdings" panose="05000000000000000000" pitchFamily="2" charset="2"/>
              <a:buChar char="§"/>
            </a:pPr>
            <a:r>
              <a:rPr lang="en-US" sz="2000">
                <a:solidFill>
                  <a:srgbClr val="524A56"/>
                </a:solidFill>
                <a:latin typeface="Arial"/>
                <a:cs typeface="Arial"/>
              </a:rPr>
              <a:t>On average, consumers save an additional $92 on premium costs each month. </a:t>
            </a:r>
          </a:p>
          <a:p>
            <a:pPr marL="405130" lvl="1" indent="-380365">
              <a:spcBef>
                <a:spcPts val="800"/>
              </a:spcBef>
              <a:buFont typeface="Wingdings" panose="05000000000000000000" pitchFamily="2" charset="2"/>
              <a:buChar char="§"/>
            </a:pPr>
            <a:r>
              <a:rPr lang="en-US" sz="2000">
                <a:solidFill>
                  <a:srgbClr val="524A56"/>
                </a:solidFill>
                <a:latin typeface="Arial"/>
                <a:cs typeface="Arial"/>
              </a:rPr>
              <a:t>More than half of</a:t>
            </a:r>
            <a:r>
              <a:rPr lang="en-US" sz="2000" b="1">
                <a:solidFill>
                  <a:srgbClr val="524A56"/>
                </a:solidFill>
                <a:latin typeface="Arial"/>
                <a:cs typeface="Arial"/>
              </a:rPr>
              <a:t> </a:t>
            </a:r>
            <a:r>
              <a:rPr lang="en-US" sz="2000">
                <a:solidFill>
                  <a:srgbClr val="524A56"/>
                </a:solidFill>
                <a:latin typeface="Arial"/>
                <a:cs typeface="Arial"/>
              </a:rPr>
              <a:t>consumers pay less than $10 per member per month for coverage. </a:t>
            </a:r>
          </a:p>
          <a:p>
            <a:pPr marL="405130" lvl="1" indent="-380365">
              <a:spcBef>
                <a:spcPts val="800"/>
              </a:spcBef>
              <a:buFont typeface="Wingdings" panose="05000000000000000000" pitchFamily="2" charset="2"/>
              <a:buChar char="§"/>
            </a:pPr>
            <a:r>
              <a:rPr lang="en-US" sz="2000">
                <a:solidFill>
                  <a:srgbClr val="524A56"/>
                </a:solidFill>
                <a:latin typeface="Arial"/>
                <a:cs typeface="Arial"/>
              </a:rPr>
              <a:t>More than 665 middle-income enrollees are now receiving a tax credit for their coverage where previously no financial help was available. </a:t>
            </a:r>
          </a:p>
        </p:txBody>
      </p:sp>
      <p:sp>
        <p:nvSpPr>
          <p:cNvPr id="4" name="TextBox 3">
            <a:extLst>
              <a:ext uri="{FF2B5EF4-FFF2-40B4-BE49-F238E27FC236}">
                <a16:creationId xmlns:a16="http://schemas.microsoft.com/office/drawing/2014/main" id="{3E46417B-419F-B165-2FE1-3D8EB52521E2}"/>
              </a:ext>
            </a:extLst>
          </p:cNvPr>
          <p:cNvSpPr txBox="1"/>
          <p:nvPr/>
        </p:nvSpPr>
        <p:spPr>
          <a:xfrm>
            <a:off x="1503123" y="6401648"/>
            <a:ext cx="9008301" cy="28732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067">
                <a:solidFill>
                  <a:srgbClr val="282F72"/>
                </a:solidFill>
                <a:latin typeface="Arial"/>
                <a:ea typeface="Calibri"/>
                <a:cs typeface="Arial"/>
              </a:rPr>
              <a:t>See Appendix for 2025 federal poverty level values.</a:t>
            </a:r>
            <a:endParaRPr lang="en-US" sz="1067">
              <a:solidFill>
                <a:srgbClr val="282F72"/>
              </a:solidFill>
              <a:latin typeface="Arial"/>
              <a:cs typeface="Arial"/>
            </a:endParaRPr>
          </a:p>
        </p:txBody>
      </p:sp>
      <p:sp>
        <p:nvSpPr>
          <p:cNvPr id="5" name="Slide Number Placeholder 4">
            <a:extLst>
              <a:ext uri="{FF2B5EF4-FFF2-40B4-BE49-F238E27FC236}">
                <a16:creationId xmlns:a16="http://schemas.microsoft.com/office/drawing/2014/main" id="{AA863EF3-2DE3-1217-C8AA-1FD1DD2E598E}"/>
              </a:ext>
            </a:extLst>
          </p:cNvPr>
          <p:cNvSpPr>
            <a:spLocks noGrp="1"/>
          </p:cNvSpPr>
          <p:nvPr>
            <p:ph type="sldNum" sz="quarter" idx="4"/>
          </p:nvPr>
        </p:nvSpPr>
        <p:spPr/>
        <p:txBody>
          <a:bodyPr/>
          <a:lstStyle/>
          <a:p>
            <a:fld id="{C8146628-1A01-9741-8A8B-916D51547CC7}" type="slidenum">
              <a:rPr lang="en-US" smtClean="0"/>
              <a:pPr/>
              <a:t>40</a:t>
            </a:fld>
            <a:endParaRPr lang="en-US"/>
          </a:p>
        </p:txBody>
      </p:sp>
    </p:spTree>
    <p:extLst>
      <p:ext uri="{BB962C8B-B14F-4D97-AF65-F5344CB8AC3E}">
        <p14:creationId xmlns:p14="http://schemas.microsoft.com/office/powerpoint/2010/main" val="3866857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B5383C-DCB9-01D5-90F8-B50A3236B35F}"/>
              </a:ext>
            </a:extLst>
          </p:cNvPr>
          <p:cNvSpPr txBox="1">
            <a:spLocks/>
          </p:cNvSpPr>
          <p:nvPr/>
        </p:nvSpPr>
        <p:spPr>
          <a:xfrm>
            <a:off x="304799" y="182884"/>
            <a:ext cx="11582400" cy="537981"/>
          </a:xfrm>
          <a:prstGeom prst="rect">
            <a:avLst/>
          </a:prstGeom>
        </p:spPr>
        <p:txBody>
          <a:bodyPr lIns="91440" tIns="45720" rIns="91440" bIns="45720" anchor="t"/>
          <a:lstStyle>
            <a:defPPr>
              <a:defRPr lang="en-US"/>
            </a:defPPr>
            <a:lvl1pPr marL="0" algn="l" defTabSz="403340" rtl="0" eaLnBrk="1" latinLnBrk="0" hangingPunct="1">
              <a:defRPr sz="1588" kern="1200">
                <a:solidFill>
                  <a:schemeClr val="tx1"/>
                </a:solidFill>
                <a:latin typeface="+mn-lt"/>
                <a:ea typeface="+mn-ea"/>
                <a:cs typeface="+mn-cs"/>
              </a:defRPr>
            </a:lvl1pPr>
            <a:lvl2pPr marL="403340" algn="l" defTabSz="403340" rtl="0" eaLnBrk="1" latinLnBrk="0" hangingPunct="1">
              <a:defRPr sz="1588" kern="1200">
                <a:solidFill>
                  <a:schemeClr val="tx1"/>
                </a:solidFill>
                <a:latin typeface="+mn-lt"/>
                <a:ea typeface="+mn-ea"/>
                <a:cs typeface="+mn-cs"/>
              </a:defRPr>
            </a:lvl2pPr>
            <a:lvl3pPr marL="806682" algn="l" defTabSz="403340" rtl="0" eaLnBrk="1" latinLnBrk="0" hangingPunct="1">
              <a:defRPr sz="1588" kern="1200">
                <a:solidFill>
                  <a:schemeClr val="tx1"/>
                </a:solidFill>
                <a:latin typeface="+mn-lt"/>
                <a:ea typeface="+mn-ea"/>
                <a:cs typeface="+mn-cs"/>
              </a:defRPr>
            </a:lvl3pPr>
            <a:lvl4pPr marL="1210022" algn="l" defTabSz="403340" rtl="0" eaLnBrk="1" latinLnBrk="0" hangingPunct="1">
              <a:defRPr sz="1588" kern="1200">
                <a:solidFill>
                  <a:schemeClr val="tx1"/>
                </a:solidFill>
                <a:latin typeface="+mn-lt"/>
                <a:ea typeface="+mn-ea"/>
                <a:cs typeface="+mn-cs"/>
              </a:defRPr>
            </a:lvl4pPr>
            <a:lvl5pPr marL="1613361" algn="l" defTabSz="403340" rtl="0" eaLnBrk="1" latinLnBrk="0" hangingPunct="1">
              <a:defRPr sz="1588" kern="1200">
                <a:solidFill>
                  <a:schemeClr val="tx1"/>
                </a:solidFill>
                <a:latin typeface="+mn-lt"/>
                <a:ea typeface="+mn-ea"/>
                <a:cs typeface="+mn-cs"/>
              </a:defRPr>
            </a:lvl5pPr>
            <a:lvl6pPr marL="2016701" algn="l" defTabSz="403340" rtl="0" eaLnBrk="1" latinLnBrk="0" hangingPunct="1">
              <a:defRPr sz="1588" kern="1200">
                <a:solidFill>
                  <a:schemeClr val="tx1"/>
                </a:solidFill>
                <a:latin typeface="+mn-lt"/>
                <a:ea typeface="+mn-ea"/>
                <a:cs typeface="+mn-cs"/>
              </a:defRPr>
            </a:lvl6pPr>
            <a:lvl7pPr marL="2420043" algn="l" defTabSz="403340" rtl="0" eaLnBrk="1" latinLnBrk="0" hangingPunct="1">
              <a:defRPr sz="1588" kern="1200">
                <a:solidFill>
                  <a:schemeClr val="tx1"/>
                </a:solidFill>
                <a:latin typeface="+mn-lt"/>
                <a:ea typeface="+mn-ea"/>
                <a:cs typeface="+mn-cs"/>
              </a:defRPr>
            </a:lvl7pPr>
            <a:lvl8pPr marL="2823383" algn="l" defTabSz="403340" rtl="0" eaLnBrk="1" latinLnBrk="0" hangingPunct="1">
              <a:defRPr sz="1588" kern="1200">
                <a:solidFill>
                  <a:schemeClr val="tx1"/>
                </a:solidFill>
                <a:latin typeface="+mn-lt"/>
                <a:ea typeface="+mn-ea"/>
                <a:cs typeface="+mn-cs"/>
              </a:defRPr>
            </a:lvl8pPr>
            <a:lvl9pPr marL="3226723" algn="l" defTabSz="403340" rtl="0" eaLnBrk="1" latinLnBrk="0" hangingPunct="1">
              <a:defRPr sz="1588" kern="1200">
                <a:solidFill>
                  <a:schemeClr val="tx1"/>
                </a:solidFill>
                <a:latin typeface="+mn-lt"/>
                <a:ea typeface="+mn-ea"/>
                <a:cs typeface="+mn-cs"/>
              </a:defRPr>
            </a:lvl9pPr>
          </a:lstStyle>
          <a:p>
            <a:pPr defTabSz="537773"/>
            <a:r>
              <a:rPr lang="en-US" sz="3200" b="1">
                <a:solidFill>
                  <a:srgbClr val="19B9CA"/>
                </a:solidFill>
                <a:latin typeface="Arial"/>
                <a:cs typeface="Arial"/>
              </a:rPr>
              <a:t>PREMIUMS WILL INCREASE IF THE ENHANCED PREMIUM TAX CREDIT EXPIRES</a:t>
            </a:r>
          </a:p>
        </p:txBody>
      </p:sp>
      <p:sp>
        <p:nvSpPr>
          <p:cNvPr id="4" name="TextBox 3">
            <a:extLst>
              <a:ext uri="{FF2B5EF4-FFF2-40B4-BE49-F238E27FC236}">
                <a16:creationId xmlns:a16="http://schemas.microsoft.com/office/drawing/2014/main" id="{254849DD-1A02-4D0B-1099-0CF3C73797B4}"/>
              </a:ext>
            </a:extLst>
          </p:cNvPr>
          <p:cNvSpPr txBox="1"/>
          <p:nvPr/>
        </p:nvSpPr>
        <p:spPr>
          <a:xfrm>
            <a:off x="304795" y="1270596"/>
            <a:ext cx="4285493" cy="5622052"/>
          </a:xfrm>
          <a:prstGeom prst="rect">
            <a:avLst/>
          </a:prstGeom>
          <a:noFill/>
        </p:spPr>
        <p:txBody>
          <a:bodyPr wrap="square" lIns="121920" tIns="60960" rIns="121920" bIns="60960" rtlCol="0" anchor="t">
            <a:spAutoFit/>
          </a:bodyPr>
          <a:lstStyle>
            <a:defPPr>
              <a:defRPr lang="en-US"/>
            </a:defPPr>
            <a:lvl1pPr marL="0" algn="l" defTabSz="403340" rtl="0" eaLnBrk="1" latinLnBrk="0" hangingPunct="1">
              <a:defRPr sz="1588" kern="1200">
                <a:solidFill>
                  <a:schemeClr val="tx1"/>
                </a:solidFill>
                <a:latin typeface="+mn-lt"/>
                <a:ea typeface="+mn-ea"/>
                <a:cs typeface="+mn-cs"/>
              </a:defRPr>
            </a:lvl1pPr>
            <a:lvl2pPr marL="403340" algn="l" defTabSz="403340" rtl="0" eaLnBrk="1" latinLnBrk="0" hangingPunct="1">
              <a:defRPr sz="1588" kern="1200">
                <a:solidFill>
                  <a:schemeClr val="tx1"/>
                </a:solidFill>
                <a:latin typeface="+mn-lt"/>
                <a:ea typeface="+mn-ea"/>
                <a:cs typeface="+mn-cs"/>
              </a:defRPr>
            </a:lvl2pPr>
            <a:lvl3pPr marL="806682" algn="l" defTabSz="403340" rtl="0" eaLnBrk="1" latinLnBrk="0" hangingPunct="1">
              <a:defRPr sz="1588" kern="1200">
                <a:solidFill>
                  <a:schemeClr val="tx1"/>
                </a:solidFill>
                <a:latin typeface="+mn-lt"/>
                <a:ea typeface="+mn-ea"/>
                <a:cs typeface="+mn-cs"/>
              </a:defRPr>
            </a:lvl3pPr>
            <a:lvl4pPr marL="1210022" algn="l" defTabSz="403340" rtl="0" eaLnBrk="1" latinLnBrk="0" hangingPunct="1">
              <a:defRPr sz="1588" kern="1200">
                <a:solidFill>
                  <a:schemeClr val="tx1"/>
                </a:solidFill>
                <a:latin typeface="+mn-lt"/>
                <a:ea typeface="+mn-ea"/>
                <a:cs typeface="+mn-cs"/>
              </a:defRPr>
            </a:lvl4pPr>
            <a:lvl5pPr marL="1613361" algn="l" defTabSz="403340" rtl="0" eaLnBrk="1" latinLnBrk="0" hangingPunct="1">
              <a:defRPr sz="1588" kern="1200">
                <a:solidFill>
                  <a:schemeClr val="tx1"/>
                </a:solidFill>
                <a:latin typeface="+mn-lt"/>
                <a:ea typeface="+mn-ea"/>
                <a:cs typeface="+mn-cs"/>
              </a:defRPr>
            </a:lvl5pPr>
            <a:lvl6pPr marL="2016701" algn="l" defTabSz="403340" rtl="0" eaLnBrk="1" latinLnBrk="0" hangingPunct="1">
              <a:defRPr sz="1588" kern="1200">
                <a:solidFill>
                  <a:schemeClr val="tx1"/>
                </a:solidFill>
                <a:latin typeface="+mn-lt"/>
                <a:ea typeface="+mn-ea"/>
                <a:cs typeface="+mn-cs"/>
              </a:defRPr>
            </a:lvl6pPr>
            <a:lvl7pPr marL="2420043" algn="l" defTabSz="403340" rtl="0" eaLnBrk="1" latinLnBrk="0" hangingPunct="1">
              <a:defRPr sz="1588" kern="1200">
                <a:solidFill>
                  <a:schemeClr val="tx1"/>
                </a:solidFill>
                <a:latin typeface="+mn-lt"/>
                <a:ea typeface="+mn-ea"/>
                <a:cs typeface="+mn-cs"/>
              </a:defRPr>
            </a:lvl7pPr>
            <a:lvl8pPr marL="2823383" algn="l" defTabSz="403340" rtl="0" eaLnBrk="1" latinLnBrk="0" hangingPunct="1">
              <a:defRPr sz="1588" kern="1200">
                <a:solidFill>
                  <a:schemeClr val="tx1"/>
                </a:solidFill>
                <a:latin typeface="+mn-lt"/>
                <a:ea typeface="+mn-ea"/>
                <a:cs typeface="+mn-cs"/>
              </a:defRPr>
            </a:lvl8pPr>
            <a:lvl9pPr marL="3226723" algn="l" defTabSz="403340" rtl="0" eaLnBrk="1" latinLnBrk="0" hangingPunct="1">
              <a:defRPr sz="1588" kern="1200">
                <a:solidFill>
                  <a:schemeClr val="tx1"/>
                </a:solidFill>
                <a:latin typeface="+mn-lt"/>
                <a:ea typeface="+mn-ea"/>
                <a:cs typeface="+mn-cs"/>
              </a:defRPr>
            </a:lvl9pPr>
          </a:lstStyle>
          <a:p>
            <a:pPr marL="380365" indent="-380365" defTabSz="537773">
              <a:spcAft>
                <a:spcPts val="800"/>
              </a:spcAft>
              <a:buFont typeface="Wingdings" panose="05000000000000000000" pitchFamily="2" charset="2"/>
              <a:buChar char="§"/>
            </a:pPr>
            <a:r>
              <a:rPr lang="en-US" sz="1800">
                <a:solidFill>
                  <a:schemeClr val="tx1">
                    <a:lumMod val="65000"/>
                    <a:lumOff val="35000"/>
                  </a:schemeClr>
                </a:solidFill>
                <a:latin typeface="Arial"/>
                <a:cs typeface="Arial"/>
              </a:rPr>
              <a:t>Consumers with incomes </a:t>
            </a:r>
            <a:r>
              <a:rPr lang="en-US" sz="1800" b="1">
                <a:solidFill>
                  <a:schemeClr val="tx1">
                    <a:lumMod val="65000"/>
                    <a:lumOff val="35000"/>
                  </a:schemeClr>
                </a:solidFill>
                <a:latin typeface="Arial"/>
                <a:cs typeface="Arial"/>
              </a:rPr>
              <a:t>less than 400% FPL </a:t>
            </a:r>
            <a:r>
              <a:rPr lang="en-US" sz="1800">
                <a:solidFill>
                  <a:schemeClr val="tx1">
                    <a:lumMod val="65000"/>
                    <a:lumOff val="35000"/>
                  </a:schemeClr>
                </a:solidFill>
                <a:latin typeface="Arial"/>
                <a:cs typeface="Arial"/>
              </a:rPr>
              <a:t>($60,240 for an individual), could see, on average, a $58 monthly increase in net premiums without the enhanced premium tax credit. </a:t>
            </a:r>
            <a:endParaRPr lang="en-US" sz="1800">
              <a:solidFill>
                <a:schemeClr val="tx1">
                  <a:lumMod val="65000"/>
                  <a:lumOff val="35000"/>
                </a:schemeClr>
              </a:solidFill>
            </a:endParaRPr>
          </a:p>
          <a:p>
            <a:pPr marL="380365" indent="-380365" defTabSz="537773">
              <a:spcAft>
                <a:spcPts val="800"/>
              </a:spcAft>
              <a:buFont typeface="Wingdings" panose="05000000000000000000" pitchFamily="2" charset="2"/>
              <a:buChar char="§"/>
            </a:pPr>
            <a:r>
              <a:rPr lang="en-US" sz="1800">
                <a:solidFill>
                  <a:schemeClr val="tx1">
                    <a:lumMod val="65000"/>
                    <a:lumOff val="35000"/>
                  </a:schemeClr>
                </a:solidFill>
                <a:latin typeface="Arial"/>
                <a:cs typeface="Arial"/>
              </a:rPr>
              <a:t>More than 665 AI/AN consumers with incomes over $60,240 will lose eligibility for tax credits entirely.</a:t>
            </a:r>
          </a:p>
          <a:p>
            <a:pPr marL="380365" indent="-380365" defTabSz="537773">
              <a:spcAft>
                <a:spcPts val="800"/>
              </a:spcAft>
              <a:buFont typeface="Wingdings" panose="05000000000000000000" pitchFamily="2" charset="2"/>
              <a:buChar char="§"/>
            </a:pPr>
            <a:r>
              <a:rPr lang="en-US" sz="1800">
                <a:solidFill>
                  <a:schemeClr val="tx1">
                    <a:lumMod val="65000"/>
                    <a:lumOff val="35000"/>
                  </a:schemeClr>
                </a:solidFill>
                <a:latin typeface="Arial"/>
                <a:cs typeface="Arial"/>
              </a:rPr>
              <a:t>A publicly-available </a:t>
            </a:r>
            <a:r>
              <a:rPr lang="en-US" sz="1800">
                <a:solidFill>
                  <a:srgbClr val="282F72"/>
                </a:solidFill>
                <a:latin typeface="Arial"/>
                <a:cs typeface="Arial"/>
                <a:hlinkClick r:id="rId3">
                  <a:extLst>
                    <a:ext uri="{A12FA001-AC4F-418D-AE19-62706E023703}">
                      <ahyp:hlinkClr xmlns:ahyp="http://schemas.microsoft.com/office/drawing/2018/hyperlinkcolor" val="tx"/>
                    </a:ext>
                  </a:extLst>
                </a:hlinkClick>
              </a:rPr>
              <a:t>data book</a:t>
            </a:r>
            <a:r>
              <a:rPr lang="en-US" sz="1800">
                <a:solidFill>
                  <a:schemeClr val="tx1">
                    <a:lumMod val="65000"/>
                    <a:lumOff val="35000"/>
                  </a:schemeClr>
                </a:solidFill>
                <a:latin typeface="Arial"/>
                <a:cs typeface="Arial"/>
              </a:rPr>
              <a:t> comparing consumer net premiums under the Affordable Care Act and Inflation Reduction Act is available online and includes AI/AN data based on self-identified race. </a:t>
            </a:r>
          </a:p>
          <a:p>
            <a:pPr defTabSz="537773">
              <a:spcAft>
                <a:spcPts val="800"/>
              </a:spcAft>
            </a:pPr>
            <a:endParaRPr lang="en-US" sz="1800">
              <a:solidFill>
                <a:schemeClr val="tx1">
                  <a:lumMod val="65000"/>
                  <a:lumOff val="35000"/>
                </a:schemeClr>
              </a:solidFill>
              <a:latin typeface="Arial"/>
              <a:cs typeface="Arial"/>
            </a:endParaRPr>
          </a:p>
          <a:p>
            <a:pPr marL="380365" indent="-380365" defTabSz="537773">
              <a:spcAft>
                <a:spcPts val="800"/>
              </a:spcAft>
              <a:buFont typeface="Wingdings" panose="05000000000000000000" pitchFamily="2" charset="2"/>
              <a:buChar char="§"/>
            </a:pPr>
            <a:endParaRPr lang="en-US" sz="1800">
              <a:solidFill>
                <a:schemeClr val="tx1">
                  <a:lumMod val="65000"/>
                  <a:lumOff val="35000"/>
                </a:schemeClr>
              </a:solidFill>
              <a:latin typeface="Arial"/>
              <a:cs typeface="Arial"/>
            </a:endParaRPr>
          </a:p>
          <a:p>
            <a:pPr defTabSz="537773">
              <a:spcAft>
                <a:spcPts val="800"/>
              </a:spcAft>
            </a:pPr>
            <a:endParaRPr lang="en-US" sz="180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6CCFBD1-831E-0F8F-C8CA-23508DFE56C0}"/>
              </a:ext>
            </a:extLst>
          </p:cNvPr>
          <p:cNvSpPr txBox="1"/>
          <p:nvPr/>
        </p:nvSpPr>
        <p:spPr>
          <a:xfrm>
            <a:off x="1794952" y="6385341"/>
            <a:ext cx="9900224" cy="430887"/>
          </a:xfrm>
          <a:prstGeom prst="rect">
            <a:avLst/>
          </a:prstGeom>
          <a:noFill/>
        </p:spPr>
        <p:txBody>
          <a:bodyPr wrap="square" lIns="121920" tIns="60960" rIns="121920" bIns="60960" rtlCol="0" anchor="t">
            <a:spAutoFit/>
          </a:bodyPr>
          <a:lstStyle>
            <a:defPPr>
              <a:defRPr lang="en-US"/>
            </a:defPPr>
            <a:lvl1pPr marL="0" algn="l" defTabSz="403340" rtl="0" eaLnBrk="1" latinLnBrk="0" hangingPunct="1">
              <a:defRPr sz="1588" kern="1200">
                <a:solidFill>
                  <a:schemeClr val="tx1"/>
                </a:solidFill>
                <a:latin typeface="+mn-lt"/>
                <a:ea typeface="+mn-ea"/>
                <a:cs typeface="+mn-cs"/>
              </a:defRPr>
            </a:lvl1pPr>
            <a:lvl2pPr marL="403340" algn="l" defTabSz="403340" rtl="0" eaLnBrk="1" latinLnBrk="0" hangingPunct="1">
              <a:defRPr sz="1588" kern="1200">
                <a:solidFill>
                  <a:schemeClr val="tx1"/>
                </a:solidFill>
                <a:latin typeface="+mn-lt"/>
                <a:ea typeface="+mn-ea"/>
                <a:cs typeface="+mn-cs"/>
              </a:defRPr>
            </a:lvl2pPr>
            <a:lvl3pPr marL="806682" algn="l" defTabSz="403340" rtl="0" eaLnBrk="1" latinLnBrk="0" hangingPunct="1">
              <a:defRPr sz="1588" kern="1200">
                <a:solidFill>
                  <a:schemeClr val="tx1"/>
                </a:solidFill>
                <a:latin typeface="+mn-lt"/>
                <a:ea typeface="+mn-ea"/>
                <a:cs typeface="+mn-cs"/>
              </a:defRPr>
            </a:lvl3pPr>
            <a:lvl4pPr marL="1210022" algn="l" defTabSz="403340" rtl="0" eaLnBrk="1" latinLnBrk="0" hangingPunct="1">
              <a:defRPr sz="1588" kern="1200">
                <a:solidFill>
                  <a:schemeClr val="tx1"/>
                </a:solidFill>
                <a:latin typeface="+mn-lt"/>
                <a:ea typeface="+mn-ea"/>
                <a:cs typeface="+mn-cs"/>
              </a:defRPr>
            </a:lvl4pPr>
            <a:lvl5pPr marL="1613361" algn="l" defTabSz="403340" rtl="0" eaLnBrk="1" latinLnBrk="0" hangingPunct="1">
              <a:defRPr sz="1588" kern="1200">
                <a:solidFill>
                  <a:schemeClr val="tx1"/>
                </a:solidFill>
                <a:latin typeface="+mn-lt"/>
                <a:ea typeface="+mn-ea"/>
                <a:cs typeface="+mn-cs"/>
              </a:defRPr>
            </a:lvl5pPr>
            <a:lvl6pPr marL="2016701" algn="l" defTabSz="403340" rtl="0" eaLnBrk="1" latinLnBrk="0" hangingPunct="1">
              <a:defRPr sz="1588" kern="1200">
                <a:solidFill>
                  <a:schemeClr val="tx1"/>
                </a:solidFill>
                <a:latin typeface="+mn-lt"/>
                <a:ea typeface="+mn-ea"/>
                <a:cs typeface="+mn-cs"/>
              </a:defRPr>
            </a:lvl6pPr>
            <a:lvl7pPr marL="2420043" algn="l" defTabSz="403340" rtl="0" eaLnBrk="1" latinLnBrk="0" hangingPunct="1">
              <a:defRPr sz="1588" kern="1200">
                <a:solidFill>
                  <a:schemeClr val="tx1"/>
                </a:solidFill>
                <a:latin typeface="+mn-lt"/>
                <a:ea typeface="+mn-ea"/>
                <a:cs typeface="+mn-cs"/>
              </a:defRPr>
            </a:lvl7pPr>
            <a:lvl8pPr marL="2823383" algn="l" defTabSz="403340" rtl="0" eaLnBrk="1" latinLnBrk="0" hangingPunct="1">
              <a:defRPr sz="1588" kern="1200">
                <a:solidFill>
                  <a:schemeClr val="tx1"/>
                </a:solidFill>
                <a:latin typeface="+mn-lt"/>
                <a:ea typeface="+mn-ea"/>
                <a:cs typeface="+mn-cs"/>
              </a:defRPr>
            </a:lvl8pPr>
            <a:lvl9pPr marL="3226723" algn="l" defTabSz="403340" rtl="0" eaLnBrk="1" latinLnBrk="0" hangingPunct="1">
              <a:defRPr sz="1588" kern="1200">
                <a:solidFill>
                  <a:schemeClr val="tx1"/>
                </a:solidFill>
                <a:latin typeface="+mn-lt"/>
                <a:ea typeface="+mn-ea"/>
                <a:cs typeface="+mn-cs"/>
              </a:defRPr>
            </a:lvl9pPr>
          </a:lstStyle>
          <a:p>
            <a:pPr defTabSz="537773"/>
            <a:r>
              <a:rPr lang="en-US" sz="1000">
                <a:solidFill>
                  <a:schemeClr val="tx1">
                    <a:lumMod val="65000"/>
                    <a:lumOff val="35000"/>
                  </a:schemeClr>
                </a:solidFill>
                <a:latin typeface="Arial"/>
                <a:cs typeface="Arial"/>
              </a:rPr>
              <a:t>Source: Snapshot of January 2025 Covered California among Federally Recognized Tribal Members receiving monthly APTC. Income levels reflect plan year 2025 FPL for an individual.  </a:t>
            </a:r>
          </a:p>
        </p:txBody>
      </p:sp>
      <p:sp>
        <p:nvSpPr>
          <p:cNvPr id="5" name="Slide Number Placeholder 4">
            <a:extLst>
              <a:ext uri="{FF2B5EF4-FFF2-40B4-BE49-F238E27FC236}">
                <a16:creationId xmlns:a16="http://schemas.microsoft.com/office/drawing/2014/main" id="{0C017B6D-F028-67A2-D7F9-E8562D53236E}"/>
              </a:ext>
            </a:extLst>
          </p:cNvPr>
          <p:cNvSpPr>
            <a:spLocks noGrp="1"/>
          </p:cNvSpPr>
          <p:nvPr>
            <p:ph type="sldNum" sz="quarter" idx="4"/>
          </p:nvPr>
        </p:nvSpPr>
        <p:spPr>
          <a:xfrm>
            <a:off x="10911714" y="6351357"/>
            <a:ext cx="975492" cy="365127"/>
          </a:xfrm>
        </p:spPr>
        <p:txBody>
          <a:bodyPr/>
          <a:lstStyle/>
          <a:p>
            <a:pPr defTabSz="443729"/>
            <a:fld id="{C8146628-1A01-9741-8A8B-916D51547CC7}" type="slidenum">
              <a:rPr lang="en-US" sz="933"/>
              <a:pPr defTabSz="443729"/>
              <a:t>41</a:t>
            </a:fld>
            <a:endParaRPr lang="en-US" sz="933"/>
          </a:p>
        </p:txBody>
      </p:sp>
      <p:graphicFrame>
        <p:nvGraphicFramePr>
          <p:cNvPr id="6" name="Chart 5">
            <a:extLst>
              <a:ext uri="{FF2B5EF4-FFF2-40B4-BE49-F238E27FC236}">
                <a16:creationId xmlns:a16="http://schemas.microsoft.com/office/drawing/2014/main" id="{7F00A9A3-B22E-4FA5-9B65-1B59B72AAC89}"/>
              </a:ext>
            </a:extLst>
          </p:cNvPr>
          <p:cNvGraphicFramePr>
            <a:graphicFrameLocks/>
          </p:cNvGraphicFramePr>
          <p:nvPr/>
        </p:nvGraphicFramePr>
        <p:xfrm>
          <a:off x="4610835" y="1299001"/>
          <a:ext cx="7271745" cy="481333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95B2F22B-90E5-9DE6-4A9A-5421A32FCADD}"/>
              </a:ext>
            </a:extLst>
          </p:cNvPr>
          <p:cNvSpPr txBox="1"/>
          <p:nvPr/>
        </p:nvSpPr>
        <p:spPr>
          <a:xfrm>
            <a:off x="5241954" y="5691851"/>
            <a:ext cx="1140736" cy="215444"/>
          </a:xfrm>
          <a:prstGeom prst="rect">
            <a:avLst/>
          </a:prstGeom>
          <a:noFill/>
        </p:spPr>
        <p:txBody>
          <a:bodyPr wrap="square" rtlCol="0" anchor="ctr">
            <a:spAutoFit/>
          </a:bodyPr>
          <a:lstStyle/>
          <a:p>
            <a:pPr algn="ctr"/>
            <a:r>
              <a:rPr lang="en-US" sz="800">
                <a:solidFill>
                  <a:srgbClr val="282F72"/>
                </a:solidFill>
                <a:latin typeface="Arial" panose="020B0604020202020204" pitchFamily="34" charset="0"/>
                <a:cs typeface="Arial" panose="020B0604020202020204" pitchFamily="34" charset="0"/>
              </a:rPr>
              <a:t>Under 400% FPL</a:t>
            </a:r>
          </a:p>
        </p:txBody>
      </p:sp>
      <p:sp>
        <p:nvSpPr>
          <p:cNvPr id="8" name="TextBox 7">
            <a:extLst>
              <a:ext uri="{FF2B5EF4-FFF2-40B4-BE49-F238E27FC236}">
                <a16:creationId xmlns:a16="http://schemas.microsoft.com/office/drawing/2014/main" id="{BB098936-3D04-E1FB-B53F-40711D578DA4}"/>
              </a:ext>
            </a:extLst>
          </p:cNvPr>
          <p:cNvSpPr txBox="1"/>
          <p:nvPr/>
        </p:nvSpPr>
        <p:spPr>
          <a:xfrm>
            <a:off x="6512543" y="5691851"/>
            <a:ext cx="1140736" cy="215444"/>
          </a:xfrm>
          <a:prstGeom prst="rect">
            <a:avLst/>
          </a:prstGeom>
          <a:noFill/>
        </p:spPr>
        <p:txBody>
          <a:bodyPr wrap="square" rtlCol="0" anchor="ctr">
            <a:spAutoFit/>
          </a:bodyPr>
          <a:lstStyle/>
          <a:p>
            <a:pPr algn="ctr"/>
            <a:r>
              <a:rPr lang="en-US" sz="800">
                <a:solidFill>
                  <a:srgbClr val="282F72"/>
                </a:solidFill>
                <a:latin typeface="Arial" panose="020B0604020202020204" pitchFamily="34" charset="0"/>
                <a:cs typeface="Arial" panose="020B0604020202020204" pitchFamily="34" charset="0"/>
              </a:rPr>
              <a:t>Under 150% FPL</a:t>
            </a:r>
          </a:p>
        </p:txBody>
      </p:sp>
      <p:sp>
        <p:nvSpPr>
          <p:cNvPr id="10" name="TextBox 9">
            <a:extLst>
              <a:ext uri="{FF2B5EF4-FFF2-40B4-BE49-F238E27FC236}">
                <a16:creationId xmlns:a16="http://schemas.microsoft.com/office/drawing/2014/main" id="{0B975A7E-95AC-5759-7D12-BD30F8E195FC}"/>
              </a:ext>
            </a:extLst>
          </p:cNvPr>
          <p:cNvSpPr txBox="1"/>
          <p:nvPr/>
        </p:nvSpPr>
        <p:spPr>
          <a:xfrm>
            <a:off x="7829271" y="5691851"/>
            <a:ext cx="1140736" cy="215444"/>
          </a:xfrm>
          <a:prstGeom prst="rect">
            <a:avLst/>
          </a:prstGeom>
          <a:noFill/>
        </p:spPr>
        <p:txBody>
          <a:bodyPr wrap="square" rtlCol="0" anchor="ctr">
            <a:spAutoFit/>
          </a:bodyPr>
          <a:lstStyle/>
          <a:p>
            <a:pPr algn="ctr"/>
            <a:r>
              <a:rPr lang="en-US" sz="800">
                <a:solidFill>
                  <a:srgbClr val="282F72"/>
                </a:solidFill>
                <a:latin typeface="Arial" panose="020B0604020202020204" pitchFamily="34" charset="0"/>
                <a:cs typeface="Arial" panose="020B0604020202020204" pitchFamily="34" charset="0"/>
              </a:rPr>
              <a:t>150% - 200% FPL</a:t>
            </a:r>
          </a:p>
        </p:txBody>
      </p:sp>
      <p:sp>
        <p:nvSpPr>
          <p:cNvPr id="11" name="TextBox 10">
            <a:extLst>
              <a:ext uri="{FF2B5EF4-FFF2-40B4-BE49-F238E27FC236}">
                <a16:creationId xmlns:a16="http://schemas.microsoft.com/office/drawing/2014/main" id="{69BA5B1F-8B04-1FF3-E559-32314BC283BF}"/>
              </a:ext>
            </a:extLst>
          </p:cNvPr>
          <p:cNvSpPr txBox="1"/>
          <p:nvPr/>
        </p:nvSpPr>
        <p:spPr>
          <a:xfrm>
            <a:off x="9155052" y="5691851"/>
            <a:ext cx="1140736" cy="215444"/>
          </a:xfrm>
          <a:prstGeom prst="rect">
            <a:avLst/>
          </a:prstGeom>
          <a:noFill/>
        </p:spPr>
        <p:txBody>
          <a:bodyPr wrap="square" rtlCol="0" anchor="ctr">
            <a:spAutoFit/>
          </a:bodyPr>
          <a:lstStyle/>
          <a:p>
            <a:pPr algn="ctr"/>
            <a:r>
              <a:rPr lang="en-US" sz="800">
                <a:solidFill>
                  <a:srgbClr val="282F72"/>
                </a:solidFill>
                <a:latin typeface="Arial" panose="020B0604020202020204" pitchFamily="34" charset="0"/>
                <a:cs typeface="Arial" panose="020B0604020202020204" pitchFamily="34" charset="0"/>
              </a:rPr>
              <a:t>200% - 250% FPL</a:t>
            </a:r>
          </a:p>
        </p:txBody>
      </p:sp>
      <p:sp>
        <p:nvSpPr>
          <p:cNvPr id="12" name="TextBox 11">
            <a:extLst>
              <a:ext uri="{FF2B5EF4-FFF2-40B4-BE49-F238E27FC236}">
                <a16:creationId xmlns:a16="http://schemas.microsoft.com/office/drawing/2014/main" id="{6019A5EB-09FE-ECC3-64DD-A9327B89DBBC}"/>
              </a:ext>
            </a:extLst>
          </p:cNvPr>
          <p:cNvSpPr txBox="1"/>
          <p:nvPr/>
        </p:nvSpPr>
        <p:spPr>
          <a:xfrm>
            <a:off x="10480833" y="5691851"/>
            <a:ext cx="1140736" cy="215444"/>
          </a:xfrm>
          <a:prstGeom prst="rect">
            <a:avLst/>
          </a:prstGeom>
          <a:noFill/>
        </p:spPr>
        <p:txBody>
          <a:bodyPr wrap="square" rtlCol="0" anchor="ctr">
            <a:spAutoFit/>
          </a:bodyPr>
          <a:lstStyle/>
          <a:p>
            <a:pPr algn="ctr"/>
            <a:r>
              <a:rPr lang="en-US" sz="800">
                <a:solidFill>
                  <a:srgbClr val="282F72"/>
                </a:solidFill>
                <a:latin typeface="Arial" panose="020B0604020202020204" pitchFamily="34" charset="0"/>
                <a:cs typeface="Arial" panose="020B0604020202020204" pitchFamily="34" charset="0"/>
              </a:rPr>
              <a:t>250% - 400% FPL</a:t>
            </a:r>
          </a:p>
        </p:txBody>
      </p:sp>
    </p:spTree>
    <p:extLst>
      <p:ext uri="{BB962C8B-B14F-4D97-AF65-F5344CB8AC3E}">
        <p14:creationId xmlns:p14="http://schemas.microsoft.com/office/powerpoint/2010/main" val="2163069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E23C-6F9B-BC89-7290-9C9AAD04EC37}"/>
              </a:ext>
            </a:extLst>
          </p:cNvPr>
          <p:cNvSpPr>
            <a:spLocks noGrp="1"/>
          </p:cNvSpPr>
          <p:nvPr>
            <p:ph type="title"/>
          </p:nvPr>
        </p:nvSpPr>
        <p:spPr>
          <a:xfrm>
            <a:off x="419818" y="226111"/>
            <a:ext cx="11366623" cy="690092"/>
          </a:xfrm>
        </p:spPr>
        <p:txBody>
          <a:bodyPr>
            <a:normAutofit fontScale="90000"/>
          </a:bodyPr>
          <a:lstStyle/>
          <a:p>
            <a:r>
              <a:rPr lang="en-US">
                <a:latin typeface="Arial"/>
                <a:cs typeface="Arial"/>
              </a:rPr>
              <a:t>TIMING CONSIDERATIONS FOR EXTENSION OF THE ENHANCED PREMIUM TAX CREDIT</a:t>
            </a:r>
            <a:endParaRPr lang="en-US"/>
          </a:p>
        </p:txBody>
      </p:sp>
      <p:sp>
        <p:nvSpPr>
          <p:cNvPr id="3" name="Text Placeholder 2">
            <a:extLst>
              <a:ext uri="{FF2B5EF4-FFF2-40B4-BE49-F238E27FC236}">
                <a16:creationId xmlns:a16="http://schemas.microsoft.com/office/drawing/2014/main" id="{8DC12CA6-71CD-5533-020A-7E659C20FAFD}"/>
              </a:ext>
            </a:extLst>
          </p:cNvPr>
          <p:cNvSpPr>
            <a:spLocks noGrp="1"/>
          </p:cNvSpPr>
          <p:nvPr>
            <p:ph type="body" sz="quarter" idx="13"/>
          </p:nvPr>
        </p:nvSpPr>
        <p:spPr>
          <a:xfrm>
            <a:off x="317280" y="1267528"/>
            <a:ext cx="11772182" cy="5062951"/>
          </a:xfrm>
        </p:spPr>
        <p:txBody>
          <a:bodyPr vert="horz" lIns="121920" tIns="60960" rIns="121920" bIns="60960" rtlCol="0" anchor="t">
            <a:noAutofit/>
          </a:bodyPr>
          <a:lstStyle/>
          <a:p>
            <a:pPr>
              <a:buFont typeface="Wingdings" panose="05000000000000000000" pitchFamily="2" charset="2"/>
              <a:buChar char="§"/>
            </a:pPr>
            <a:r>
              <a:rPr lang="en-US" sz="2000" dirty="0">
                <a:solidFill>
                  <a:srgbClr val="524A56"/>
                </a:solidFill>
                <a:latin typeface="Arial"/>
                <a:cs typeface="Arial"/>
              </a:rPr>
              <a:t>Without Congressional action, the enhanced premium tax credit will expire at the end of 2025.</a:t>
            </a:r>
            <a:endParaRPr lang="en-US" sz="2000" dirty="0">
              <a:solidFill>
                <a:srgbClr val="524A56"/>
              </a:solidFill>
            </a:endParaRPr>
          </a:p>
          <a:p>
            <a:pPr>
              <a:buFont typeface="Wingdings" panose="05000000000000000000" pitchFamily="2" charset="2"/>
              <a:buChar char="§"/>
            </a:pPr>
            <a:endParaRPr lang="en-US" sz="2000" dirty="0">
              <a:solidFill>
                <a:srgbClr val="524A56"/>
              </a:solidFill>
              <a:latin typeface="Arial"/>
              <a:cs typeface="Arial"/>
            </a:endParaRPr>
          </a:p>
          <a:p>
            <a:pPr>
              <a:buFont typeface="Wingdings" panose="05000000000000000000" pitchFamily="2" charset="2"/>
              <a:buChar char="§"/>
            </a:pPr>
            <a:r>
              <a:rPr lang="en-US" sz="2000" dirty="0">
                <a:solidFill>
                  <a:srgbClr val="524A56"/>
                </a:solidFill>
                <a:latin typeface="Arial"/>
                <a:cs typeface="Arial"/>
              </a:rPr>
              <a:t>Covered California and marketplaces across the country are currently preparing for the 2026 plan year, but uncertainty around the extension of the enhanced premium tax credit will make projections challenging. </a:t>
            </a:r>
          </a:p>
          <a:p>
            <a:pPr>
              <a:buFont typeface="Wingdings" panose="05000000000000000000" pitchFamily="2" charset="2"/>
              <a:buChar char="§"/>
            </a:pPr>
            <a:endParaRPr lang="en-US" sz="2000" dirty="0">
              <a:solidFill>
                <a:srgbClr val="524A56"/>
              </a:solidFill>
              <a:latin typeface="Arial"/>
              <a:cs typeface="Arial"/>
            </a:endParaRPr>
          </a:p>
          <a:p>
            <a:pPr>
              <a:buFont typeface="Wingdings" panose="05000000000000000000" pitchFamily="2" charset="2"/>
              <a:buChar char="§"/>
            </a:pPr>
            <a:r>
              <a:rPr lang="en-US" sz="2000" dirty="0">
                <a:solidFill>
                  <a:srgbClr val="524A56"/>
                </a:solidFill>
                <a:latin typeface="Arial"/>
                <a:cs typeface="Arial"/>
              </a:rPr>
              <a:t>Health insurance company premium rates were due to Covered California at the end of April. This is to allow consumers notice of changes in their costs well in advance of commencement of the next open enrollment period on November 1, 2025. </a:t>
            </a:r>
          </a:p>
          <a:p>
            <a:pPr>
              <a:buFont typeface="Wingdings" panose="05000000000000000000" pitchFamily="2" charset="2"/>
              <a:buChar char="§"/>
            </a:pPr>
            <a:endParaRPr lang="en-US" sz="2000" dirty="0">
              <a:solidFill>
                <a:srgbClr val="524A56"/>
              </a:solidFill>
              <a:latin typeface="Arial"/>
              <a:cs typeface="Arial"/>
            </a:endParaRPr>
          </a:p>
          <a:p>
            <a:pPr>
              <a:buFont typeface="Wingdings" panose="05000000000000000000" pitchFamily="2" charset="2"/>
              <a:buChar char="§"/>
            </a:pPr>
            <a:r>
              <a:rPr lang="en-US" sz="2000" dirty="0">
                <a:solidFill>
                  <a:srgbClr val="524A56"/>
                </a:solidFill>
                <a:latin typeface="Arial"/>
                <a:cs typeface="Arial"/>
              </a:rPr>
              <a:t>Without extension of the enhanced premium tax credit, higher proposed rates, fewer enrollees, and market instability are likely. </a:t>
            </a:r>
          </a:p>
          <a:p>
            <a:pPr>
              <a:buFont typeface="Wingdings" panose="05000000000000000000" pitchFamily="2" charset="2"/>
              <a:buChar char="§"/>
            </a:pPr>
            <a:endParaRPr lang="en-US" sz="2000" dirty="0">
              <a:solidFill>
                <a:srgbClr val="524A56"/>
              </a:solidFill>
              <a:latin typeface="Arial"/>
              <a:cs typeface="Arial"/>
            </a:endParaRPr>
          </a:p>
          <a:p>
            <a:pPr>
              <a:buFont typeface="Wingdings" panose="05000000000000000000" pitchFamily="2" charset="2"/>
              <a:buChar char="§"/>
            </a:pPr>
            <a:r>
              <a:rPr lang="en-US" sz="2000" dirty="0">
                <a:solidFill>
                  <a:srgbClr val="524A56"/>
                </a:solidFill>
                <a:latin typeface="Arial"/>
                <a:cs typeface="Arial"/>
              </a:rPr>
              <a:t>Urgent action on extension of the enhanced premium tax credit would prevent rate hikes and create more certainty in the market while maintaining affordable continuous coverage for enrollees. </a:t>
            </a:r>
            <a:endParaRPr lang="en-US" sz="2000" dirty="0">
              <a:solidFill>
                <a:srgbClr val="524A56"/>
              </a:solidFill>
            </a:endParaRPr>
          </a:p>
        </p:txBody>
      </p:sp>
      <p:sp>
        <p:nvSpPr>
          <p:cNvPr id="4" name="Slide Number Placeholder 3">
            <a:extLst>
              <a:ext uri="{FF2B5EF4-FFF2-40B4-BE49-F238E27FC236}">
                <a16:creationId xmlns:a16="http://schemas.microsoft.com/office/drawing/2014/main" id="{676C12AF-7C12-0EEC-94AF-1F8920226756}"/>
              </a:ext>
            </a:extLst>
          </p:cNvPr>
          <p:cNvSpPr>
            <a:spLocks noGrp="1"/>
          </p:cNvSpPr>
          <p:nvPr>
            <p:ph type="sldNum" sz="quarter" idx="4"/>
          </p:nvPr>
        </p:nvSpPr>
        <p:spPr/>
        <p:txBody>
          <a:bodyPr/>
          <a:lstStyle/>
          <a:p>
            <a:pPr defTabSz="443729"/>
            <a:fld id="{C8146628-1A01-9741-8A8B-916D51547CC7}" type="slidenum">
              <a:rPr lang="en-US" sz="933"/>
              <a:pPr defTabSz="443729"/>
              <a:t>42</a:t>
            </a:fld>
            <a:endParaRPr lang="en-US" sz="933"/>
          </a:p>
        </p:txBody>
      </p:sp>
    </p:spTree>
    <p:extLst>
      <p:ext uri="{BB962C8B-B14F-4D97-AF65-F5344CB8AC3E}">
        <p14:creationId xmlns:p14="http://schemas.microsoft.com/office/powerpoint/2010/main" val="2471489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795D-15C4-D007-901E-8479DAFBBA18}"/>
              </a:ext>
            </a:extLst>
          </p:cNvPr>
          <p:cNvSpPr>
            <a:spLocks noGrp="1"/>
          </p:cNvSpPr>
          <p:nvPr>
            <p:ph type="title"/>
          </p:nvPr>
        </p:nvSpPr>
        <p:spPr>
          <a:xfrm>
            <a:off x="304799" y="182881"/>
            <a:ext cx="11742174" cy="904723"/>
          </a:xfrm>
        </p:spPr>
        <p:txBody>
          <a:bodyPr>
            <a:normAutofit/>
          </a:bodyPr>
          <a:lstStyle/>
          <a:p>
            <a:r>
              <a:rPr lang="en-US" sz="3700">
                <a:latin typeface="Arial"/>
                <a:cs typeface="Arial"/>
              </a:rPr>
              <a:t>INFORMING FEDERAL POLICY</a:t>
            </a:r>
            <a:endParaRPr lang="en-US" sz="3700"/>
          </a:p>
        </p:txBody>
      </p:sp>
      <p:sp>
        <p:nvSpPr>
          <p:cNvPr id="3" name="Text Placeholder 2">
            <a:extLst>
              <a:ext uri="{FF2B5EF4-FFF2-40B4-BE49-F238E27FC236}">
                <a16:creationId xmlns:a16="http://schemas.microsoft.com/office/drawing/2014/main" id="{598E9FF2-105B-6785-9C53-A56D29F583C9}"/>
              </a:ext>
            </a:extLst>
          </p:cNvPr>
          <p:cNvSpPr>
            <a:spLocks noGrp="1"/>
          </p:cNvSpPr>
          <p:nvPr>
            <p:ph type="body" sz="quarter" idx="13"/>
          </p:nvPr>
        </p:nvSpPr>
        <p:spPr>
          <a:xfrm>
            <a:off x="304801" y="870741"/>
            <a:ext cx="11582811" cy="5446237"/>
          </a:xfrm>
        </p:spPr>
        <p:txBody>
          <a:bodyPr vert="horz" lIns="91440" tIns="45720" rIns="91440" bIns="45720" rtlCol="0" anchor="t">
            <a:normAutofit fontScale="70000" lnSpcReduction="20000"/>
          </a:bodyPr>
          <a:lstStyle/>
          <a:p>
            <a:pPr marL="457200" indent="-457200">
              <a:spcAft>
                <a:spcPts val="600"/>
              </a:spcAft>
              <a:buFont typeface="Arial" pitchFamily="34" charset="0"/>
              <a:buChar char="•"/>
            </a:pPr>
            <a:r>
              <a:rPr lang="en-US" dirty="0">
                <a:latin typeface="Arial"/>
                <a:cs typeface="Arial"/>
              </a:rPr>
              <a:t>Covered California continues to engage with Congress and the federal administration to inform the federal policy dialogue surrounding the expiration of federal enhanced premium tax credits.</a:t>
            </a:r>
            <a:endParaRPr lang="en-US" dirty="0"/>
          </a:p>
          <a:p>
            <a:pPr>
              <a:spcAft>
                <a:spcPts val="600"/>
              </a:spcAft>
            </a:pPr>
            <a:endParaRPr lang="en-US" b="1" dirty="0">
              <a:latin typeface="Arial"/>
              <a:cs typeface="Arial"/>
            </a:endParaRPr>
          </a:p>
          <a:p>
            <a:pPr marL="457200" indent="-457200">
              <a:spcAft>
                <a:spcPts val="600"/>
              </a:spcAft>
              <a:buFont typeface="Arial" pitchFamily="34" charset="0"/>
              <a:buChar char="•"/>
            </a:pPr>
            <a:r>
              <a:rPr lang="en-US" dirty="0">
                <a:latin typeface="Arial"/>
                <a:cs typeface="Arial"/>
              </a:rPr>
              <a:t>In February, Covered California traveled to Washington, D.C. to brief members of congress on the impacts of enhance premium tax credit expiration.</a:t>
            </a:r>
            <a:r>
              <a:rPr lang="en-US" b="1" dirty="0">
                <a:latin typeface="Arial"/>
                <a:cs typeface="Arial"/>
              </a:rPr>
              <a:t> </a:t>
            </a:r>
            <a:r>
              <a:rPr lang="en-US" dirty="0">
                <a:latin typeface="Arial"/>
                <a:cs typeface="Arial"/>
              </a:rPr>
              <a:t>Covered California developed an issue brief series outlining </a:t>
            </a:r>
            <a:r>
              <a:rPr lang="en-US" dirty="0">
                <a:latin typeface="Arial"/>
                <a:cs typeface="Arial"/>
                <a:hlinkClick r:id="rId2"/>
              </a:rPr>
              <a:t>statewide impacts</a:t>
            </a:r>
            <a:r>
              <a:rPr lang="en-US" dirty="0">
                <a:latin typeface="Arial"/>
                <a:cs typeface="Arial"/>
              </a:rPr>
              <a:t>, as well as impacts to </a:t>
            </a:r>
            <a:r>
              <a:rPr lang="en-US" dirty="0">
                <a:latin typeface="Arial"/>
                <a:cs typeface="Arial"/>
                <a:hlinkClick r:id="rId3"/>
              </a:rPr>
              <a:t>self-employed,</a:t>
            </a:r>
            <a:r>
              <a:rPr lang="en-US" dirty="0">
                <a:latin typeface="Arial"/>
                <a:cs typeface="Arial"/>
              </a:rPr>
              <a:t> </a:t>
            </a:r>
            <a:r>
              <a:rPr lang="en-US" dirty="0">
                <a:latin typeface="Arial"/>
                <a:cs typeface="Arial"/>
                <a:hlinkClick r:id="rId4"/>
              </a:rPr>
              <a:t>older enrollees</a:t>
            </a:r>
            <a:r>
              <a:rPr lang="en-US" dirty="0">
                <a:latin typeface="Arial"/>
                <a:cs typeface="Arial"/>
              </a:rPr>
              <a:t>, </a:t>
            </a:r>
            <a:r>
              <a:rPr lang="en-US" dirty="0">
                <a:latin typeface="Arial"/>
                <a:cs typeface="Arial"/>
                <a:hlinkClick r:id="rId5"/>
              </a:rPr>
              <a:t>rural enrollees</a:t>
            </a:r>
            <a:r>
              <a:rPr lang="en-US" dirty="0">
                <a:latin typeface="Arial"/>
                <a:cs typeface="Arial"/>
              </a:rPr>
              <a:t>, and </a:t>
            </a:r>
            <a:r>
              <a:rPr lang="en-US" dirty="0">
                <a:latin typeface="Arial"/>
                <a:cs typeface="Arial"/>
                <a:hlinkClick r:id="rId6"/>
              </a:rPr>
              <a:t>communities of color</a:t>
            </a:r>
            <a:r>
              <a:rPr lang="en-US" dirty="0">
                <a:latin typeface="Arial"/>
                <a:cs typeface="Arial"/>
              </a:rPr>
              <a:t>. </a:t>
            </a:r>
            <a:endParaRPr lang="en-US" dirty="0"/>
          </a:p>
          <a:p>
            <a:pPr marL="457200" indent="-457200">
              <a:spcAft>
                <a:spcPts val="600"/>
              </a:spcAft>
              <a:buChar char="•"/>
            </a:pPr>
            <a:endParaRPr lang="en-US" dirty="0"/>
          </a:p>
          <a:p>
            <a:pPr marL="457200" indent="-457200">
              <a:spcAft>
                <a:spcPts val="600"/>
              </a:spcAft>
              <a:buFont typeface="Arial" pitchFamily="34" charset="0"/>
              <a:buChar char="•"/>
            </a:pPr>
            <a:r>
              <a:rPr lang="en-US" dirty="0">
                <a:latin typeface="Arial"/>
                <a:cs typeface="Arial"/>
              </a:rPr>
              <a:t>In May, joined by state-based marketplaces from across the country, Covered California returned to Washington, D.C. to engage with federal administration officials.  Covered California will also meet with key California congressmembers to discuss enhanced premium tax credits and the importance of taking action to extend them.</a:t>
            </a:r>
            <a:endParaRPr lang="en-US" b="1" dirty="0"/>
          </a:p>
          <a:p>
            <a:pPr marL="457200" indent="-457200">
              <a:spcAft>
                <a:spcPts val="600"/>
              </a:spcAft>
              <a:buFont typeface="Arial" pitchFamily="34" charset="0"/>
              <a:buChar char="•"/>
            </a:pPr>
            <a:endParaRPr lang="en-US" dirty="0">
              <a:latin typeface="Arial"/>
              <a:cs typeface="Arial"/>
            </a:endParaRPr>
          </a:p>
          <a:p>
            <a:pPr marL="457200" indent="-457200">
              <a:spcAft>
                <a:spcPts val="600"/>
              </a:spcAft>
              <a:buFont typeface="Arial" pitchFamily="34" charset="0"/>
              <a:buChar char="•"/>
            </a:pPr>
            <a:r>
              <a:rPr lang="en-US" dirty="0">
                <a:latin typeface="Arial"/>
                <a:cs typeface="Arial"/>
              </a:rPr>
              <a:t>Covered California continues to engage with stakeholder partners and policy leaders at state and national levels who are vested health care access and affordability. </a:t>
            </a:r>
          </a:p>
          <a:p>
            <a:pPr marL="457200" indent="-457200">
              <a:spcAft>
                <a:spcPts val="600"/>
              </a:spcAft>
              <a:buFont typeface="Arial" pitchFamily="34" charset="0"/>
              <a:buChar char="•"/>
            </a:pPr>
            <a:endParaRPr lang="en-US" b="1" dirty="0">
              <a:latin typeface="Arial"/>
              <a:cs typeface="Arial"/>
            </a:endParaRPr>
          </a:p>
        </p:txBody>
      </p:sp>
      <p:sp>
        <p:nvSpPr>
          <p:cNvPr id="4" name="Slide Number Placeholder 3">
            <a:extLst>
              <a:ext uri="{FF2B5EF4-FFF2-40B4-BE49-F238E27FC236}">
                <a16:creationId xmlns:a16="http://schemas.microsoft.com/office/drawing/2014/main" id="{1333B2BB-3D76-CB22-8358-1A271454D6F8}"/>
              </a:ext>
            </a:extLst>
          </p:cNvPr>
          <p:cNvSpPr>
            <a:spLocks noGrp="1"/>
          </p:cNvSpPr>
          <p:nvPr>
            <p:ph type="sldNum" sz="quarter" idx="4"/>
          </p:nvPr>
        </p:nvSpPr>
        <p:spPr/>
        <p:txBody>
          <a:bodyPr/>
          <a:lstStyle/>
          <a:p>
            <a:fld id="{C8146628-1A01-9741-8A8B-916D51547CC7}" type="slidenum">
              <a:rPr lang="en-US" smtClean="0"/>
              <a:pPr/>
              <a:t>43</a:t>
            </a:fld>
            <a:endParaRPr lang="en-US"/>
          </a:p>
        </p:txBody>
      </p:sp>
    </p:spTree>
    <p:extLst>
      <p:ext uri="{BB962C8B-B14F-4D97-AF65-F5344CB8AC3E}">
        <p14:creationId xmlns:p14="http://schemas.microsoft.com/office/powerpoint/2010/main" val="4021442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91BF-AC48-5174-D64E-EE343560CDDA}"/>
              </a:ext>
            </a:extLst>
          </p:cNvPr>
          <p:cNvSpPr>
            <a:spLocks noGrp="1"/>
          </p:cNvSpPr>
          <p:nvPr>
            <p:ph type="title"/>
          </p:nvPr>
        </p:nvSpPr>
        <p:spPr/>
        <p:txBody>
          <a:bodyPr>
            <a:normAutofit fontScale="90000"/>
          </a:bodyPr>
          <a:lstStyle/>
          <a:p>
            <a:r>
              <a:rPr lang="en-US" cap="all"/>
              <a:t>CMS Proposed Marketplace Integrity and Affordability Rule</a:t>
            </a:r>
          </a:p>
        </p:txBody>
      </p:sp>
    </p:spTree>
    <p:extLst>
      <p:ext uri="{BB962C8B-B14F-4D97-AF65-F5344CB8AC3E}">
        <p14:creationId xmlns:p14="http://schemas.microsoft.com/office/powerpoint/2010/main" val="1836287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D43C7-2976-3530-FFB4-9001A26913E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4AE61D9-56DC-44D5-A92A-1AF246DACFCC}"/>
              </a:ext>
            </a:extLst>
          </p:cNvPr>
          <p:cNvSpPr>
            <a:spLocks noGrp="1"/>
          </p:cNvSpPr>
          <p:nvPr>
            <p:ph type="title"/>
          </p:nvPr>
        </p:nvSpPr>
        <p:spPr/>
        <p:txBody>
          <a:bodyPr>
            <a:normAutofit/>
          </a:bodyPr>
          <a:lstStyle/>
          <a:p>
            <a:r>
              <a:rPr lang="en-US" sz="3200" cap="all"/>
              <a:t>PROPOSED RULE overview</a:t>
            </a:r>
          </a:p>
        </p:txBody>
      </p:sp>
      <p:sp>
        <p:nvSpPr>
          <p:cNvPr id="10" name="Text Placeholder 9">
            <a:extLst>
              <a:ext uri="{FF2B5EF4-FFF2-40B4-BE49-F238E27FC236}">
                <a16:creationId xmlns:a16="http://schemas.microsoft.com/office/drawing/2014/main" id="{9AED8326-1679-5540-09E8-8A2D3414D1E7}"/>
              </a:ext>
            </a:extLst>
          </p:cNvPr>
          <p:cNvSpPr>
            <a:spLocks noGrp="1"/>
          </p:cNvSpPr>
          <p:nvPr>
            <p:ph type="body" sz="quarter" idx="13"/>
          </p:nvPr>
        </p:nvSpPr>
        <p:spPr>
          <a:xfrm>
            <a:off x="304799" y="805487"/>
            <a:ext cx="11582811" cy="5247027"/>
          </a:xfrm>
        </p:spPr>
        <p:txBody>
          <a:bodyPr vert="horz" lIns="91440" tIns="45720" rIns="91440" bIns="45720" rtlCol="0" anchor="t">
            <a:noAutofit/>
          </a:bodyPr>
          <a:lstStyle/>
          <a:p>
            <a:r>
              <a:rPr lang="en-US" sz="2400" dirty="0">
                <a:solidFill>
                  <a:srgbClr val="524A56"/>
                </a:solidFill>
                <a:latin typeface="Arial"/>
                <a:cs typeface="Arial"/>
              </a:rPr>
              <a:t>On March 19, 2025, CMS issued a proposed rule aimed at addressing concerns of fraud, waste, and abuse occurring in marketplace coverage. The proposed rule introduces several changes to eligibility, enrollment, and affordability and coverage requirements. </a:t>
            </a:r>
            <a:endParaRPr lang="en-US" dirty="0"/>
          </a:p>
          <a:p>
            <a:endParaRPr lang="en-US" sz="2400" dirty="0">
              <a:solidFill>
                <a:srgbClr val="524A56"/>
              </a:solidFill>
            </a:endParaRPr>
          </a:p>
          <a:p>
            <a:r>
              <a:rPr lang="en-US" sz="2400" dirty="0">
                <a:solidFill>
                  <a:srgbClr val="524A56"/>
                </a:solidFill>
                <a:latin typeface="Arial"/>
                <a:cs typeface="Arial"/>
              </a:rPr>
              <a:t>Notably, the proposed changes:</a:t>
            </a:r>
          </a:p>
          <a:p>
            <a:endParaRPr lang="en-US" sz="2400" dirty="0">
              <a:solidFill>
                <a:srgbClr val="524A56"/>
              </a:solidFill>
              <a:latin typeface="Arial"/>
              <a:cs typeface="Arial"/>
            </a:endParaRPr>
          </a:p>
          <a:p>
            <a:pPr marL="342900" indent="-342900">
              <a:buChar char="•"/>
            </a:pPr>
            <a:r>
              <a:rPr lang="en-US" sz="2000" dirty="0">
                <a:solidFill>
                  <a:srgbClr val="524A56"/>
                </a:solidFill>
                <a:latin typeface="Arial"/>
                <a:cs typeface="Arial"/>
              </a:rPr>
              <a:t>Impose substantial administrative and financial burdens on consumers, especially in Covered California and other state-based marketplaces that have not experienced widespread fraud. </a:t>
            </a:r>
            <a:endParaRPr lang="en-US" sz="2000" dirty="0">
              <a:solidFill>
                <a:srgbClr val="524A56"/>
              </a:solidFill>
            </a:endParaRPr>
          </a:p>
          <a:p>
            <a:pPr marL="342900" indent="-342900">
              <a:buChar char="•"/>
            </a:pPr>
            <a:endParaRPr lang="en-US" sz="2000" dirty="0">
              <a:solidFill>
                <a:srgbClr val="524A56"/>
              </a:solidFill>
              <a:latin typeface="Arial"/>
              <a:cs typeface="Arial"/>
            </a:endParaRPr>
          </a:p>
          <a:p>
            <a:pPr marL="342900" indent="-342900">
              <a:buChar char="•"/>
            </a:pPr>
            <a:r>
              <a:rPr lang="en-US" sz="2000" dirty="0">
                <a:solidFill>
                  <a:srgbClr val="524A56"/>
                </a:solidFill>
                <a:latin typeface="Arial"/>
                <a:cs typeface="Arial"/>
              </a:rPr>
              <a:t>Mark a departure from the CMS's historical flexibility for state-based marketplaces, mandating uniform policy adoption rather than providing states with the discretion to align with federal policy or choose their own. </a:t>
            </a:r>
            <a:endParaRPr lang="en-US" sz="2000" dirty="0">
              <a:solidFill>
                <a:srgbClr val="524A56"/>
              </a:solidFill>
            </a:endParaRPr>
          </a:p>
          <a:p>
            <a:pPr marL="342900" indent="-342900">
              <a:buChar char="•"/>
            </a:pPr>
            <a:endParaRPr lang="en-US" sz="2000" dirty="0">
              <a:solidFill>
                <a:srgbClr val="524A56"/>
              </a:solidFill>
              <a:latin typeface="Arial"/>
              <a:cs typeface="Arial"/>
            </a:endParaRPr>
          </a:p>
          <a:p>
            <a:pPr marL="342900" indent="-342900">
              <a:buChar char="•"/>
            </a:pPr>
            <a:r>
              <a:rPr lang="en-US" sz="2000" dirty="0">
                <a:solidFill>
                  <a:srgbClr val="524A56"/>
                </a:solidFill>
                <a:latin typeface="Arial"/>
                <a:cs typeface="Arial"/>
              </a:rPr>
              <a:t>Reflect the new administration's priorities, seeks to reverse expansions for DACA recipients and excludes gender affirming care from Essential Health Benefits.</a:t>
            </a:r>
            <a:endParaRPr lang="en-US" sz="2000" dirty="0"/>
          </a:p>
          <a:p>
            <a:pPr marL="302260" indent="-302260">
              <a:spcAft>
                <a:spcPts val="600"/>
              </a:spcAft>
              <a:buFont typeface="Wingdings" panose="05000000000000000000" pitchFamily="2" charset="2"/>
              <a:buChar char="§"/>
            </a:pPr>
            <a:endParaRPr lang="en-US" sz="2400" dirty="0">
              <a:solidFill>
                <a:srgbClr val="524A56"/>
              </a:solidFill>
              <a:latin typeface="Arial"/>
              <a:cs typeface="Arial"/>
            </a:endParaRPr>
          </a:p>
          <a:p>
            <a:pPr marL="689610" lvl="1" indent="-378460" defTabSz="1219140">
              <a:buFont typeface="Arial" panose="020B0604020202020204" pitchFamily="34" charset="0"/>
              <a:buChar char="□"/>
            </a:pPr>
            <a:endParaRPr lang="en-US" sz="2000" dirty="0">
              <a:solidFill>
                <a:schemeClr val="tx1"/>
              </a:solidFill>
            </a:endParaRPr>
          </a:p>
        </p:txBody>
      </p:sp>
      <p:sp>
        <p:nvSpPr>
          <p:cNvPr id="4" name="Slide Number Placeholder 3">
            <a:extLst>
              <a:ext uri="{FF2B5EF4-FFF2-40B4-BE49-F238E27FC236}">
                <a16:creationId xmlns:a16="http://schemas.microsoft.com/office/drawing/2014/main" id="{BD909D81-E81E-19D4-C2A8-994C427F988C}"/>
              </a:ext>
            </a:extLst>
          </p:cNvPr>
          <p:cNvSpPr>
            <a:spLocks noGrp="1"/>
          </p:cNvSpPr>
          <p:nvPr>
            <p:ph type="sldNum" sz="quarter" idx="4"/>
          </p:nvPr>
        </p:nvSpPr>
        <p:spPr/>
        <p:txBody>
          <a:bodyPr/>
          <a:lstStyle/>
          <a:p>
            <a:fld id="{C8146628-1A01-9741-8A8B-916D51547CC7}" type="slidenum">
              <a:rPr lang="en-US" smtClean="0"/>
              <a:pPr/>
              <a:t>45</a:t>
            </a:fld>
            <a:endParaRPr lang="en-US"/>
          </a:p>
        </p:txBody>
      </p:sp>
    </p:spTree>
    <p:extLst>
      <p:ext uri="{BB962C8B-B14F-4D97-AF65-F5344CB8AC3E}">
        <p14:creationId xmlns:p14="http://schemas.microsoft.com/office/powerpoint/2010/main" val="403737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87DF9-F019-7A74-D067-D46058919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BBAA9-50AF-8830-A266-566EDAF34850}"/>
              </a:ext>
            </a:extLst>
          </p:cNvPr>
          <p:cNvSpPr>
            <a:spLocks noGrp="1"/>
          </p:cNvSpPr>
          <p:nvPr>
            <p:ph type="title"/>
          </p:nvPr>
        </p:nvSpPr>
        <p:spPr/>
        <p:txBody>
          <a:bodyPr>
            <a:noAutofit/>
          </a:bodyPr>
          <a:lstStyle/>
          <a:p>
            <a:r>
              <a:rPr lang="en-US" sz="3200">
                <a:latin typeface="Arial"/>
                <a:cs typeface="Arial"/>
              </a:rPr>
              <a:t>POTENTIAL IMPACTS ON AI/AN MEMBERS</a:t>
            </a:r>
            <a:endParaRPr lang="en-US" sz="3200"/>
          </a:p>
        </p:txBody>
      </p:sp>
      <p:sp>
        <p:nvSpPr>
          <p:cNvPr id="3" name="Text Placeholder 2">
            <a:extLst>
              <a:ext uri="{FF2B5EF4-FFF2-40B4-BE49-F238E27FC236}">
                <a16:creationId xmlns:a16="http://schemas.microsoft.com/office/drawing/2014/main" id="{FCC0A231-2CF2-B6D9-B69B-15ED10CBC374}"/>
              </a:ext>
            </a:extLst>
          </p:cNvPr>
          <p:cNvSpPr>
            <a:spLocks noGrp="1"/>
          </p:cNvSpPr>
          <p:nvPr>
            <p:ph type="body" sz="quarter" idx="13"/>
          </p:nvPr>
        </p:nvSpPr>
        <p:spPr>
          <a:xfrm>
            <a:off x="304799" y="785653"/>
            <a:ext cx="11582811" cy="5404940"/>
          </a:xfrm>
        </p:spPr>
        <p:txBody>
          <a:bodyPr vert="horz" lIns="91440" tIns="45720" rIns="91440" bIns="45720" rtlCol="0" anchor="t">
            <a:normAutofit fontScale="85000" lnSpcReduction="20000"/>
          </a:bodyPr>
          <a:lstStyle/>
          <a:p>
            <a:pPr marR="0">
              <a:lnSpc>
                <a:spcPct val="160000"/>
              </a:lnSpc>
            </a:pPr>
            <a:r>
              <a:rPr lang="en-US" sz="1800" b="1">
                <a:solidFill>
                  <a:srgbClr val="524A56"/>
                </a:solidFill>
                <a:latin typeface="Arial"/>
                <a:cs typeface="Arial"/>
              </a:rPr>
              <a:t>Direct Impacts:</a:t>
            </a:r>
          </a:p>
          <a:p>
            <a:pPr marL="302260" indent="-302260" fontAlgn="ctr">
              <a:buFont typeface="Wingdings" panose="05000000000000000000" pitchFamily="2" charset="2"/>
              <a:buChar char="§"/>
            </a:pPr>
            <a:r>
              <a:rPr lang="en-US" sz="1600" b="1">
                <a:solidFill>
                  <a:srgbClr val="524A56"/>
                </a:solidFill>
                <a:latin typeface="Arial"/>
                <a:cs typeface="Arial"/>
              </a:rPr>
              <a:t>Pre-enrollment SEP Verification: </a:t>
            </a:r>
            <a:r>
              <a:rPr lang="en-US" sz="1600">
                <a:solidFill>
                  <a:srgbClr val="524A56"/>
                </a:solidFill>
                <a:latin typeface="Arial"/>
                <a:cs typeface="Arial"/>
              </a:rPr>
              <a:t>Would require marketplaces to conduct pre-enrollment verification for at least 75% of all new Special Enrollment Period (SEP) selections</a:t>
            </a:r>
          </a:p>
          <a:p>
            <a:pPr marL="989965" lvl="2" indent="-302260" fontAlgn="ctr">
              <a:lnSpc>
                <a:spcPct val="160000"/>
              </a:lnSpc>
              <a:spcAft>
                <a:spcPct val="0"/>
              </a:spcAft>
            </a:pPr>
            <a:r>
              <a:rPr lang="en-US" sz="1600">
                <a:solidFill>
                  <a:srgbClr val="524A56"/>
                </a:solidFill>
                <a:latin typeface="Arial"/>
                <a:cs typeface="Arial"/>
              </a:rPr>
              <a:t>This would not impact new enrollments in the </a:t>
            </a:r>
            <a:r>
              <a:rPr lang="en-US" sz="1600" b="1">
                <a:solidFill>
                  <a:srgbClr val="524A56"/>
                </a:solidFill>
                <a:latin typeface="Arial"/>
                <a:cs typeface="Arial"/>
              </a:rPr>
              <a:t>AI/AN SEP</a:t>
            </a:r>
            <a:r>
              <a:rPr lang="en-US" sz="1600">
                <a:solidFill>
                  <a:srgbClr val="524A56"/>
                </a:solidFill>
                <a:latin typeface="Arial"/>
                <a:cs typeface="Arial"/>
              </a:rPr>
              <a:t>,</a:t>
            </a:r>
            <a:r>
              <a:rPr lang="en-US" sz="1600" b="1">
                <a:solidFill>
                  <a:srgbClr val="524A56"/>
                </a:solidFill>
                <a:latin typeface="Arial"/>
                <a:cs typeface="Arial"/>
              </a:rPr>
              <a:t> </a:t>
            </a:r>
            <a:r>
              <a:rPr lang="en-US" sz="1600">
                <a:solidFill>
                  <a:srgbClr val="524A56"/>
                </a:solidFill>
                <a:latin typeface="Arial"/>
                <a:cs typeface="Arial"/>
              </a:rPr>
              <a:t>as AI/AN status</a:t>
            </a:r>
            <a:r>
              <a:rPr lang="en-US" sz="1600" b="1">
                <a:solidFill>
                  <a:srgbClr val="524A56"/>
                </a:solidFill>
                <a:latin typeface="Arial"/>
                <a:cs typeface="Arial"/>
              </a:rPr>
              <a:t> </a:t>
            </a:r>
            <a:r>
              <a:rPr lang="en-US" sz="1600">
                <a:solidFill>
                  <a:srgbClr val="524A56"/>
                </a:solidFill>
                <a:latin typeface="Arial"/>
                <a:cs typeface="Arial"/>
              </a:rPr>
              <a:t>is already verified as part of the eligibility determination</a:t>
            </a:r>
          </a:p>
          <a:p>
            <a:pPr marL="989965" lvl="2" indent="-302260">
              <a:lnSpc>
                <a:spcPct val="160000"/>
              </a:lnSpc>
              <a:spcAft>
                <a:spcPct val="0"/>
              </a:spcAft>
            </a:pPr>
            <a:r>
              <a:rPr lang="en-US" altLang="en-US" sz="1600">
                <a:solidFill>
                  <a:srgbClr val="524A56"/>
                </a:solidFill>
                <a:latin typeface="Arial"/>
                <a:cs typeface="Arial"/>
              </a:rPr>
              <a:t>May affect new enrollments in </a:t>
            </a:r>
            <a:r>
              <a:rPr lang="en-US" altLang="en-US" sz="1600" b="1">
                <a:solidFill>
                  <a:srgbClr val="524A56"/>
                </a:solidFill>
                <a:latin typeface="Arial"/>
                <a:cs typeface="Arial"/>
              </a:rPr>
              <a:t>other SEPs</a:t>
            </a:r>
            <a:r>
              <a:rPr lang="en-US" altLang="en-US" sz="1600">
                <a:solidFill>
                  <a:srgbClr val="524A56"/>
                </a:solidFill>
                <a:latin typeface="Arial"/>
                <a:cs typeface="Arial"/>
              </a:rPr>
              <a:t>, if the SEP is among those 75% requiring pre-enrollment verification</a:t>
            </a:r>
            <a:endParaRPr lang="en-US"/>
          </a:p>
          <a:p>
            <a:pPr marL="989965" lvl="2" indent="-302260">
              <a:lnSpc>
                <a:spcPct val="160000"/>
              </a:lnSpc>
              <a:spcAft>
                <a:spcPct val="0"/>
              </a:spcAft>
            </a:pPr>
            <a:endParaRPr lang="en-US" altLang="en-US" sz="1600">
              <a:solidFill>
                <a:srgbClr val="524A56"/>
              </a:solidFill>
              <a:latin typeface="Arial"/>
              <a:cs typeface="Arial"/>
            </a:endParaRPr>
          </a:p>
          <a:p>
            <a:pPr marL="302260" indent="-302260" fontAlgn="ctr">
              <a:buChar char="•"/>
            </a:pPr>
            <a:r>
              <a:rPr lang="en-US" sz="1600" b="1">
                <a:solidFill>
                  <a:srgbClr val="524A56"/>
                </a:solidFill>
                <a:latin typeface="Arial"/>
                <a:cs typeface="Arial"/>
              </a:rPr>
              <a:t>Bronze-to-Silver Affordability Crosswalk Elimination:</a:t>
            </a:r>
            <a:r>
              <a:rPr lang="en-US" sz="1600">
                <a:solidFill>
                  <a:srgbClr val="524A56"/>
                </a:solidFill>
                <a:latin typeface="Arial"/>
                <a:cs typeface="Arial"/>
              </a:rPr>
              <a:t> Would eliminate states' ability to automatically reenroll cost-sharing reduction eligible consumers from a bronze to a silver plan</a:t>
            </a:r>
          </a:p>
          <a:p>
            <a:pPr marL="989965" lvl="2" indent="-302260" fontAlgn="ctr">
              <a:lnSpc>
                <a:spcPct val="160000"/>
              </a:lnSpc>
            </a:pPr>
            <a:r>
              <a:rPr lang="en-US" sz="1600">
                <a:solidFill>
                  <a:srgbClr val="524A56"/>
                </a:solidFill>
                <a:latin typeface="Arial"/>
                <a:cs typeface="Arial"/>
              </a:rPr>
              <a:t>Impacts only AI/AN members in limited cost-sharing plans</a:t>
            </a:r>
          </a:p>
          <a:p>
            <a:pPr marL="989965" lvl="2" indent="-302260" fontAlgn="ctr">
              <a:lnSpc>
                <a:spcPct val="160000"/>
              </a:lnSpc>
            </a:pPr>
            <a:r>
              <a:rPr lang="en-US" sz="1600">
                <a:solidFill>
                  <a:srgbClr val="524A56"/>
                </a:solidFill>
                <a:latin typeface="Arial"/>
                <a:cs typeface="Arial"/>
              </a:rPr>
              <a:t>Zero cost-sharing AI/AN members are excluded from the Affordability Crosswalk</a:t>
            </a:r>
          </a:p>
          <a:p>
            <a:pPr indent="-989965" fontAlgn="ctr">
              <a:lnSpc>
                <a:spcPct val="160000"/>
              </a:lnSpc>
            </a:pPr>
            <a:r>
              <a:rPr lang="en-US" sz="1800" b="1">
                <a:solidFill>
                  <a:srgbClr val="524A56"/>
                </a:solidFill>
                <a:latin typeface="Arial"/>
                <a:cs typeface="Arial"/>
              </a:rPr>
              <a:t>Broader Rule Provisions Impacting All, Including AI/AN:</a:t>
            </a:r>
          </a:p>
          <a:p>
            <a:pPr marL="302260" indent="-302260" fontAlgn="ctr">
              <a:lnSpc>
                <a:spcPct val="110000"/>
              </a:lnSpc>
              <a:spcAft>
                <a:spcPts val="600"/>
              </a:spcAft>
              <a:buFont typeface="Wingdings" panose="05000000000000000000" pitchFamily="2" charset="2"/>
              <a:buChar char="§"/>
            </a:pPr>
            <a:r>
              <a:rPr lang="en-US" sz="1600" b="1">
                <a:solidFill>
                  <a:srgbClr val="524A56"/>
                </a:solidFill>
                <a:latin typeface="Arial"/>
                <a:cs typeface="Arial"/>
              </a:rPr>
              <a:t>Payment of Past-Due Premiums: </a:t>
            </a:r>
            <a:r>
              <a:rPr lang="en-US" sz="1600">
                <a:solidFill>
                  <a:srgbClr val="524A56"/>
                </a:solidFill>
                <a:latin typeface="Arial"/>
                <a:cs typeface="Arial"/>
              </a:rPr>
              <a:t>Would allow health plans to require consumers pay any past-due premiums owed before enrolling in new coverage</a:t>
            </a:r>
          </a:p>
          <a:p>
            <a:pPr marL="302260" indent="-302260" fontAlgn="ctr">
              <a:lnSpc>
                <a:spcPct val="110000"/>
              </a:lnSpc>
              <a:spcAft>
                <a:spcPts val="600"/>
              </a:spcAft>
              <a:buFont typeface="Wingdings" panose="05000000000000000000" pitchFamily="2" charset="2"/>
              <a:buChar char="§"/>
            </a:pPr>
            <a:r>
              <a:rPr lang="en-US" sz="1600" b="1">
                <a:solidFill>
                  <a:srgbClr val="524A56"/>
                </a:solidFill>
                <a:latin typeface="Arial"/>
                <a:cs typeface="Arial"/>
              </a:rPr>
              <a:t>Shortened Open Enrollment Period: </a:t>
            </a:r>
            <a:r>
              <a:rPr lang="en-US" sz="1600">
                <a:solidFill>
                  <a:srgbClr val="524A56"/>
                </a:solidFill>
                <a:latin typeface="Arial"/>
                <a:cs typeface="Arial"/>
              </a:rPr>
              <a:t>Would require all marketplaces to shorten their Open Enrollment Periods to run Nov 1–Dec 15. Federally recognized AI/AN will not be impacted but non-federally recognized AI/AN who indicate their race is American Indian will be.  </a:t>
            </a:r>
          </a:p>
          <a:p>
            <a:pPr marL="302260" indent="-302260" fontAlgn="ctr">
              <a:lnSpc>
                <a:spcPct val="110000"/>
              </a:lnSpc>
              <a:spcAft>
                <a:spcPts val="600"/>
              </a:spcAft>
              <a:buFont typeface="Wingdings" panose="05000000000000000000" pitchFamily="2" charset="2"/>
              <a:buChar char="§"/>
            </a:pPr>
            <a:r>
              <a:rPr lang="en-US" sz="1600" b="1">
                <a:solidFill>
                  <a:srgbClr val="524A56"/>
                </a:solidFill>
                <a:latin typeface="Arial"/>
                <a:cs typeface="Arial"/>
              </a:rPr>
              <a:t>Failure to Reconcile (FTR) APTC:</a:t>
            </a:r>
            <a:r>
              <a:rPr lang="en-US" sz="1600">
                <a:solidFill>
                  <a:srgbClr val="524A56"/>
                </a:solidFill>
                <a:latin typeface="Arial"/>
                <a:cs typeface="Arial"/>
              </a:rPr>
              <a:t> Would modify the "failure to reconcile" process to determine an applicant ineligible for APTC if they failed to file taxes reconciling past APTC for one year (changed from two consecutive years)</a:t>
            </a:r>
          </a:p>
          <a:p>
            <a:pPr marL="302260" indent="-302260" fontAlgn="ctr">
              <a:lnSpc>
                <a:spcPct val="110000"/>
              </a:lnSpc>
              <a:spcAft>
                <a:spcPts val="600"/>
              </a:spcAft>
              <a:buFont typeface="Wingdings" panose="05000000000000000000" pitchFamily="2" charset="2"/>
              <a:buChar char="§"/>
            </a:pPr>
            <a:r>
              <a:rPr lang="en-US" sz="1600" b="1">
                <a:solidFill>
                  <a:srgbClr val="524A56"/>
                </a:solidFill>
                <a:latin typeface="Arial"/>
                <a:cs typeface="Arial"/>
              </a:rPr>
              <a:t>Stricter Income Verification: </a:t>
            </a:r>
            <a:r>
              <a:rPr lang="en-US" sz="1600">
                <a:solidFill>
                  <a:srgbClr val="524A56"/>
                </a:solidFill>
                <a:latin typeface="Arial"/>
                <a:cs typeface="Arial"/>
              </a:rPr>
              <a:t>Would impose additional requirements on income verification for APTC applicants</a:t>
            </a:r>
          </a:p>
          <a:p>
            <a:pPr marL="302260" indent="-302260" fontAlgn="ctr">
              <a:lnSpc>
                <a:spcPct val="110000"/>
              </a:lnSpc>
              <a:spcAft>
                <a:spcPts val="600"/>
              </a:spcAft>
              <a:buFont typeface="Wingdings" panose="05000000000000000000" pitchFamily="2" charset="2"/>
              <a:buChar char="§"/>
            </a:pPr>
            <a:r>
              <a:rPr lang="en-US" sz="1600" b="1">
                <a:solidFill>
                  <a:srgbClr val="524A56"/>
                </a:solidFill>
                <a:latin typeface="Arial"/>
                <a:cs typeface="Arial"/>
              </a:rPr>
              <a:t>$5 Premium for Passive Renewals: </a:t>
            </a:r>
            <a:r>
              <a:rPr lang="en-US" sz="1600">
                <a:solidFill>
                  <a:srgbClr val="524A56"/>
                </a:solidFill>
                <a:latin typeface="Arial"/>
                <a:cs typeface="Arial"/>
              </a:rPr>
              <a:t>Would eliminate automatic reenrollment for consumers who are in fully subsidized plans and instead charge them a $5 premium, which would be eliminated after the consumer confirmed their eligibility for the plan</a:t>
            </a:r>
          </a:p>
          <a:p>
            <a:pPr marL="302260" indent="-302260">
              <a:lnSpc>
                <a:spcPct val="110000"/>
              </a:lnSpc>
              <a:spcAft>
                <a:spcPts val="600"/>
              </a:spcAft>
              <a:buFont typeface="Wingdings" panose="05000000000000000000" pitchFamily="2" charset="2"/>
              <a:buChar char="§"/>
            </a:pPr>
            <a:r>
              <a:rPr lang="en-US" sz="1600" b="1">
                <a:solidFill>
                  <a:srgbClr val="524A56"/>
                </a:solidFill>
                <a:latin typeface="Arial"/>
                <a:cs typeface="Arial"/>
              </a:rPr>
              <a:t>Gender-Affirming Care:</a:t>
            </a:r>
            <a:r>
              <a:rPr lang="en-US" sz="1600">
                <a:solidFill>
                  <a:srgbClr val="524A56"/>
                </a:solidFill>
                <a:latin typeface="Arial"/>
                <a:cs typeface="Arial"/>
              </a:rPr>
              <a:t> Would prohibit states from including “sex-trait modification” (gender-affirming care) as an Essential Health Benefit. Gender-affirming care will still be a covered benefit, however, APTC can not be used. </a:t>
            </a:r>
          </a:p>
        </p:txBody>
      </p:sp>
      <p:sp>
        <p:nvSpPr>
          <p:cNvPr id="4" name="Slide Number Placeholder 3">
            <a:extLst>
              <a:ext uri="{FF2B5EF4-FFF2-40B4-BE49-F238E27FC236}">
                <a16:creationId xmlns:a16="http://schemas.microsoft.com/office/drawing/2014/main" id="{D082BC24-0E84-1291-5E59-167545490E36}"/>
              </a:ext>
            </a:extLst>
          </p:cNvPr>
          <p:cNvSpPr>
            <a:spLocks noGrp="1"/>
          </p:cNvSpPr>
          <p:nvPr>
            <p:ph type="sldNum" sz="quarter" idx="4"/>
          </p:nvPr>
        </p:nvSpPr>
        <p:spPr/>
        <p:txBody>
          <a:bodyPr/>
          <a:lstStyle/>
          <a:p>
            <a:fld id="{C8146628-1A01-9741-8A8B-916D51547CC7}" type="slidenum">
              <a:rPr lang="en-US" smtClean="0"/>
              <a:pPr/>
              <a:t>46</a:t>
            </a:fld>
            <a:endParaRPr lang="en-US"/>
          </a:p>
        </p:txBody>
      </p:sp>
    </p:spTree>
    <p:extLst>
      <p:ext uri="{BB962C8B-B14F-4D97-AF65-F5344CB8AC3E}">
        <p14:creationId xmlns:p14="http://schemas.microsoft.com/office/powerpoint/2010/main" val="728942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3D4C0-9174-9653-1E47-0C962C7DED46}"/>
              </a:ext>
            </a:extLst>
          </p:cNvPr>
          <p:cNvSpPr>
            <a:spLocks noGrp="1"/>
          </p:cNvSpPr>
          <p:nvPr>
            <p:ph type="title"/>
          </p:nvPr>
        </p:nvSpPr>
        <p:spPr/>
        <p:txBody>
          <a:bodyPr/>
          <a:lstStyle/>
          <a:p>
            <a:r>
              <a:rPr lang="en-US" sz="3700">
                <a:latin typeface="Arial"/>
                <a:cs typeface="Arial"/>
              </a:rPr>
              <a:t>COVERED CALIFORNIA COMMENT LETTER</a:t>
            </a:r>
            <a:endParaRPr lang="en-US"/>
          </a:p>
        </p:txBody>
      </p:sp>
      <p:sp>
        <p:nvSpPr>
          <p:cNvPr id="3" name="Text Placeholder 2">
            <a:extLst>
              <a:ext uri="{FF2B5EF4-FFF2-40B4-BE49-F238E27FC236}">
                <a16:creationId xmlns:a16="http://schemas.microsoft.com/office/drawing/2014/main" id="{B9BBF943-60B3-11A4-C7A7-B2E7225329FF}"/>
              </a:ext>
            </a:extLst>
          </p:cNvPr>
          <p:cNvSpPr>
            <a:spLocks noGrp="1"/>
          </p:cNvSpPr>
          <p:nvPr>
            <p:ph type="body" sz="quarter" idx="13"/>
          </p:nvPr>
        </p:nvSpPr>
        <p:spPr>
          <a:xfrm>
            <a:off x="304801" y="889443"/>
            <a:ext cx="11582811" cy="5455610"/>
          </a:xfrm>
        </p:spPr>
        <p:txBody>
          <a:bodyPr vert="horz" lIns="91440" tIns="45720" rIns="91440" bIns="45720" rtlCol="0" anchor="t">
            <a:noAutofit/>
          </a:bodyPr>
          <a:lstStyle/>
          <a:p>
            <a:pPr>
              <a:spcAft>
                <a:spcPts val="600"/>
              </a:spcAft>
            </a:pPr>
            <a:r>
              <a:rPr lang="en-US" sz="2000" dirty="0">
                <a:solidFill>
                  <a:schemeClr val="tx1">
                    <a:lumMod val="65000"/>
                    <a:lumOff val="35000"/>
                  </a:schemeClr>
                </a:solidFill>
                <a:latin typeface="Arial"/>
                <a:cs typeface="Arial"/>
              </a:rPr>
              <a:t>On Friday, April 11th, Covered California submitted a </a:t>
            </a:r>
            <a:r>
              <a:rPr lang="en-US" sz="2000" dirty="0">
                <a:solidFill>
                  <a:srgbClr val="282F72"/>
                </a:solidFill>
                <a:latin typeface="Arial"/>
                <a:cs typeface="Arial"/>
                <a:hlinkClick r:id="rId2">
                  <a:extLst>
                    <a:ext uri="{A12FA001-AC4F-418D-AE19-62706E023703}">
                      <ahyp:hlinkClr xmlns:ahyp="http://schemas.microsoft.com/office/drawing/2018/hyperlinkcolor" val="tx"/>
                    </a:ext>
                  </a:extLst>
                </a:hlinkClick>
              </a:rPr>
              <a:t>comment letter</a:t>
            </a:r>
            <a:r>
              <a:rPr lang="en-US" sz="2000" dirty="0">
                <a:solidFill>
                  <a:srgbClr val="282F72"/>
                </a:solidFill>
                <a:latin typeface="Arial"/>
                <a:cs typeface="Arial"/>
              </a:rPr>
              <a:t> </a:t>
            </a:r>
            <a:r>
              <a:rPr lang="en-US" sz="2000" dirty="0">
                <a:solidFill>
                  <a:schemeClr val="tx1">
                    <a:lumMod val="65000"/>
                    <a:lumOff val="35000"/>
                  </a:schemeClr>
                </a:solidFill>
                <a:latin typeface="Arial"/>
                <a:cs typeface="Arial"/>
              </a:rPr>
              <a:t>on the federal proposed rule offering feedback on specific proposals and emphasizing the overall importance of:</a:t>
            </a:r>
            <a:endParaRPr lang="en-US" sz="2000" dirty="0">
              <a:solidFill>
                <a:schemeClr val="tx1">
                  <a:lumMod val="65000"/>
                  <a:lumOff val="35000"/>
                </a:schemeClr>
              </a:solidFill>
            </a:endParaRPr>
          </a:p>
          <a:p>
            <a:pPr marL="855345" lvl="3" indent="-342900">
              <a:buFont typeface="Wingdings,Sans-Serif"/>
              <a:buChar char="§"/>
            </a:pPr>
            <a:r>
              <a:rPr lang="en-US" sz="2000" b="1" dirty="0">
                <a:solidFill>
                  <a:schemeClr val="tx1">
                    <a:lumMod val="65000"/>
                    <a:lumOff val="35000"/>
                  </a:schemeClr>
                </a:solidFill>
                <a:latin typeface="Arial"/>
                <a:cs typeface="Arial"/>
              </a:rPr>
              <a:t>Preventing unnecessary consumer burdens</a:t>
            </a:r>
            <a:r>
              <a:rPr lang="en-US" sz="2000" dirty="0">
                <a:solidFill>
                  <a:schemeClr val="tx1">
                    <a:lumMod val="65000"/>
                    <a:lumOff val="35000"/>
                  </a:schemeClr>
                </a:solidFill>
                <a:latin typeface="Arial"/>
                <a:cs typeface="Arial"/>
              </a:rPr>
              <a:t>: While there have been some identified issues of fraud on the federal marketplace, Covered California and state-based marketplaces (SBMs) more broadly have not experienced the same issues. With no indication of widespread fraud occurring in our markets, the proposed rule instead unnecessarily imposes substantial administrative and financial burdens on eligible consumers seeking to enroll.</a:t>
            </a:r>
            <a:endParaRPr lang="en-US" sz="2000" dirty="0">
              <a:solidFill>
                <a:schemeClr val="tx1">
                  <a:lumMod val="65000"/>
                  <a:lumOff val="35000"/>
                </a:schemeClr>
              </a:solidFill>
            </a:endParaRPr>
          </a:p>
          <a:p>
            <a:pPr marL="855345" lvl="3" indent="-342900">
              <a:buFont typeface="Wingdings,Sans-Serif"/>
              <a:buChar char="§"/>
            </a:pPr>
            <a:endParaRPr lang="en-US" sz="2000" dirty="0">
              <a:solidFill>
                <a:schemeClr val="tx1">
                  <a:lumMod val="65000"/>
                  <a:lumOff val="35000"/>
                </a:schemeClr>
              </a:solidFill>
            </a:endParaRPr>
          </a:p>
          <a:p>
            <a:pPr marL="855345" lvl="3" indent="-342900">
              <a:buFont typeface="Wingdings,Sans-Serif"/>
              <a:buChar char="§"/>
            </a:pPr>
            <a:r>
              <a:rPr lang="en-US" sz="2000" b="1" dirty="0">
                <a:solidFill>
                  <a:schemeClr val="tx1">
                    <a:lumMod val="65000"/>
                    <a:lumOff val="35000"/>
                  </a:schemeClr>
                </a:solidFill>
                <a:latin typeface="Arial"/>
                <a:cs typeface="Arial"/>
              </a:rPr>
              <a:t>Preserving state flexibility</a:t>
            </a:r>
            <a:r>
              <a:rPr lang="en-US" sz="2000" dirty="0">
                <a:solidFill>
                  <a:schemeClr val="tx1">
                    <a:lumMod val="65000"/>
                    <a:lumOff val="35000"/>
                  </a:schemeClr>
                </a:solidFill>
                <a:latin typeface="Arial"/>
                <a:cs typeface="Arial"/>
              </a:rPr>
              <a:t>: The proposed rule diverges from past norms regarding the relationship between CMS and State Based Marketplaces (SBM) and is very prescriptive in its intent that SBMs implement all the same policies as the federal marketplace. Historically, SBMs have been given discretion in many of these areas to align with federal policy or choose a different approach. </a:t>
            </a:r>
          </a:p>
          <a:p>
            <a:pPr marL="855345" lvl="3" indent="-342900">
              <a:buFont typeface="Wingdings,Sans-Serif"/>
              <a:buChar char="§"/>
            </a:pPr>
            <a:endParaRPr lang="en-US" sz="2000" dirty="0">
              <a:solidFill>
                <a:schemeClr val="tx1">
                  <a:lumMod val="65000"/>
                  <a:lumOff val="35000"/>
                </a:schemeClr>
              </a:solidFill>
              <a:latin typeface="Arial"/>
              <a:cs typeface="Arial"/>
            </a:endParaRPr>
          </a:p>
          <a:p>
            <a:pPr marL="855345" lvl="3" indent="-342900">
              <a:buFont typeface="Wingdings,Sans-Serif"/>
              <a:buChar char="§"/>
            </a:pPr>
            <a:r>
              <a:rPr lang="en-US" sz="2000" b="1" dirty="0">
                <a:solidFill>
                  <a:schemeClr val="tx1">
                    <a:lumMod val="65000"/>
                    <a:lumOff val="35000"/>
                  </a:schemeClr>
                </a:solidFill>
                <a:latin typeface="Arial"/>
                <a:cs typeface="Arial"/>
              </a:rPr>
              <a:t>Upholding California values</a:t>
            </a:r>
            <a:r>
              <a:rPr lang="en-US" sz="2000" dirty="0">
                <a:solidFill>
                  <a:schemeClr val="tx1">
                    <a:lumMod val="65000"/>
                    <a:lumOff val="35000"/>
                  </a:schemeClr>
                </a:solidFill>
                <a:latin typeface="Arial"/>
                <a:cs typeface="Arial"/>
              </a:rPr>
              <a:t>: The proposed rule diverges from California’s core values of safeguarding the rights of all communities and empowering all individuals to lead healthier, happier lives.</a:t>
            </a:r>
            <a:endParaRPr lang="en-US" sz="2000" dirty="0">
              <a:solidFill>
                <a:schemeClr val="tx1">
                  <a:lumMod val="65000"/>
                  <a:lumOff val="35000"/>
                </a:schemeClr>
              </a:solidFill>
            </a:endParaRPr>
          </a:p>
          <a:p>
            <a:pPr>
              <a:spcAft>
                <a:spcPts val="600"/>
              </a:spcAft>
            </a:pPr>
            <a:endParaRPr lang="en-US" sz="2800" dirty="0">
              <a:solidFill>
                <a:schemeClr val="tx1">
                  <a:lumMod val="65000"/>
                  <a:lumOff val="35000"/>
                </a:schemeClr>
              </a:solidFill>
            </a:endParaRPr>
          </a:p>
          <a:p>
            <a:pPr marL="285750" indent="-285750">
              <a:spcAft>
                <a:spcPts val="600"/>
              </a:spcAft>
              <a:buChar char="•"/>
            </a:pPr>
            <a:endParaRPr lang="en-US" sz="1100" dirty="0">
              <a:solidFill>
                <a:schemeClr val="tx1">
                  <a:lumMod val="65000"/>
                  <a:lumOff val="35000"/>
                </a:schemeClr>
              </a:solidFill>
            </a:endParaRPr>
          </a:p>
          <a:p>
            <a:pPr marL="457200" indent="-457200">
              <a:buChar char="•"/>
            </a:pPr>
            <a:endParaRPr lang="en-US" sz="2800" dirty="0">
              <a:solidFill>
                <a:schemeClr val="tx1">
                  <a:lumMod val="65000"/>
                  <a:lumOff val="35000"/>
                </a:schemeClr>
              </a:solidFill>
            </a:endParaRPr>
          </a:p>
          <a:p>
            <a:endParaRPr lang="en-US" sz="2800" dirty="0">
              <a:solidFill>
                <a:schemeClr val="tx1">
                  <a:lumMod val="65000"/>
                  <a:lumOff val="35000"/>
                </a:schemeClr>
              </a:solidFill>
            </a:endParaRPr>
          </a:p>
          <a:p>
            <a:pPr marL="457200" indent="-457200">
              <a:buChar char="•"/>
            </a:pPr>
            <a:endParaRPr lang="en-US" sz="2800" dirty="0">
              <a:solidFill>
                <a:schemeClr val="tx1">
                  <a:lumMod val="65000"/>
                  <a:lumOff val="35000"/>
                </a:schemeClr>
              </a:solidFill>
            </a:endParaRPr>
          </a:p>
          <a:p>
            <a:pPr marL="457200" indent="-457200">
              <a:buChar char="•"/>
            </a:pPr>
            <a:endParaRPr lang="en-US" sz="2800" dirty="0">
              <a:solidFill>
                <a:schemeClr val="tx1">
                  <a:lumMod val="65000"/>
                  <a:lumOff val="35000"/>
                </a:schemeClr>
              </a:solidFill>
            </a:endParaRPr>
          </a:p>
          <a:p>
            <a:endParaRPr lang="en-US" sz="28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80BE7179-56AA-BAE9-5CF0-FB583A5399B0}"/>
              </a:ext>
            </a:extLst>
          </p:cNvPr>
          <p:cNvSpPr>
            <a:spLocks noGrp="1"/>
          </p:cNvSpPr>
          <p:nvPr>
            <p:ph type="sldNum" sz="quarter" idx="4"/>
          </p:nvPr>
        </p:nvSpPr>
        <p:spPr/>
        <p:txBody>
          <a:bodyPr/>
          <a:lstStyle/>
          <a:p>
            <a:fld id="{C8146628-1A01-9741-8A8B-916D51547CC7}" type="slidenum">
              <a:rPr lang="en-US" smtClean="0"/>
              <a:pPr/>
              <a:t>47</a:t>
            </a:fld>
            <a:endParaRPr lang="en-US"/>
          </a:p>
        </p:txBody>
      </p:sp>
    </p:spTree>
    <p:extLst>
      <p:ext uri="{BB962C8B-B14F-4D97-AF65-F5344CB8AC3E}">
        <p14:creationId xmlns:p14="http://schemas.microsoft.com/office/powerpoint/2010/main" val="212349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711C-DBF5-4EA2-BD2C-5E439CC8F25E}"/>
              </a:ext>
            </a:extLst>
          </p:cNvPr>
          <p:cNvSpPr>
            <a:spLocks noGrp="1"/>
          </p:cNvSpPr>
          <p:nvPr>
            <p:ph type="title"/>
          </p:nvPr>
        </p:nvSpPr>
        <p:spPr/>
        <p:txBody>
          <a:bodyPr/>
          <a:lstStyle/>
          <a:p>
            <a:r>
              <a:rPr lang="en-US" sz="3600" dirty="0"/>
              <a:t>Marketplace Benefits and coverage levels</a:t>
            </a:r>
          </a:p>
        </p:txBody>
      </p:sp>
      <p:sp>
        <p:nvSpPr>
          <p:cNvPr id="3" name="Slide Number Placeholder 2">
            <a:extLst>
              <a:ext uri="{FF2B5EF4-FFF2-40B4-BE49-F238E27FC236}">
                <a16:creationId xmlns:a16="http://schemas.microsoft.com/office/drawing/2014/main" id="{DDD5CB04-2D3E-4D85-8276-69D478BAC20E}"/>
              </a:ext>
            </a:extLst>
          </p:cNvPr>
          <p:cNvSpPr>
            <a:spLocks noGrp="1"/>
          </p:cNvSpPr>
          <p:nvPr>
            <p:ph type="sldNum" sz="quarter" idx="4"/>
          </p:nvPr>
        </p:nvSpPr>
        <p:spPr/>
        <p:txBody>
          <a:bodyPr/>
          <a:lstStyle/>
          <a:p>
            <a:fld id="{C8146628-1A01-9741-8A8B-916D51547CC7}" type="slidenum">
              <a:rPr lang="en-US" smtClean="0"/>
              <a:pPr/>
              <a:t>5</a:t>
            </a:fld>
            <a:endParaRPr lang="en-US"/>
          </a:p>
        </p:txBody>
      </p:sp>
      <p:sp>
        <p:nvSpPr>
          <p:cNvPr id="4" name="Text Placeholder 3">
            <a:extLst>
              <a:ext uri="{FF2B5EF4-FFF2-40B4-BE49-F238E27FC236}">
                <a16:creationId xmlns:a16="http://schemas.microsoft.com/office/drawing/2014/main" id="{22FC705E-117C-49EA-8950-782FF96D101B}"/>
              </a:ext>
            </a:extLst>
          </p:cNvPr>
          <p:cNvSpPr>
            <a:spLocks noGrp="1"/>
          </p:cNvSpPr>
          <p:nvPr>
            <p:ph type="body" sz="quarter" idx="10"/>
          </p:nvPr>
        </p:nvSpPr>
        <p:spPr>
          <a:xfrm>
            <a:off x="313264" y="1573137"/>
            <a:ext cx="11573933" cy="4208538"/>
          </a:xfrm>
        </p:spPr>
        <p:txBody>
          <a:bodyPr vert="horz" lIns="91440" tIns="45720" rIns="91440" bIns="45720" rtlCol="0" anchor="t">
            <a:normAutofit/>
          </a:bodyPr>
          <a:lstStyle/>
          <a:p>
            <a:pPr marL="456565" indent="-456565" fontAlgn="base">
              <a:spcBef>
                <a:spcPts val="0"/>
              </a:spcBef>
              <a:buFont typeface="Wingdings" panose="05000000000000000000" pitchFamily="2" charset="2"/>
              <a:buChar char="§"/>
            </a:pPr>
            <a:r>
              <a:rPr lang="en-US" sz="2400" dirty="0">
                <a:solidFill>
                  <a:srgbClr val="554D56"/>
                </a:solidFill>
                <a:latin typeface="Arial"/>
                <a:cs typeface="Arial"/>
              </a:rPr>
              <a:t>The </a:t>
            </a:r>
            <a:r>
              <a:rPr lang="en-US" sz="2400" b="1" dirty="0">
                <a:solidFill>
                  <a:srgbClr val="554D56"/>
                </a:solidFill>
                <a:latin typeface="Arial"/>
                <a:cs typeface="Arial"/>
              </a:rPr>
              <a:t>ACA</a:t>
            </a:r>
            <a:r>
              <a:rPr lang="en-US" sz="2400" dirty="0">
                <a:solidFill>
                  <a:srgbClr val="554D56"/>
                </a:solidFill>
                <a:latin typeface="Arial"/>
                <a:cs typeface="Arial"/>
              </a:rPr>
              <a:t> defines four “metal tiers” of coverage for these benefits that vary by Actuarial Value (</a:t>
            </a:r>
            <a:r>
              <a:rPr lang="en-US" sz="2400" b="1" dirty="0">
                <a:solidFill>
                  <a:srgbClr val="554D56"/>
                </a:solidFill>
                <a:latin typeface="Arial"/>
                <a:cs typeface="Arial"/>
              </a:rPr>
              <a:t>AV</a:t>
            </a:r>
            <a:r>
              <a:rPr lang="en-US" sz="2400" dirty="0">
                <a:solidFill>
                  <a:srgbClr val="554D56"/>
                </a:solidFill>
                <a:latin typeface="Arial"/>
                <a:cs typeface="Arial"/>
              </a:rPr>
              <a:t>), which is the percentage of the total average costs that a health insurance plan will pay for covered benefits throughout the year.</a:t>
            </a:r>
            <a:endParaRPr lang="en-US" dirty="0">
              <a:solidFill>
                <a:srgbClr val="000000"/>
              </a:solidFill>
              <a:latin typeface="Arial"/>
              <a:cs typeface="Arial"/>
            </a:endParaRPr>
          </a:p>
          <a:p>
            <a:pPr marL="456565" indent="-456565">
              <a:spcBef>
                <a:spcPts val="0"/>
              </a:spcBef>
              <a:buFont typeface="Wingdings" panose="05000000000000000000" pitchFamily="2" charset="2"/>
              <a:buChar char="§"/>
            </a:pPr>
            <a:endParaRPr lang="en-US" sz="2400" dirty="0">
              <a:solidFill>
                <a:srgbClr val="554D56"/>
              </a:solidFill>
              <a:latin typeface="Arial"/>
              <a:cs typeface="Arial"/>
            </a:endParaRPr>
          </a:p>
          <a:p>
            <a:pPr marL="456565" indent="-456565">
              <a:spcBef>
                <a:spcPts val="0"/>
              </a:spcBef>
              <a:buFont typeface="Wingdings" panose="05000000000000000000" pitchFamily="2" charset="2"/>
              <a:buChar char="§"/>
            </a:pPr>
            <a:r>
              <a:rPr lang="en-US" sz="2400" dirty="0">
                <a:solidFill>
                  <a:srgbClr val="554D56"/>
                </a:solidFill>
                <a:latin typeface="Arial"/>
                <a:cs typeface="Arial"/>
              </a:rPr>
              <a:t>The four metal tiers, from the plan that requires the most out-of-pocket expenses to the least, are </a:t>
            </a:r>
            <a:r>
              <a:rPr lang="en-US" sz="2400" b="1" dirty="0">
                <a:solidFill>
                  <a:srgbClr val="A12F00"/>
                </a:solidFill>
                <a:latin typeface="Arial"/>
                <a:cs typeface="Arial"/>
              </a:rPr>
              <a:t>Bronze</a:t>
            </a:r>
            <a:r>
              <a:rPr lang="en-US" sz="2400" b="1" dirty="0">
                <a:solidFill>
                  <a:srgbClr val="554D56"/>
                </a:solidFill>
                <a:latin typeface="Arial"/>
                <a:cs typeface="Arial"/>
              </a:rPr>
              <a:t>, </a:t>
            </a:r>
            <a:r>
              <a:rPr lang="en-US" sz="2400" b="1" dirty="0">
                <a:solidFill>
                  <a:srgbClr val="93A2C3"/>
                </a:solidFill>
                <a:latin typeface="Arial"/>
                <a:cs typeface="Arial"/>
              </a:rPr>
              <a:t>Silver</a:t>
            </a:r>
            <a:r>
              <a:rPr lang="en-US" sz="2400" b="1" dirty="0">
                <a:solidFill>
                  <a:srgbClr val="554D56"/>
                </a:solidFill>
                <a:latin typeface="Arial"/>
                <a:cs typeface="Arial"/>
              </a:rPr>
              <a:t>, </a:t>
            </a:r>
            <a:r>
              <a:rPr lang="en-US" sz="2400" b="1" dirty="0">
                <a:solidFill>
                  <a:srgbClr val="FFCE56"/>
                </a:solidFill>
                <a:latin typeface="Arial"/>
                <a:cs typeface="Arial"/>
              </a:rPr>
              <a:t>Gold</a:t>
            </a:r>
            <a:r>
              <a:rPr lang="en-US" sz="2400" b="1" dirty="0">
                <a:solidFill>
                  <a:srgbClr val="554D56"/>
                </a:solidFill>
                <a:latin typeface="Arial"/>
                <a:cs typeface="Arial"/>
              </a:rPr>
              <a:t>, and </a:t>
            </a:r>
            <a:r>
              <a:rPr lang="en-US" sz="2400" b="1" dirty="0">
                <a:solidFill>
                  <a:srgbClr val="CFDAED"/>
                </a:solidFill>
                <a:latin typeface="Arial"/>
                <a:cs typeface="Arial"/>
              </a:rPr>
              <a:t>Platinum</a:t>
            </a:r>
            <a:r>
              <a:rPr lang="en-US" sz="2400" dirty="0">
                <a:solidFill>
                  <a:srgbClr val="554D56"/>
                </a:solidFill>
                <a:latin typeface="Arial"/>
                <a:cs typeface="Arial"/>
              </a:rPr>
              <a:t>.</a:t>
            </a:r>
            <a:endParaRPr lang="en-US" sz="2650" dirty="0">
              <a:solidFill>
                <a:srgbClr val="000000"/>
              </a:solidFill>
              <a:latin typeface="Arial"/>
              <a:cs typeface="Arial"/>
            </a:endParaRPr>
          </a:p>
          <a:p>
            <a:pPr marL="456565" indent="-456565">
              <a:spcBef>
                <a:spcPts val="0"/>
              </a:spcBef>
              <a:buFont typeface="Wingdings" panose="05000000000000000000" pitchFamily="2" charset="2"/>
              <a:buChar char="§"/>
            </a:pPr>
            <a:endParaRPr lang="en-US" sz="2400" dirty="0">
              <a:solidFill>
                <a:srgbClr val="554D56"/>
              </a:solidFill>
              <a:latin typeface="Arial"/>
              <a:cs typeface="Arial"/>
            </a:endParaRPr>
          </a:p>
          <a:p>
            <a:pPr marL="456565" indent="-456565" fontAlgn="base">
              <a:spcBef>
                <a:spcPts val="0"/>
              </a:spcBef>
              <a:buFont typeface="Wingdings" panose="05000000000000000000" pitchFamily="2" charset="2"/>
              <a:buChar char="§"/>
            </a:pPr>
            <a:r>
              <a:rPr lang="en-US" sz="2400" dirty="0">
                <a:solidFill>
                  <a:srgbClr val="554D56"/>
                </a:solidFill>
                <a:latin typeface="Arial"/>
                <a:cs typeface="Arial"/>
              </a:rPr>
              <a:t>The tiers are not related to the quality of medical care, and all plans cover the same essential benefits.</a:t>
            </a:r>
          </a:p>
          <a:p>
            <a:pPr marL="456565" indent="-456565">
              <a:spcBef>
                <a:spcPts val="0"/>
              </a:spcBef>
              <a:buFont typeface="Wingdings" panose="05000000000000000000" pitchFamily="2" charset="2"/>
              <a:buChar char="§"/>
            </a:pPr>
            <a:endParaRPr lang="en-US" sz="2400" dirty="0">
              <a:solidFill>
                <a:srgbClr val="554D56"/>
              </a:solidFill>
              <a:latin typeface="Arial"/>
              <a:cs typeface="Arial"/>
            </a:endParaRPr>
          </a:p>
          <a:p>
            <a:pPr marL="456565" indent="-456565" fontAlgn="base">
              <a:spcBef>
                <a:spcPts val="0"/>
              </a:spcBef>
              <a:buFont typeface="Wingdings" panose="05000000000000000000" pitchFamily="2" charset="2"/>
              <a:buChar char="§"/>
            </a:pPr>
            <a:r>
              <a:rPr lang="en-US" sz="2400" dirty="0">
                <a:solidFill>
                  <a:srgbClr val="554D56"/>
                </a:solidFill>
                <a:latin typeface="Arial"/>
                <a:cs typeface="Arial"/>
              </a:rPr>
              <a:t>Plans with a lower AV have lower monthly premiums but higher cost-sharing. </a:t>
            </a:r>
            <a:endParaRPr lang="en-US" sz="2400" dirty="0">
              <a:solidFill>
                <a:srgbClr val="554D56"/>
              </a:solidFill>
            </a:endParaRPr>
          </a:p>
        </p:txBody>
      </p:sp>
    </p:spTree>
    <p:extLst>
      <p:ext uri="{BB962C8B-B14F-4D97-AF65-F5344CB8AC3E}">
        <p14:creationId xmlns:p14="http://schemas.microsoft.com/office/powerpoint/2010/main" val="185911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AF389-BEF6-40B6-821D-54C307A5C2D5}"/>
              </a:ext>
            </a:extLst>
          </p:cNvPr>
          <p:cNvSpPr>
            <a:spLocks noGrp="1"/>
          </p:cNvSpPr>
          <p:nvPr>
            <p:ph type="title"/>
          </p:nvPr>
        </p:nvSpPr>
        <p:spPr/>
        <p:txBody>
          <a:bodyPr/>
          <a:lstStyle/>
          <a:p>
            <a:r>
              <a:rPr lang="en-US" sz="3600" dirty="0"/>
              <a:t>Health plan coverage level: metal tiers</a:t>
            </a:r>
          </a:p>
        </p:txBody>
      </p:sp>
      <p:sp>
        <p:nvSpPr>
          <p:cNvPr id="3" name="Slide Number Placeholder 2">
            <a:extLst>
              <a:ext uri="{FF2B5EF4-FFF2-40B4-BE49-F238E27FC236}">
                <a16:creationId xmlns:a16="http://schemas.microsoft.com/office/drawing/2014/main" id="{00017D7D-165B-4E29-9532-3EEDA79E0088}"/>
              </a:ext>
            </a:extLst>
          </p:cNvPr>
          <p:cNvSpPr>
            <a:spLocks noGrp="1"/>
          </p:cNvSpPr>
          <p:nvPr>
            <p:ph type="sldNum" sz="quarter" idx="4"/>
          </p:nvPr>
        </p:nvSpPr>
        <p:spPr/>
        <p:txBody>
          <a:bodyPr/>
          <a:lstStyle/>
          <a:p>
            <a:fld id="{C8146628-1A01-9741-8A8B-916D51547CC7}" type="slidenum">
              <a:rPr lang="en-US" smtClean="0"/>
              <a:pPr/>
              <a:t>6</a:t>
            </a:fld>
            <a:endParaRPr lang="en-US"/>
          </a:p>
        </p:txBody>
      </p:sp>
      <p:pic>
        <p:nvPicPr>
          <p:cNvPr id="5" name="Picture 4">
            <a:extLst>
              <a:ext uri="{FF2B5EF4-FFF2-40B4-BE49-F238E27FC236}">
                <a16:creationId xmlns:a16="http://schemas.microsoft.com/office/drawing/2014/main" id="{AB06483B-1541-4661-8220-FE04CC1D48C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 y="913814"/>
            <a:ext cx="12201427" cy="4111746"/>
          </a:xfrm>
          <a:prstGeom prst="rect">
            <a:avLst/>
          </a:prstGeom>
          <a:effectLst>
            <a:outerShdw blurRad="63500" sx="102000" sy="102000" algn="ctr" rotWithShape="0">
              <a:prstClr val="black">
                <a:alpha val="40000"/>
              </a:prstClr>
            </a:outerShdw>
          </a:effectLst>
        </p:spPr>
      </p:pic>
      <p:sp>
        <p:nvSpPr>
          <p:cNvPr id="6" name="Text Placeholder 2">
            <a:extLst>
              <a:ext uri="{FF2B5EF4-FFF2-40B4-BE49-F238E27FC236}">
                <a16:creationId xmlns:a16="http://schemas.microsoft.com/office/drawing/2014/main" id="{B1743AE4-E3D5-473B-ACD9-B3DC94FD795F}"/>
              </a:ext>
            </a:extLst>
          </p:cNvPr>
          <p:cNvSpPr txBox="1">
            <a:spLocks/>
          </p:cNvSpPr>
          <p:nvPr/>
        </p:nvSpPr>
        <p:spPr>
          <a:xfrm>
            <a:off x="646777" y="5434445"/>
            <a:ext cx="11240422" cy="554191"/>
          </a:xfrm>
          <a:prstGeom prst="rect">
            <a:avLst/>
          </a:prstGeom>
        </p:spPr>
        <p:txBody>
          <a:bodyPr lIns="91440" tIns="45720" rIns="91440" bIns="4572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defTabSz="914378">
              <a:lnSpc>
                <a:spcPct val="110000"/>
              </a:lnSpc>
              <a:spcAft>
                <a:spcPts val="600"/>
              </a:spcAft>
              <a:buFont typeface="Wingdings"/>
              <a:buChar char="§"/>
              <a:defRPr/>
            </a:pPr>
            <a:r>
              <a:rPr lang="en-US" sz="1600" dirty="0">
                <a:solidFill>
                  <a:schemeClr val="tx1">
                    <a:lumMod val="65000"/>
                    <a:lumOff val="35000"/>
                  </a:schemeClr>
                </a:solidFill>
                <a:latin typeface="Arial" panose="020B0604020202020204" pitchFamily="34" charset="0"/>
                <a:cs typeface="Arial" panose="020B0604020202020204" pitchFamily="34" charset="0"/>
              </a:rPr>
              <a:t>A plan with a lower premium results in a larger copayment with higher deductibles and maximum out-of-pocket expense.</a:t>
            </a:r>
            <a:endParaRPr lang="en-US" sz="2000" dirty="0">
              <a:cs typeface="Calibri"/>
            </a:endParaRPr>
          </a:p>
          <a:p>
            <a:pPr marL="342900" indent="-342900" defTabSz="914378">
              <a:lnSpc>
                <a:spcPct val="110000"/>
              </a:lnSpc>
              <a:spcAft>
                <a:spcPts val="600"/>
              </a:spcAft>
              <a:buFont typeface="Wingdings"/>
              <a:buChar char="§"/>
              <a:defRPr/>
            </a:pPr>
            <a:r>
              <a:rPr lang="en-US" sz="1600" dirty="0">
                <a:solidFill>
                  <a:schemeClr val="tx1">
                    <a:lumMod val="65000"/>
                    <a:lumOff val="35000"/>
                  </a:schemeClr>
                </a:solidFill>
                <a:latin typeface="Arial" panose="020B0604020202020204" pitchFamily="34" charset="0"/>
                <a:cs typeface="Arial" panose="020B0604020202020204" pitchFamily="34" charset="0"/>
              </a:rPr>
              <a:t>Minimum coverage plans are also available to people who meet certain requirements, although these plans are not eligible for financial help.</a:t>
            </a:r>
          </a:p>
        </p:txBody>
      </p:sp>
    </p:spTree>
    <p:extLst>
      <p:ext uri="{BB962C8B-B14F-4D97-AF65-F5344CB8AC3E}">
        <p14:creationId xmlns:p14="http://schemas.microsoft.com/office/powerpoint/2010/main" val="207872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DF79-23F4-4013-BCEC-E82CD1E03856}"/>
              </a:ext>
            </a:extLst>
          </p:cNvPr>
          <p:cNvSpPr>
            <a:spLocks noGrp="1"/>
          </p:cNvSpPr>
          <p:nvPr>
            <p:ph type="title"/>
          </p:nvPr>
        </p:nvSpPr>
        <p:spPr/>
        <p:txBody>
          <a:bodyPr>
            <a:noAutofit/>
          </a:bodyPr>
          <a:lstStyle/>
          <a:p>
            <a:r>
              <a:rPr lang="en-US" sz="3600" cap="all" dirty="0"/>
              <a:t>Affordable Care Act (ACA) Provisions for American Indians</a:t>
            </a:r>
          </a:p>
        </p:txBody>
      </p:sp>
      <p:sp>
        <p:nvSpPr>
          <p:cNvPr id="4" name="Slide Number Placeholder 3">
            <a:extLst>
              <a:ext uri="{FF2B5EF4-FFF2-40B4-BE49-F238E27FC236}">
                <a16:creationId xmlns:a16="http://schemas.microsoft.com/office/drawing/2014/main" id="{267D463B-9E99-4407-9415-5B8C50F97DF7}"/>
              </a:ext>
            </a:extLst>
          </p:cNvPr>
          <p:cNvSpPr>
            <a:spLocks noGrp="1"/>
          </p:cNvSpPr>
          <p:nvPr>
            <p:ph type="sldNum" sz="quarter" idx="4"/>
          </p:nvPr>
        </p:nvSpPr>
        <p:spPr/>
        <p:txBody>
          <a:bodyPr/>
          <a:lstStyle/>
          <a:p>
            <a:fld id="{C8146628-1A01-9741-8A8B-916D51547CC7}" type="slidenum">
              <a:rPr lang="en-US" smtClean="0"/>
              <a:pPr/>
              <a:t>7</a:t>
            </a:fld>
            <a:endParaRPr lang="en-US"/>
          </a:p>
        </p:txBody>
      </p:sp>
      <p:sp>
        <p:nvSpPr>
          <p:cNvPr id="5" name="TextBox 4">
            <a:extLst>
              <a:ext uri="{FF2B5EF4-FFF2-40B4-BE49-F238E27FC236}">
                <a16:creationId xmlns:a16="http://schemas.microsoft.com/office/drawing/2014/main" id="{AEB32BDF-5253-ECCE-7EB9-4B362E931722}"/>
              </a:ext>
            </a:extLst>
          </p:cNvPr>
          <p:cNvSpPr txBox="1"/>
          <p:nvPr/>
        </p:nvSpPr>
        <p:spPr>
          <a:xfrm>
            <a:off x="1625600" y="6383635"/>
            <a:ext cx="9956800" cy="461665"/>
          </a:xfrm>
          <a:prstGeom prst="rect">
            <a:avLst/>
          </a:prstGeom>
          <a:noFill/>
        </p:spPr>
        <p:txBody>
          <a:bodyPr wrap="square" rtlCol="0">
            <a:spAutoFit/>
          </a:bodyPr>
          <a:lstStyle/>
          <a:p>
            <a:r>
              <a:rPr lang="en-US" sz="1200" dirty="0"/>
              <a:t>A list of federally recognized tribes is available at </a:t>
            </a:r>
            <a:r>
              <a:rPr lang="en-US" sz="1200" dirty="0">
                <a:hlinkClick r:id="rId3"/>
              </a:rPr>
              <a:t>BIA Tribal Leaders Directory</a:t>
            </a:r>
            <a:r>
              <a:rPr lang="en-US" sz="1200" dirty="0"/>
              <a:t>, and a list of village or regional corporations formed under ANCSA is available at </a:t>
            </a:r>
            <a:r>
              <a:rPr lang="en-US" sz="1200" dirty="0">
                <a:hlinkClick r:id="rId4"/>
              </a:rPr>
              <a:t>Index of Regional Native Corporations.</a:t>
            </a:r>
            <a:endParaRPr lang="en-US" sz="1200" dirty="0"/>
          </a:p>
        </p:txBody>
      </p:sp>
      <p:sp>
        <p:nvSpPr>
          <p:cNvPr id="23" name="TextBox 22">
            <a:extLst>
              <a:ext uri="{FF2B5EF4-FFF2-40B4-BE49-F238E27FC236}">
                <a16:creationId xmlns:a16="http://schemas.microsoft.com/office/drawing/2014/main" id="{C1B95F7C-9A14-51A3-274D-15529D11BA24}"/>
              </a:ext>
            </a:extLst>
          </p:cNvPr>
          <p:cNvSpPr txBox="1"/>
          <p:nvPr/>
        </p:nvSpPr>
        <p:spPr>
          <a:xfrm>
            <a:off x="405493" y="1372539"/>
            <a:ext cx="11481706" cy="892552"/>
          </a:xfrm>
          <a:prstGeom prst="rect">
            <a:avLst/>
          </a:prstGeom>
          <a:noFill/>
        </p:spPr>
        <p:txBody>
          <a:bodyPr wrap="square">
            <a:spAutoFit/>
          </a:bodyPr>
          <a:lstStyle/>
          <a:p>
            <a:pPr marL="0" indent="0" fontAlgn="base">
              <a:buNone/>
            </a:pPr>
            <a:r>
              <a:rPr lang="en-US" sz="2600" dirty="0">
                <a:solidFill>
                  <a:srgbClr val="554D56"/>
                </a:solidFill>
                <a:latin typeface="Arial" pitchFamily="34" charset="0"/>
                <a:cs typeface="Arial" pitchFamily="34" charset="0"/>
              </a:rPr>
              <a:t>AI/AN consumers have special benefits and protections in the Health Insurance Marketplace</a:t>
            </a:r>
          </a:p>
        </p:txBody>
      </p:sp>
      <p:grpSp>
        <p:nvGrpSpPr>
          <p:cNvPr id="36" name="Group 35">
            <a:extLst>
              <a:ext uri="{FF2B5EF4-FFF2-40B4-BE49-F238E27FC236}">
                <a16:creationId xmlns:a16="http://schemas.microsoft.com/office/drawing/2014/main" id="{54586A45-B678-820E-A0BD-C6A2F1A80183}"/>
              </a:ext>
            </a:extLst>
          </p:cNvPr>
          <p:cNvGrpSpPr/>
          <p:nvPr/>
        </p:nvGrpSpPr>
        <p:grpSpPr>
          <a:xfrm>
            <a:off x="740981" y="2212519"/>
            <a:ext cx="11121724" cy="3955103"/>
            <a:chOff x="740981" y="2079169"/>
            <a:chExt cx="11121724" cy="3955103"/>
          </a:xfrm>
        </p:grpSpPr>
        <p:pic>
          <p:nvPicPr>
            <p:cNvPr id="15" name="Graphic 14" descr="Badge 4 with solid fill">
              <a:extLst>
                <a:ext uri="{FF2B5EF4-FFF2-40B4-BE49-F238E27FC236}">
                  <a16:creationId xmlns:a16="http://schemas.microsoft.com/office/drawing/2014/main" id="{2D829CA7-989C-1FC6-404A-B5B984709E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0981" y="5246843"/>
              <a:ext cx="687143" cy="687143"/>
            </a:xfrm>
            <a:prstGeom prst="rect">
              <a:avLst/>
            </a:prstGeom>
          </p:spPr>
        </p:pic>
        <p:pic>
          <p:nvPicPr>
            <p:cNvPr id="17" name="Graphic 16" descr="Badge with solid fill">
              <a:extLst>
                <a:ext uri="{FF2B5EF4-FFF2-40B4-BE49-F238E27FC236}">
                  <a16:creationId xmlns:a16="http://schemas.microsoft.com/office/drawing/2014/main" id="{BDFE81D8-B8AC-709D-0A83-301260D381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981" y="3135060"/>
              <a:ext cx="687143" cy="687143"/>
            </a:xfrm>
            <a:prstGeom prst="rect">
              <a:avLst/>
            </a:prstGeom>
          </p:spPr>
        </p:pic>
        <p:pic>
          <p:nvPicPr>
            <p:cNvPr id="19" name="Graphic 18" descr="Badge 3 with solid fill">
              <a:extLst>
                <a:ext uri="{FF2B5EF4-FFF2-40B4-BE49-F238E27FC236}">
                  <a16:creationId xmlns:a16="http://schemas.microsoft.com/office/drawing/2014/main" id="{0C03A51A-0A25-7A91-814A-EA4DCBAA0B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0981" y="4190951"/>
              <a:ext cx="687143" cy="687143"/>
            </a:xfrm>
            <a:prstGeom prst="rect">
              <a:avLst/>
            </a:prstGeom>
          </p:spPr>
        </p:pic>
        <p:pic>
          <p:nvPicPr>
            <p:cNvPr id="21" name="Graphic 20" descr="Badge 1 with solid fill">
              <a:extLst>
                <a:ext uri="{FF2B5EF4-FFF2-40B4-BE49-F238E27FC236}">
                  <a16:creationId xmlns:a16="http://schemas.microsoft.com/office/drawing/2014/main" id="{4E20589F-72A2-9A04-C36D-CFFCD333BE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0981" y="2079169"/>
              <a:ext cx="687143" cy="687143"/>
            </a:xfrm>
            <a:prstGeom prst="rect">
              <a:avLst/>
            </a:prstGeom>
          </p:spPr>
        </p:pic>
        <p:sp>
          <p:nvSpPr>
            <p:cNvPr id="25" name="TextBox 24">
              <a:extLst>
                <a:ext uri="{FF2B5EF4-FFF2-40B4-BE49-F238E27FC236}">
                  <a16:creationId xmlns:a16="http://schemas.microsoft.com/office/drawing/2014/main" id="{A9A594BC-F8FD-DFE1-1D2B-F51CE688D8E8}"/>
                </a:ext>
              </a:extLst>
            </p:cNvPr>
            <p:cNvSpPr txBox="1"/>
            <p:nvPr/>
          </p:nvSpPr>
          <p:spPr>
            <a:xfrm>
              <a:off x="1469572" y="2218194"/>
              <a:ext cx="10210799" cy="461665"/>
            </a:xfrm>
            <a:prstGeom prst="rect">
              <a:avLst/>
            </a:prstGeom>
            <a:noFill/>
          </p:spPr>
          <p:txBody>
            <a:bodyPr wrap="square">
              <a:spAutoFit/>
            </a:bodyPr>
            <a:lstStyle/>
            <a:p>
              <a:pPr marL="0" indent="0" fontAlgn="base">
                <a:buNone/>
              </a:pPr>
              <a:r>
                <a:rPr lang="en-US" sz="2400" b="1" dirty="0">
                  <a:solidFill>
                    <a:srgbClr val="282F72"/>
                  </a:solidFill>
                </a:rPr>
                <a:t>Special monthly enrollment status </a:t>
              </a:r>
            </a:p>
          </p:txBody>
        </p:sp>
        <p:sp>
          <p:nvSpPr>
            <p:cNvPr id="27" name="TextBox 26">
              <a:extLst>
                <a:ext uri="{FF2B5EF4-FFF2-40B4-BE49-F238E27FC236}">
                  <a16:creationId xmlns:a16="http://schemas.microsoft.com/office/drawing/2014/main" id="{9746F25F-C214-8119-DC1A-95B9D667B69D}"/>
                </a:ext>
              </a:extLst>
            </p:cNvPr>
            <p:cNvSpPr txBox="1"/>
            <p:nvPr/>
          </p:nvSpPr>
          <p:spPr>
            <a:xfrm>
              <a:off x="1469572" y="3068377"/>
              <a:ext cx="10210799" cy="830997"/>
            </a:xfrm>
            <a:prstGeom prst="rect">
              <a:avLst/>
            </a:prstGeom>
            <a:noFill/>
          </p:spPr>
          <p:txBody>
            <a:bodyPr wrap="square" lIns="91440" tIns="45720" rIns="91440" bIns="45720" anchor="t">
              <a:spAutoFit/>
            </a:bodyPr>
            <a:lstStyle/>
            <a:p>
              <a:pPr fontAlgn="base"/>
              <a:r>
                <a:rPr lang="en-US" sz="2400" b="1" dirty="0">
                  <a:solidFill>
                    <a:srgbClr val="282F72"/>
                  </a:solidFill>
                </a:rPr>
                <a:t>Zero cost sharing plan option for household incomes </a:t>
              </a:r>
              <a:r>
                <a:rPr lang="en-US" sz="2400" b="1" dirty="0">
                  <a:solidFill>
                    <a:srgbClr val="A6CE39"/>
                  </a:solidFill>
                </a:rPr>
                <a:t>between 100% and 300% </a:t>
              </a:r>
              <a:r>
                <a:rPr lang="en-US" sz="2400" b="1" dirty="0">
                  <a:solidFill>
                    <a:srgbClr val="282F72"/>
                  </a:solidFill>
                </a:rPr>
                <a:t>of the Federal Poverty Level</a:t>
              </a:r>
            </a:p>
          </p:txBody>
        </p:sp>
        <p:sp>
          <p:nvSpPr>
            <p:cNvPr id="29" name="TextBox 28">
              <a:extLst>
                <a:ext uri="{FF2B5EF4-FFF2-40B4-BE49-F238E27FC236}">
                  <a16:creationId xmlns:a16="http://schemas.microsoft.com/office/drawing/2014/main" id="{128F298E-3935-0D1D-99CF-CD09ADF16A4B}"/>
                </a:ext>
              </a:extLst>
            </p:cNvPr>
            <p:cNvSpPr txBox="1"/>
            <p:nvPr/>
          </p:nvSpPr>
          <p:spPr>
            <a:xfrm>
              <a:off x="1469572" y="4131930"/>
              <a:ext cx="10393133" cy="830997"/>
            </a:xfrm>
            <a:prstGeom prst="rect">
              <a:avLst/>
            </a:prstGeom>
            <a:noFill/>
          </p:spPr>
          <p:txBody>
            <a:bodyPr wrap="square" lIns="91440" tIns="45720" rIns="91440" bIns="45720" anchor="t">
              <a:spAutoFit/>
            </a:bodyPr>
            <a:lstStyle/>
            <a:p>
              <a:pPr fontAlgn="base"/>
              <a:r>
                <a:rPr lang="en-US" sz="2400" b="1" dirty="0">
                  <a:solidFill>
                    <a:srgbClr val="282F72"/>
                  </a:solidFill>
                </a:rPr>
                <a:t>Limited cost sharing plan option for household incomes </a:t>
              </a:r>
              <a:r>
                <a:rPr lang="en-US" sz="2400" b="1" dirty="0">
                  <a:solidFill>
                    <a:srgbClr val="F3BE17"/>
                  </a:solidFill>
                </a:rPr>
                <a:t>below 100% or above 300% </a:t>
              </a:r>
              <a:r>
                <a:rPr lang="en-US" sz="2400" b="1" dirty="0">
                  <a:solidFill>
                    <a:srgbClr val="282F72"/>
                  </a:solidFill>
                </a:rPr>
                <a:t>of the Federal Poverty Level</a:t>
              </a:r>
            </a:p>
          </p:txBody>
        </p:sp>
        <p:sp>
          <p:nvSpPr>
            <p:cNvPr id="33" name="TextBox 32">
              <a:extLst>
                <a:ext uri="{FF2B5EF4-FFF2-40B4-BE49-F238E27FC236}">
                  <a16:creationId xmlns:a16="http://schemas.microsoft.com/office/drawing/2014/main" id="{1A02BDC2-3CE3-2372-D4AD-DAA0F674D2A8}"/>
                </a:ext>
              </a:extLst>
            </p:cNvPr>
            <p:cNvSpPr txBox="1"/>
            <p:nvPr/>
          </p:nvSpPr>
          <p:spPr>
            <a:xfrm>
              <a:off x="1469572" y="5203275"/>
              <a:ext cx="10393133" cy="830997"/>
            </a:xfrm>
            <a:prstGeom prst="rect">
              <a:avLst/>
            </a:prstGeom>
            <a:noFill/>
          </p:spPr>
          <p:txBody>
            <a:bodyPr wrap="square">
              <a:spAutoFit/>
            </a:bodyPr>
            <a:lstStyle/>
            <a:p>
              <a:pPr marL="0" indent="0" fontAlgn="base">
                <a:buNone/>
              </a:pPr>
              <a:r>
                <a:rPr lang="en-US" sz="2400" b="1" dirty="0">
                  <a:solidFill>
                    <a:srgbClr val="282F72"/>
                  </a:solidFill>
                </a:rPr>
                <a:t>No copays, deductibles, coinsurance for zero and limited cost sharing plans when receiving care from Indian health care providers or with a referral</a:t>
              </a:r>
            </a:p>
          </p:txBody>
        </p:sp>
      </p:grpSp>
    </p:spTree>
    <p:extLst>
      <p:ext uri="{BB962C8B-B14F-4D97-AF65-F5344CB8AC3E}">
        <p14:creationId xmlns:p14="http://schemas.microsoft.com/office/powerpoint/2010/main" val="140964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0125B-DF1B-425F-8FFC-143744B6A504}"/>
              </a:ext>
            </a:extLst>
          </p:cNvPr>
          <p:cNvSpPr>
            <a:spLocks noGrp="1"/>
          </p:cNvSpPr>
          <p:nvPr>
            <p:ph type="title"/>
          </p:nvPr>
        </p:nvSpPr>
        <p:spPr>
          <a:xfrm>
            <a:off x="304800" y="2503003"/>
            <a:ext cx="11582400" cy="599689"/>
          </a:xfrm>
        </p:spPr>
        <p:txBody>
          <a:bodyPr>
            <a:noAutofit/>
          </a:bodyPr>
          <a:lstStyle/>
          <a:p>
            <a:r>
              <a:rPr lang="en-US" sz="3600" dirty="0"/>
              <a:t>WHAT IS COVERED CALIFORNIA? </a:t>
            </a:r>
            <a:br>
              <a:rPr lang="en-US" sz="3600" dirty="0"/>
            </a:br>
            <a:endParaRPr lang="en-US" sz="3600" dirty="0"/>
          </a:p>
        </p:txBody>
      </p:sp>
      <p:sp>
        <p:nvSpPr>
          <p:cNvPr id="4" name="Slide Number Placeholder 3">
            <a:extLst>
              <a:ext uri="{FF2B5EF4-FFF2-40B4-BE49-F238E27FC236}">
                <a16:creationId xmlns:a16="http://schemas.microsoft.com/office/drawing/2014/main" id="{86436AF4-0A55-4674-AE8B-D83B82040D50}"/>
              </a:ext>
            </a:extLst>
          </p:cNvPr>
          <p:cNvSpPr>
            <a:spLocks noGrp="1"/>
          </p:cNvSpPr>
          <p:nvPr>
            <p:ph type="sldNum" sz="quarter" idx="4"/>
          </p:nvPr>
        </p:nvSpPr>
        <p:spPr/>
        <p:txBody>
          <a:bodyPr/>
          <a:lstStyle/>
          <a:p>
            <a:fld id="{C8146628-1A01-9741-8A8B-916D51547CC7}" type="slidenum">
              <a:rPr lang="en-US" smtClean="0"/>
              <a:pPr/>
              <a:t>8</a:t>
            </a:fld>
            <a:endParaRPr lang="en-US"/>
          </a:p>
        </p:txBody>
      </p:sp>
    </p:spTree>
    <p:extLst>
      <p:ext uri="{BB962C8B-B14F-4D97-AF65-F5344CB8AC3E}">
        <p14:creationId xmlns:p14="http://schemas.microsoft.com/office/powerpoint/2010/main" val="266522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A389-0989-4B43-AFF0-03EBC94224AC}"/>
              </a:ext>
            </a:extLst>
          </p:cNvPr>
          <p:cNvSpPr>
            <a:spLocks noGrp="1"/>
          </p:cNvSpPr>
          <p:nvPr>
            <p:ph type="title"/>
          </p:nvPr>
        </p:nvSpPr>
        <p:spPr/>
        <p:txBody>
          <a:bodyPr>
            <a:normAutofit/>
          </a:bodyPr>
          <a:lstStyle/>
          <a:p>
            <a:r>
              <a:rPr lang="en-US" sz="3600" cap="all" dirty="0">
                <a:latin typeface="Arial"/>
                <a:cs typeface="Arial"/>
              </a:rPr>
              <a:t>WHAT IS COVERED CALIFORNIA?</a:t>
            </a:r>
            <a:endParaRPr lang="en-US" sz="3600" cap="all" dirty="0"/>
          </a:p>
        </p:txBody>
      </p:sp>
      <p:sp>
        <p:nvSpPr>
          <p:cNvPr id="3" name="Text Placeholder 2">
            <a:extLst>
              <a:ext uri="{FF2B5EF4-FFF2-40B4-BE49-F238E27FC236}">
                <a16:creationId xmlns:a16="http://schemas.microsoft.com/office/drawing/2014/main" id="{BA95A703-9B6B-4A99-9D25-EA4708D89234}"/>
              </a:ext>
            </a:extLst>
          </p:cNvPr>
          <p:cNvSpPr>
            <a:spLocks noGrp="1"/>
          </p:cNvSpPr>
          <p:nvPr>
            <p:ph type="body" sz="quarter" idx="13"/>
          </p:nvPr>
        </p:nvSpPr>
        <p:spPr/>
        <p:txBody>
          <a:bodyPr vert="horz" lIns="91440" tIns="45720" rIns="91440" bIns="45720" rtlCol="0" anchor="t">
            <a:normAutofit/>
          </a:bodyPr>
          <a:lstStyle/>
          <a:p>
            <a:pPr marL="308610" indent="-308610">
              <a:buFont typeface="Wingdings" panose="05000000000000000000" pitchFamily="2" charset="2"/>
              <a:buChar char="§"/>
            </a:pPr>
            <a:r>
              <a:rPr lang="en-US" sz="2800" dirty="0">
                <a:solidFill>
                  <a:schemeClr val="tx1">
                    <a:lumMod val="75000"/>
                    <a:lumOff val="25000"/>
                  </a:schemeClr>
                </a:solidFill>
                <a:latin typeface="Arial"/>
                <a:cs typeface="Arial"/>
              </a:rPr>
              <a:t>Covered California is the State-Based Marketplace under the Affordable Care Act where Californians can shop for health plans and access financial assistance, if they qualify for it. </a:t>
            </a:r>
          </a:p>
          <a:p>
            <a:pPr marL="308610" indent="-308610">
              <a:buFont typeface="Wingdings" panose="05000000000000000000" pitchFamily="2" charset="2"/>
              <a:buChar char="§"/>
            </a:pPr>
            <a:endParaRPr lang="en-US" sz="2800" dirty="0">
              <a:solidFill>
                <a:schemeClr val="tx1">
                  <a:lumMod val="75000"/>
                  <a:lumOff val="25000"/>
                </a:schemeClr>
              </a:solidFill>
              <a:latin typeface="Arial"/>
              <a:cs typeface="Arial"/>
            </a:endParaRPr>
          </a:p>
          <a:p>
            <a:pPr marL="308610" indent="-308610">
              <a:buFont typeface="Wingdings" panose="05000000000000000000" pitchFamily="2" charset="2"/>
              <a:buChar char="§"/>
            </a:pPr>
            <a:r>
              <a:rPr lang="en-US" sz="2800" dirty="0">
                <a:solidFill>
                  <a:schemeClr val="tx1">
                    <a:lumMod val="75000"/>
                    <a:lumOff val="25000"/>
                  </a:schemeClr>
                </a:solidFill>
              </a:rPr>
              <a:t>The </a:t>
            </a:r>
            <a:r>
              <a:rPr lang="en-US" sz="2800" b="1" dirty="0">
                <a:solidFill>
                  <a:srgbClr val="282F72"/>
                </a:solidFill>
              </a:rPr>
              <a:t>only</a:t>
            </a:r>
            <a:r>
              <a:rPr lang="en-US" sz="2800" b="1" dirty="0">
                <a:solidFill>
                  <a:schemeClr val="tx1">
                    <a:lumMod val="75000"/>
                    <a:lumOff val="25000"/>
                  </a:schemeClr>
                </a:solidFill>
              </a:rPr>
              <a:t> </a:t>
            </a:r>
            <a:r>
              <a:rPr lang="en-US" sz="2800" dirty="0">
                <a:solidFill>
                  <a:schemeClr val="tx1">
                    <a:lumMod val="75000"/>
                    <a:lumOff val="25000"/>
                  </a:schemeClr>
                </a:solidFill>
              </a:rPr>
              <a:t>place where eligible Californians can receive federally-funded financial assistance to help pay for healthcare premiums.</a:t>
            </a:r>
          </a:p>
          <a:p>
            <a:pPr marL="308610" indent="-308610">
              <a:buFont typeface="Wingdings" panose="05000000000000000000" pitchFamily="2" charset="2"/>
              <a:buChar char="§"/>
            </a:pPr>
            <a:endParaRPr lang="en-US" sz="2800" dirty="0">
              <a:solidFill>
                <a:schemeClr val="tx1">
                  <a:lumMod val="75000"/>
                  <a:lumOff val="25000"/>
                </a:schemeClr>
              </a:solidFill>
            </a:endParaRPr>
          </a:p>
          <a:p>
            <a:pPr marL="308610" indent="-308610">
              <a:buFont typeface="Wingdings" panose="05000000000000000000" pitchFamily="2" charset="2"/>
              <a:buChar char="§"/>
            </a:pPr>
            <a:r>
              <a:rPr lang="en-US" sz="2800" dirty="0">
                <a:solidFill>
                  <a:schemeClr val="tx1">
                    <a:lumMod val="75000"/>
                    <a:lumOff val="25000"/>
                  </a:schemeClr>
                </a:solidFill>
              </a:rPr>
              <a:t>Financial assistance includes tax credits paid in advance to the health plans — also known as </a:t>
            </a:r>
            <a:r>
              <a:rPr lang="en-US" sz="2800" b="1" dirty="0">
                <a:solidFill>
                  <a:srgbClr val="282F72"/>
                </a:solidFill>
              </a:rPr>
              <a:t>Advanced Premium Tax Credits (APTC) </a:t>
            </a:r>
            <a:r>
              <a:rPr lang="en-US" sz="2800" dirty="0">
                <a:solidFill>
                  <a:schemeClr val="tx1">
                    <a:lumMod val="75000"/>
                    <a:lumOff val="25000"/>
                  </a:schemeClr>
                </a:solidFill>
              </a:rPr>
              <a:t>and cost-sharing reductions.</a:t>
            </a:r>
          </a:p>
        </p:txBody>
      </p:sp>
      <p:sp>
        <p:nvSpPr>
          <p:cNvPr id="4" name="Slide Number Placeholder 3">
            <a:extLst>
              <a:ext uri="{FF2B5EF4-FFF2-40B4-BE49-F238E27FC236}">
                <a16:creationId xmlns:a16="http://schemas.microsoft.com/office/drawing/2014/main" id="{07E8C9B6-E09D-4CE4-AD8E-B1C69949CC18}"/>
              </a:ext>
            </a:extLst>
          </p:cNvPr>
          <p:cNvSpPr>
            <a:spLocks noGrp="1"/>
          </p:cNvSpPr>
          <p:nvPr>
            <p:ph type="sldNum" sz="quarter" idx="4"/>
          </p:nvPr>
        </p:nvSpPr>
        <p:spPr/>
        <p:txBody>
          <a:bodyPr/>
          <a:lstStyle/>
          <a:p>
            <a:fld id="{C8146628-1A01-9741-8A8B-916D51547CC7}" type="slidenum">
              <a:rPr lang="en-US" smtClean="0"/>
              <a:pPr/>
              <a:t>9</a:t>
            </a:fld>
            <a:endParaRPr lang="en-US"/>
          </a:p>
        </p:txBody>
      </p:sp>
      <p:sp>
        <p:nvSpPr>
          <p:cNvPr id="5" name="TextBox 4">
            <a:extLst>
              <a:ext uri="{FF2B5EF4-FFF2-40B4-BE49-F238E27FC236}">
                <a16:creationId xmlns:a16="http://schemas.microsoft.com/office/drawing/2014/main" id="{2B710728-3717-739E-8839-F8E4C5B43132}"/>
              </a:ext>
            </a:extLst>
          </p:cNvPr>
          <p:cNvSpPr txBox="1"/>
          <p:nvPr/>
        </p:nvSpPr>
        <p:spPr>
          <a:xfrm>
            <a:off x="1501422" y="6362748"/>
            <a:ext cx="9053689" cy="307777"/>
          </a:xfrm>
          <a:prstGeom prst="rect">
            <a:avLst/>
          </a:prstGeom>
          <a:noFill/>
        </p:spPr>
        <p:txBody>
          <a:bodyPr wrap="square" rtlCol="0">
            <a:spAutoFit/>
          </a:bodyPr>
          <a:lstStyle/>
          <a:p>
            <a:r>
              <a:rPr lang="en-US" sz="1400" b="1" dirty="0">
                <a:solidFill>
                  <a:srgbClr val="282F72"/>
                </a:solidFill>
              </a:rPr>
              <a:t>More about Advanced Premium Tax Credits: </a:t>
            </a:r>
            <a:r>
              <a:rPr lang="en-US" sz="1400" dirty="0">
                <a:solidFill>
                  <a:srgbClr val="282F72"/>
                </a:solidFill>
              </a:rPr>
              <a:t>https://www.coveredca.com/pdfs/Welcome-APTC-insert.pdf</a:t>
            </a:r>
          </a:p>
        </p:txBody>
      </p:sp>
    </p:spTree>
    <p:extLst>
      <p:ext uri="{BB962C8B-B14F-4D97-AF65-F5344CB8AC3E}">
        <p14:creationId xmlns:p14="http://schemas.microsoft.com/office/powerpoint/2010/main" val="419165084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8C52D9E280EE4FA990B4F91036DC31" ma:contentTypeVersion="30" ma:contentTypeDescription="Create a new document." ma:contentTypeScope="" ma:versionID="2911daf1b18b2ef125c9fa51d783074f">
  <xsd:schema xmlns:xsd="http://www.w3.org/2001/XMLSchema" xmlns:xs="http://www.w3.org/2001/XMLSchema" xmlns:p="http://schemas.microsoft.com/office/2006/metadata/properties" xmlns:ns2="b630b26d-40dc-4341-b75c-fc035444ddac" xmlns:ns3="f861725f-136f-4391-9bd5-b99bf0e76e7a" targetNamespace="http://schemas.microsoft.com/office/2006/metadata/properties" ma:root="true" ma:fieldsID="521cb3ff45083df6ba83038f39cea0f5" ns2:_="" ns3:_="">
    <xsd:import namespace="b630b26d-40dc-4341-b75c-fc035444ddac"/>
    <xsd:import namespace="f861725f-136f-4391-9bd5-b99bf0e76e7a"/>
    <xsd:element name="properties">
      <xsd:complexType>
        <xsd:sequence>
          <xsd:element name="documentManagement">
            <xsd:complexType>
              <xsd:all>
                <xsd:element ref="ns2:DocumentType" minOccurs="0"/>
                <xsd:element ref="ns2:FinalVersion"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3:TaxKeywordTaxHTField" minOccurs="0"/>
                <xsd:element ref="ns3:TaxCatchAll" minOccurs="0"/>
                <xsd:element ref="ns2:ExternalSource" minOccurs="0"/>
                <xsd:element ref="ns2:NIHBPriorityAreas" minOccurs="0"/>
                <xsd:element ref="ns2:MediaServiceLocation" minOccurs="0"/>
                <xsd:element ref="ns2:lcf76f155ced4ddcb4097134ff3c332f" minOccurs="0"/>
                <xsd:element ref="ns2:MediaServiceObjectDetectorVersions" minOccurs="0"/>
                <xsd:element ref="ns2:MediaServiceSearchProperties" minOccurs="0"/>
                <xsd:element ref="ns2:Folder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0b26d-40dc-4341-b75c-fc035444ddac" elementFormDefault="qualified">
    <xsd:import namespace="http://schemas.microsoft.com/office/2006/documentManagement/types"/>
    <xsd:import namespace="http://schemas.microsoft.com/office/infopath/2007/PartnerControls"/>
    <xsd:element name="DocumentType" ma:index="2" nillable="true" ma:displayName="Document Type" ma:format="Dropdown" ma:indexed="true" ma:internalName="DocumentType">
      <xsd:simpleType>
        <xsd:restriction base="dms:Choice">
          <xsd:enumeration value="Comment Letter"/>
          <xsd:enumeration value="Talking Points"/>
          <xsd:enumeration value="Issue Brief"/>
          <xsd:enumeration value="Report"/>
          <xsd:enumeration value="Meeting Record"/>
          <xsd:enumeration value="Meeting Materials"/>
          <xsd:enumeration value="Team Resource"/>
          <xsd:enumeration value="Event Planning"/>
          <xsd:enumeration value="Facilitator Scripts and Guides"/>
          <xsd:enumeration value="DTLL"/>
          <xsd:enumeration value="External References and Research"/>
          <xsd:enumeration value="Bios and Headshots"/>
          <xsd:enumeration value="Lists &amp; Fact Sheets"/>
        </xsd:restriction>
      </xsd:simpleType>
    </xsd:element>
    <xsd:element name="FinalVersion" ma:index="3" nillable="true" ma:displayName="Final Version" ma:default="0" ma:description="Is this the final version for publishing/sharing?" ma:format="Dropdown" ma:internalName="FinalVersion">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hidden="true" ma:internalName="MediaLengthInSeconds" ma:readOnly="true">
      <xsd:simpleType>
        <xsd:restriction base="dms:Unknown"/>
      </xsd:simpleType>
    </xsd:element>
    <xsd:element name="MediaServiceAutoTags" ma:index="16" nillable="true" ma:displayName="Tags" ma:hidden="true" ma:internalName="MediaServiceAutoTags"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ExternalSource" ma:index="25" nillable="true" ma:displayName="External Source" ma:default="0" ma:description="Did this document come from outside NIHB?" ma:format="Dropdown" ma:internalName="ExternalSource">
      <xsd:simpleType>
        <xsd:restriction base="dms:Boolean"/>
      </xsd:simpleType>
    </xsd:element>
    <xsd:element name="NIHBPriorityAreas" ma:index="26" nillable="true" ma:displayName="NIHB Priority Areas" ma:format="Dropdown" ma:internalName="NIHBPriorityAreas">
      <xsd:complexType>
        <xsd:complexContent>
          <xsd:extension base="dms:MultiChoice">
            <xsd:sequence>
              <xsd:element name="Value" maxOccurs="unbounded" minOccurs="0" nillable="true">
                <xsd:simpleType>
                  <xsd:restriction base="dms:Choice">
                    <xsd:enumeration value="Sovereignty and Representation"/>
                    <xsd:enumeration value="Funding"/>
                    <xsd:enumeration value="Infrastructure"/>
                    <xsd:enumeration value="Health Equity"/>
                    <xsd:enumeration value="Behavioral Health"/>
                    <xsd:enumeration value="Emergency Preparedness"/>
                    <xsd:enumeration value="Healthcare Workforce"/>
                    <xsd:enumeration value="Access to Care"/>
                    <xsd:enumeration value="Public Health Capacity and Infrastructure"/>
                  </xsd:restriction>
                </xsd:simpleType>
              </xsd:element>
            </xsd:sequence>
          </xsd:extension>
        </xsd:complexContent>
      </xsd:complexType>
    </xsd:element>
    <xsd:element name="MediaServiceLocation" ma:index="28" nillable="true" ma:displayName="Location" ma:internalName="MediaServiceLocation" ma:readOnly="true">
      <xsd:simpleType>
        <xsd:restriction base="dms:Text"/>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4a10f165-eab6-4f38-b755-d4ad073d40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FolderDescription" ma:index="33" nillable="true" ma:displayName="File Description" ma:format="Dropdown" ma:internalName="Folder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61725f-136f-4391-9bd5-b99bf0e76e7a"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element name="TaxKeywordTaxHTField" ma:index="23" nillable="true" ma:taxonomy="true" ma:internalName="TaxKeywordTaxHTField" ma:taxonomyFieldName="TaxKeyword" ma:displayName="Agency Tags" ma:fieldId="{23f27201-bee3-471e-b2e7-b64fd8b7ca38}" ma:taxonomyMulti="true" ma:sspId="4a10f165-eab6-4f38-b755-d4ad073d4040" ma:termSetId="00000000-0000-0000-0000-000000000000" ma:anchorId="00000000-0000-0000-0000-000000000000" ma:open="true" ma:isKeyword="true">
      <xsd:complexType>
        <xsd:sequence>
          <xsd:element ref="pc:Terms" minOccurs="0" maxOccurs="1"/>
        </xsd:sequence>
      </xsd:complexType>
    </xsd:element>
    <xsd:element name="TaxCatchAll" ma:index="24" nillable="true" ma:displayName="Taxonomy Catch All Column" ma:hidden="true" ma:list="{32713ae3-2fff-4207-a838-b32c4b103e94}" ma:internalName="TaxCatchAll" ma:showField="CatchAllData" ma:web="f861725f-136f-4391-9bd5-b99bf0e76e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ma:index="27"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861725f-136f-4391-9bd5-b99bf0e76e7a">
      <UserInfo>
        <DisplayName>Green, Kelly (CoveredCA)</DisplayName>
        <AccountId>15</AccountId>
        <AccountType/>
      </UserInfo>
      <UserInfo>
        <DisplayName>Nash, Sheena (CoveredCA)</DisplayName>
        <AccountId>11</AccountId>
        <AccountType/>
      </UserInfo>
      <UserInfo>
        <DisplayName>Zulfiqar, Sana (CoveredCA)</DisplayName>
        <AccountId>21</AccountId>
        <AccountType/>
      </UserInfo>
    </SharedWithUsers>
    <NIHBPriorityAreas xmlns="b630b26d-40dc-4341-b75c-fc035444ddac" xsi:nil="true"/>
    <lcf76f155ced4ddcb4097134ff3c332f xmlns="b630b26d-40dc-4341-b75c-fc035444ddac">
      <Terms xmlns="http://schemas.microsoft.com/office/infopath/2007/PartnerControls"/>
    </lcf76f155ced4ddcb4097134ff3c332f>
    <DocumentType xmlns="b630b26d-40dc-4341-b75c-fc035444ddac" xsi:nil="true"/>
    <TaxCatchAll xmlns="f861725f-136f-4391-9bd5-b99bf0e76e7a" xsi:nil="true"/>
    <FinalVersion xmlns="b630b26d-40dc-4341-b75c-fc035444ddac">true</FinalVersion>
    <ExternalSource xmlns="b630b26d-40dc-4341-b75c-fc035444ddac">false</ExternalSource>
    <FolderDescription xmlns="b630b26d-40dc-4341-b75c-fc035444ddac" xsi:nil="true"/>
    <TaxKeywordTaxHTField xmlns="f861725f-136f-4391-9bd5-b99bf0e76e7a">
      <Terms xmlns="http://schemas.microsoft.com/office/infopath/2007/PartnerControls"/>
    </TaxKeywordTaxHTField>
  </documentManagement>
</p:properties>
</file>

<file path=customXml/itemProps1.xml><?xml version="1.0" encoding="utf-8"?>
<ds:datastoreItem xmlns:ds="http://schemas.openxmlformats.org/officeDocument/2006/customXml" ds:itemID="{B4C5A3B6-79D5-4035-834D-6CCC8E9CCA29}">
  <ds:schemaRefs>
    <ds:schemaRef ds:uri="http://schemas.microsoft.com/sharepoint/v3/contenttype/forms"/>
  </ds:schemaRefs>
</ds:datastoreItem>
</file>

<file path=customXml/itemProps2.xml><?xml version="1.0" encoding="utf-8"?>
<ds:datastoreItem xmlns:ds="http://schemas.openxmlformats.org/officeDocument/2006/customXml" ds:itemID="{7DFF4AC8-F92A-44ED-B94A-8191D85D456A}"/>
</file>

<file path=customXml/itemProps3.xml><?xml version="1.0" encoding="utf-8"?>
<ds:datastoreItem xmlns:ds="http://schemas.openxmlformats.org/officeDocument/2006/customXml" ds:itemID="{5B52FFAF-9113-49AF-96AF-5BE28F52FD2B}">
  <ds:schemaRefs>
    <ds:schemaRef ds:uri="http://purl.org/dc/dcmitype/"/>
    <ds:schemaRef ds:uri="http://schemas.openxmlformats.org/package/2006/metadata/core-properties"/>
    <ds:schemaRef ds:uri="http://schemas.microsoft.com/office/2006/documentManagement/types"/>
    <ds:schemaRef ds:uri="cf53ff61-855c-42b2-a935-c11263eed6db"/>
    <ds:schemaRef ds:uri="52004669-91f4-474a-8e41-5388286214b4"/>
    <ds:schemaRef ds:uri="http://schemas.microsoft.com/office/infopath/2007/PartnerControls"/>
    <ds:schemaRef ds:uri="http://schemas.microsoft.com/office/2006/metadata/properti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34271</TotalTime>
  <Words>9353</Words>
  <Application>Microsoft Office PowerPoint</Application>
  <PresentationFormat>Widescreen</PresentationFormat>
  <Paragraphs>598</Paragraphs>
  <Slides>47</Slides>
  <Notes>40</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47</vt:i4>
      </vt:variant>
    </vt:vector>
  </HeadingPairs>
  <TitlesOfParts>
    <vt:vector size="67" baseType="lpstr">
      <vt:lpstr>-apple-system</vt:lpstr>
      <vt:lpstr>Arial</vt:lpstr>
      <vt:lpstr>Arial Black</vt:lpstr>
      <vt:lpstr>Calibri</vt:lpstr>
      <vt:lpstr>Candara</vt:lpstr>
      <vt:lpstr>Courier New</vt:lpstr>
      <vt:lpstr>Helvetica</vt:lpstr>
      <vt:lpstr>Myriad</vt:lpstr>
      <vt:lpstr>Myrid</vt:lpstr>
      <vt:lpstr>Open Sans</vt:lpstr>
      <vt:lpstr>Roboto</vt:lpstr>
      <vt:lpstr>Segoe UI</vt:lpstr>
      <vt:lpstr>Söhne</vt:lpstr>
      <vt:lpstr>Source Sans Pro</vt:lpstr>
      <vt:lpstr>Symbol</vt:lpstr>
      <vt:lpstr>Times New Roman</vt:lpstr>
      <vt:lpstr>Wingdings</vt:lpstr>
      <vt:lpstr>Wingdings,Sans-Serif</vt:lpstr>
      <vt:lpstr>Custom Design</vt:lpstr>
      <vt:lpstr>1_Custom Design</vt:lpstr>
      <vt:lpstr>COVERED CALIFORNIA 101 FOR AMERICAN INDIANS/ALASKA NATIVES  Waynee Lucero, Tribal Liaison, Deputy Director  External Affairs and Community Engagement Division </vt:lpstr>
      <vt:lpstr>Agenda</vt:lpstr>
      <vt:lpstr>AFFORDABLE CARE ACT (ACA)</vt:lpstr>
      <vt:lpstr>Marketplace Benefits and coverage levels</vt:lpstr>
      <vt:lpstr>Marketplace Benefits and coverage levels</vt:lpstr>
      <vt:lpstr>Health plan coverage level: metal tiers</vt:lpstr>
      <vt:lpstr>Affordable Care Act (ACA) Provisions for American Indians</vt:lpstr>
      <vt:lpstr>WHAT IS COVERED CALIFORNIA?  </vt:lpstr>
      <vt:lpstr>WHAT IS COVERED CALIFORNIA?</vt:lpstr>
      <vt:lpstr>COVERED California AND MEDI-CAL</vt:lpstr>
      <vt:lpstr>Covered California Eligibility</vt:lpstr>
      <vt:lpstr>FINANCIAL ASSISTANCE ELIGIBILITY REQUIREMENTS</vt:lpstr>
      <vt:lpstr>2025 Covered California Health plan companies</vt:lpstr>
      <vt:lpstr>2025 Covered California health plan offerings</vt:lpstr>
      <vt:lpstr>2025 Health Benefit design by metal tier</vt:lpstr>
      <vt:lpstr>2025 FAMILY DENTAL AND VISION COMPANIES</vt:lpstr>
      <vt:lpstr>BENEFITS AVAILABLE TO AI/AN  THROUGH COVERED CALIFORNIA</vt:lpstr>
      <vt:lpstr>BENEFITS FOR AMERICAN INDIAN/ALASKA NATIVE (AI/AN)</vt:lpstr>
      <vt:lpstr>American Indian/Alaskan native Program eligibility</vt:lpstr>
      <vt:lpstr>AMERICAN INDIAN/ALASKA NATIVE ZERO-COST AND LIMITED-COST SHARING PLANS</vt:lpstr>
      <vt:lpstr>AI/AN and the Four Metal Tiers</vt:lpstr>
      <vt:lpstr>AMERICAN INDIAN/ALASKA NATIVE BENEFIT EXAMPLE</vt:lpstr>
      <vt:lpstr>PLAN CHOICE FOR MIXED AI/AN HOUSEHOLDS</vt:lpstr>
      <vt:lpstr>PLAN CHOICE FOR MIXED AI/AN HOUSEHOLDS</vt:lpstr>
      <vt:lpstr>Proof of American Indian and Alaska Native Status </vt:lpstr>
      <vt:lpstr>What tribal income is counted*?</vt:lpstr>
      <vt:lpstr>Enrollment in Covered California</vt:lpstr>
      <vt:lpstr>CERTIFIED ENROLLMENT ENTITIES </vt:lpstr>
      <vt:lpstr>Covered California QHP Ai/an network</vt:lpstr>
      <vt:lpstr>QUESTIONS</vt:lpstr>
      <vt:lpstr>THANK YOU!  TRIBALCONSULTATION@COVERED.CA.GOV  </vt:lpstr>
      <vt:lpstr>APPENDIX</vt:lpstr>
      <vt:lpstr>AMERICAN INDIAN/ALASKA NATIVE ELIGIBILITY: ZERO COST SHARE PLANS </vt:lpstr>
      <vt:lpstr>AMERICAN INDIAN/ALASKA NATIVE ELIGIBILITY: LIMITED COST SHARE PLANS</vt:lpstr>
      <vt:lpstr>COVERAGE FOR OUT-OF-NETWORK SERVICES</vt:lpstr>
      <vt:lpstr>GLOSSARY</vt:lpstr>
      <vt:lpstr>GLOSSARY</vt:lpstr>
      <vt:lpstr>Covered California Supplemental Slides</vt:lpstr>
      <vt:lpstr>Federal update: impact of expiration of enhanced federal subsidies</vt:lpstr>
      <vt:lpstr>Expanded affordability from the enhanced premium tax credit</vt:lpstr>
      <vt:lpstr>PowerPoint Presentation</vt:lpstr>
      <vt:lpstr>TIMING CONSIDERATIONS FOR EXTENSION OF THE ENHANCED PREMIUM TAX CREDIT</vt:lpstr>
      <vt:lpstr>INFORMING FEDERAL POLICY</vt:lpstr>
      <vt:lpstr>CMS Proposed Marketplace Integrity and Affordability Rule</vt:lpstr>
      <vt:lpstr>PROPOSED RULE overview</vt:lpstr>
      <vt:lpstr>POTENTIAL IMPACTS ON AI/AN MEMBERS</vt:lpstr>
      <vt:lpstr>COVERED CALIFORNIA COMMENT LETTER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Bradfield, Kelly (CoveredCA)</dc:creator>
  <cp:lastModifiedBy>Juan Hidalgo</cp:lastModifiedBy>
  <cp:revision>16</cp:revision>
  <cp:lastPrinted>2019-10-09T22:33:40Z</cp:lastPrinted>
  <dcterms:created xsi:type="dcterms:W3CDTF">2019-09-19T15:24:56Z</dcterms:created>
  <dcterms:modified xsi:type="dcterms:W3CDTF">2025-05-16T16:28:05Z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0x010100478C52D9E280EE4FA990B4F91036DC31</vt:lpwstr>
  </property>
  <property fmtid="{D5CDD505-2E9C-101B-9397-08002B2CF9AE}" pid="3" name="MediaServiceImageTags">
    <vt:lpwstr/>
  </property>
  <property fmtid="{D5CDD505-2E9C-101B-9397-08002B2CF9AE}" pid="4" name="MSIP_Label_1b8fe692-65eb-452b-9080-c3b135e23679_Enabled">
    <vt:lpwstr>true</vt:lpwstr>
  </property>
  <property fmtid="{D5CDD505-2E9C-101B-9397-08002B2CF9AE}" pid="5" name="MSIP_Label_1b8fe692-65eb-452b-9080-c3b135e23679_SetDate">
    <vt:lpwstr>2024-04-05T18:56:55Z</vt:lpwstr>
  </property>
  <property fmtid="{D5CDD505-2E9C-101B-9397-08002B2CF9AE}" pid="6" name="MSIP_Label_1b8fe692-65eb-452b-9080-c3b135e23679_Method">
    <vt:lpwstr>Standard</vt:lpwstr>
  </property>
  <property fmtid="{D5CDD505-2E9C-101B-9397-08002B2CF9AE}" pid="7" name="MSIP_Label_1b8fe692-65eb-452b-9080-c3b135e23679_Name">
    <vt:lpwstr>defa4170-0d19-0005-0004-bc88714345d2</vt:lpwstr>
  </property>
  <property fmtid="{D5CDD505-2E9C-101B-9397-08002B2CF9AE}" pid="8" name="MSIP_Label_1b8fe692-65eb-452b-9080-c3b135e23679_SiteId">
    <vt:lpwstr>466d2f7d-b142-4b9c-8cdd-eba5537a0f27</vt:lpwstr>
  </property>
  <property fmtid="{D5CDD505-2E9C-101B-9397-08002B2CF9AE}" pid="9" name="MSIP_Label_1b8fe692-65eb-452b-9080-c3b135e23679_ActionId">
    <vt:lpwstr>e2921ba8-5129-40f8-90f8-b6da08a0587e</vt:lpwstr>
  </property>
  <property fmtid="{D5CDD505-2E9C-101B-9397-08002B2CF9AE}" pid="10" name="MSIP_Label_1b8fe692-65eb-452b-9080-c3b135e23679_ContentBits">
    <vt:lpwstr>0</vt:lpwstr>
  </property>
  <property fmtid="{D5CDD505-2E9C-101B-9397-08002B2CF9AE}" pid="11" name="SharedWithUsers">
    <vt:lpwstr>15;#Green, Kelly (CoveredCA);#11;#Nash, Sheena (CoveredCA);#21;#Zulfiqar, Sana (CoveredCA)</vt:lpwstr>
  </property>
  <property fmtid="{D5CDD505-2E9C-101B-9397-08002B2CF9AE}" pid="12" name="TaxKeyword">
    <vt:lpwstr/>
  </property>
</Properties>
</file>