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3" r:id="rId5"/>
  </p:sldMasterIdLst>
  <p:notesMasterIdLst>
    <p:notesMasterId r:id="rId51"/>
  </p:notesMasterIdLst>
  <p:sldIdLst>
    <p:sldId id="13217" r:id="rId6"/>
    <p:sldId id="260" r:id="rId7"/>
    <p:sldId id="401" r:id="rId8"/>
    <p:sldId id="256" r:id="rId9"/>
    <p:sldId id="276" r:id="rId10"/>
    <p:sldId id="264" r:id="rId11"/>
    <p:sldId id="261" r:id="rId12"/>
    <p:sldId id="2147483646" r:id="rId13"/>
    <p:sldId id="1027" r:id="rId14"/>
    <p:sldId id="710" r:id="rId15"/>
    <p:sldId id="286" r:id="rId16"/>
    <p:sldId id="268" r:id="rId17"/>
    <p:sldId id="277" r:id="rId18"/>
    <p:sldId id="2147481276" r:id="rId19"/>
    <p:sldId id="258" r:id="rId20"/>
    <p:sldId id="257" r:id="rId21"/>
    <p:sldId id="259" r:id="rId22"/>
    <p:sldId id="265" r:id="rId23"/>
    <p:sldId id="266" r:id="rId24"/>
    <p:sldId id="279" r:id="rId25"/>
    <p:sldId id="287" r:id="rId26"/>
    <p:sldId id="288" r:id="rId27"/>
    <p:sldId id="289" r:id="rId28"/>
    <p:sldId id="290" r:id="rId29"/>
    <p:sldId id="263" r:id="rId30"/>
    <p:sldId id="270" r:id="rId31"/>
    <p:sldId id="271" r:id="rId32"/>
    <p:sldId id="278" r:id="rId33"/>
    <p:sldId id="272" r:id="rId34"/>
    <p:sldId id="280" r:id="rId35"/>
    <p:sldId id="281" r:id="rId36"/>
    <p:sldId id="274" r:id="rId37"/>
    <p:sldId id="273" r:id="rId38"/>
    <p:sldId id="282" r:id="rId39"/>
    <p:sldId id="291" r:id="rId40"/>
    <p:sldId id="292" r:id="rId41"/>
    <p:sldId id="293" r:id="rId42"/>
    <p:sldId id="275" r:id="rId43"/>
    <p:sldId id="283" r:id="rId44"/>
    <p:sldId id="285" r:id="rId45"/>
    <p:sldId id="2147483645" r:id="rId46"/>
    <p:sldId id="284" r:id="rId47"/>
    <p:sldId id="2147471442" r:id="rId48"/>
    <p:sldId id="267" r:id="rId49"/>
    <p:sldId id="269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E07C10-C222-DBAA-6B00-63A05284E15A}" name="Rub, Ilana@DHCS" initials="RI" userId="S::ilana.rub@dhcs.ca.gov::b8b29e30-b55e-4451-a9ee-8afaa805c06d" providerId="AD"/>
  <p188:author id="{7516EE11-D3DC-DC19-8BA8-A490F0FF2850}" name="Harrington, Lindy@DHCS" initials="HL" userId="S::lindy.harrington@dhcs.ca.gov::456b0214-ccda-460f-b865-a7f10f01ce4b" providerId="AD"/>
  <p188:author id="{E7EECB13-8CAB-F0C6-9DB9-F2F2C5B097F2}" name="Wang, Yingna" initials="WY" userId="S::YWang@manatt.com::b783fab5-0cab-45d1-a697-e9a87575d393" providerId="AD"/>
  <p188:author id="{942FF820-481A-4C30-3A12-7D623BEF63C3}" name="Annie Averill" initials="AA" userId="S::annie_aurrerahealth.com#ext#@cadhcs.onmicrosoft.com::3cb4aff4-be50-4c8a-bb75-67439802bcb8" providerId="AD"/>
  <p188:author id="{106C2522-D4FF-D999-20E1-684728A56031}" name="Lam, Alice" initials="LA" userId="S::alam@manatt.com::284afae4-2a87-4002-946d-47b317805171" providerId="AD"/>
  <p188:author id="{A9F5A823-ACB0-1D78-A9E5-6048B48634FE}" name="Erin Connolly" initials="EC" userId="S::erin@aurrerahealth.com::7ca91679-ff5d-4ae3-9ccc-7e04ee642064" providerId="AD"/>
  <p188:author id="{263F7C26-83B7-941C-F904-5C01B15CCFE4}" name="Harrington, Lindy@DHCS" initials="HL" userId="S::Lindy.Harrington@dhcs.ca.gov::456b0214-ccda-460f-b865-a7f10f01ce4b" providerId="AD"/>
  <p188:author id="{253A0D2D-B4C9-AE1E-7C77-6F9080A2BA3C}" name="Lucy Pagel" initials="LP" userId="S::lucy@aurrerahealth.com::87c85515-2a66-4d41-b1b6-5dde65727926" providerId="AD"/>
  <p188:author id="{C09CB92F-9D5E-CA0E-9D57-625DDE7E435A}" name="Gina Rogari" initials="GR" userId="S::GRogari@manatt.com::66dd8d91-a380-4c94-b669-e622d512e466" providerId="AD"/>
  <p188:author id="{3FCE5834-20AD-B541-11B8-3FF844420DF6}" name="Erin Connolly" initials="EC" userId="S::erin_aurrerahealth.com#ext#@cadhcs.onmicrosoft.com::e9fca9b8-665e-4ce5-9144-06c75c36e43d" providerId="AD"/>
  <p188:author id="{E3DD803A-0971-2404-EBDD-4CBAF97DBF2D}" name="Ulibarri, Michael@DHCS" initials="UM" userId="S::Michael.Ulibarri@dhcs.ca.gov::21585a1f-8d75-4aef-8c8b-16f8d6e4ce67" providerId="AD"/>
  <p188:author id="{E068054C-17DD-E3A0-5C37-6E104BDB63A4}" name="Traube, Ashley" initials="TA" userId="S::ATraube@manatt.com::a15fe2cc-2628-42ab-91da-28859c81af2e" providerId="AD"/>
  <p188:author id="{5B12C94C-B8E1-F44D-CBF4-0DCC0172A9B7}" name="Rahman, Uzma@DHCS" initials="" userId="S::Uzma.Rahman@dhcs.ca.gov::e7a7ad13-c43f-4118-aa2b-9863bf0ebd6d" providerId="AD"/>
  <p188:author id="{33E6E14D-295E-121F-543C-186F83C9B05D}" name="Biron, Rachel@DHCS" initials="BR" userId="S::rachel.biron@dhcs.ca.gov::1c4953b7-f7c0-46bf-bc01-c9280bcc2fe5" providerId="AD"/>
  <p188:author id="{C27C2C4F-6872-2D4D-008F-D0609E7E5EC0}" name="Willa Murphy" initials="" userId="S::Willa.Murphy@aurrerahealth.com::43f84a29-beaf-4219-b5ed-8becab04cd42" providerId="AD"/>
  <p188:author id="{8E422458-3232-40F0-B5F5-B1AB5BF86568}" name="Lucy Pagel" initials="LP" userId="Lucy Pagel" providerId="None"/>
  <p188:author id="{6C450659-CDB0-1F3A-FF9D-322FCF97B868}" name="Fitzgerald, Brian@DHCS" initials="FB" userId="S::brian.fitzgerald@dhcs.ca.gov::b8c23457-3628-4eed-a811-bcbc39e0f46b" providerId="AD"/>
  <p188:author id="{33AC955C-C479-1F6E-22E4-6C388D0DB167}" name="Reyneri, Dori Glanz" initials="RG" userId="S::dreyneri@manatt.com::51348616-3196-4033-92fe-ea845782b28e" providerId="AD"/>
  <p188:author id="{19392462-3F5F-66A1-915A-0386874B6BB3}" name="Bhardwaj, Ivan@DHCS" initials="BI" userId="S::Ivan.Bhardwaj@dhcs.ca.gov::45af7781-d1b7-4580-ae35-bd2588f2afde" providerId="AD"/>
  <p188:author id="{A68ECC62-96F4-8A4A-ECBD-6F94B48564E8}" name="Anand, Vickshna@DHCS" initials="AV" userId="S::Vickshna.Anand@dhcs.ca.gov::a86e863b-909b-4afb-9725-fa649596a34b" providerId="AD"/>
  <p188:author id="{87F96267-7621-67C9-9726-BF3C67A89525}" name="Bokhari, Arif" initials="BA" userId="S::ABokhari@manatt.com::e733030e-587e-4193-9884-ca191999a863" providerId="AD"/>
  <p188:author id="{5F83266A-AF46-CD0E-18F2-4AB78FE615B7}" name="Punukollu, Nina" initials="PN" userId="S::NPunukollu@manatt.com::21c8c387-802e-4868-97c5-6dd436eccd49" providerId="AD"/>
  <p188:author id="{0F19616C-9003-5F2D-A73E-D1533D81E513}" name="Wallis, Kier" initials="WK" userId="S::KWallis@manatt.com::2e72fe76-8769-40f9-9276-39c1c767f7d0" providerId="AD"/>
  <p188:author id="{5598846E-80C9-5E0B-54B2-A8115BDD64D0}" name="Barnard, Zoe" initials="BZ" userId="S::zbarnard@manatt.com::23f52e64-cbac-4190-88e1-3956ae9a5d56" providerId="AD"/>
  <p188:author id="{6F1E6675-4E6D-2C2D-DA33-371630EFA0B0}" name="Wilhelm, Paula@DHCS" initials="WP" userId="S::paula.wilhelm@dhcs.ca.gov::b1622b7f-b9f5-4b13-b740-cdca557e08c3" providerId="AD"/>
  <p188:author id="{9CB64289-FE66-8C0D-E9FD-B890E3BD2A60}" name="Willa Murphy" initials="WM" userId="S::willa.murphy@aurrerahealth.com::43f84a29-beaf-4219-b5ed-8becab04cd42" providerId="AD"/>
  <p188:author id="{8A91438A-9917-BFA7-992C-E46088DE4C62}" name="Rahman, Uzma@DHCS" initials="RU" userId="S::uzma.rahman@dhcs.ca.gov::e7a7ad13-c43f-4118-aa2b-9863bf0ebd6d" providerId="AD"/>
  <p188:author id="{F60B088F-BBFE-B42B-ABDD-EA1EAAD1BD3A}" name="Hockman, Stephanie@DHCS" initials="HS" userId="S::stephanie.hockman@dhcs.ca.gov::8bd90821-a0c1-4487-bd22-ca5e2f5c03ed" providerId="AD"/>
  <p188:author id="{88A13B98-BD4B-CC11-C313-2745FF5088CB}" name="Zubiate, Andrea@DHCS" initials="ZA" userId="S::Andrea.Zubiate@dhcs.ca.gov::604c0ddb-94ed-463d-874c-14c0a379f77e" providerId="AD"/>
  <p188:author id="{91F1F59F-220A-B84C-C062-D2B7B7429894}" name="Zubiate, Andrea@DHCS" initials="ZA" userId="S::andrea.zubiate@dhcs.ca.gov::604c0ddb-94ed-463d-874c-14c0a379f77e" providerId="AD"/>
  <p188:author id="{689075A5-C780-EC01-72C2-06ECEA107685}" name="Sadwith, Tyler@DHCS" initials="ST" userId="S::tyler.sadwith@dhcs.ca.gov::f2c77730-42ce-4c02-b55d-983e937410b3" providerId="AD"/>
  <p188:author id="{7D2485AB-6A0F-99A0-7BE8-BCF486CD020A}" name="Karla, Alexandra@DHCS" initials="KA" userId="S::alexandra.karla@dhcs.ca.gov::b69474f4-0972-4db4-a426-39640afb3e3f" providerId="AD"/>
  <p188:author id="{197D34B4-F2FF-9F66-0481-13585088CF59}" name="Masuda, Kevin@DHCS" initials="MK" userId="S::kevin.masuda@dhcs.ca.gov::24773442-66f8-4939-8e52-566d9ec0e010" providerId="AD"/>
  <p188:author id="{84E756B6-E555-6D69-6EDE-5B55AD85DBD4}" name="Hockman, Stephanie@DHCS" initials="HS" userId="S::Stephanie.Hockman@dhcs.ca.gov::8bd90821-a0c1-4487-bd22-ca5e2f5c03ed" providerId="AD"/>
  <p188:author id="{E05976BA-AF6C-48C9-D6A8-8B97DCC83101}" name="Gale, Matthew@DHCS" initials="GM" userId="S::Matthew.Gale@dhcs.ca.gov::05be80ab-47c9-4e69-85d0-17b7f3321e3a" providerId="AD"/>
  <p188:author id="{31F80CC8-53B5-DA75-1058-0FC2BEC59507}" name="Alice Lam" initials="AL" userId="Alice Lam" providerId="None"/>
  <p188:author id="{01A983CA-213B-3BC8-E813-5B3B68B8C411}" name="Cristo, Erika@DHCS" initials="EC" userId="S::Erika.Cristo@dhcs.ca.gov::a764e7f8-feb8-419c-99c1-3f98c1ced51d" providerId="AD"/>
  <p188:author id="{67AFCCD1-18C7-79BA-49E6-F578D07196E0}" name="Traube, Ashley" initials="TA" userId="S::atraube_manatt.com#ext#@cadhcs.onmicrosoft.com::2673c086-8c1f-413b-aaef-ec184d81f76e" providerId="AD"/>
  <p188:author id="{7427A2D2-2A51-EFDF-1B3D-70CD9A45E9EE}" name="Ulibarri, Michael@DHCS" initials="UM" userId="S::michael.ulibarri@dhcs.ca.gov::21585a1f-8d75-4aef-8c8b-16f8d6e4ce67" providerId="AD"/>
  <p188:author id="{EA4040D4-D8E1-C315-BB47-A7867C13CE56}" name="Kim, Lora" initials="KL" userId="S::lykim_manatt.com#ext#@cadhcs.onmicrosoft.com::7eb77b0e-582a-4602-855a-3b41c55b7f93" providerId="AD"/>
  <p188:author id="{6E1BB1D5-332F-AC69-1DD1-833C39AC3579}" name="Lucy Pagel" initials="LP" userId="S::lucy_aurrerahealth.com#ext#@cadhcs.onmicrosoft.com::b4ffd480-782d-4338-be82-351fc2597267" providerId="AD"/>
  <p188:author id="{D676F3DB-2055-954E-CE15-ED7F50E92526}" name="Goeke, Ru@DHCS" initials="GR" userId="S::ru.goeke@dhcs.ca.gov::f4a66bc0-c657-4c7b-ac34-c1941ae803d2" providerId="AD"/>
  <p188:author id="{AA97F4DC-9708-0018-C939-7CF19E742BC8}" name="Sadwith, Tyler@DHCS" initials="ST" userId="S::Tyler.Sadwith@dhcs.ca.gov::f2c77730-42ce-4c02-b55d-983e937410b3" providerId="AD"/>
  <p188:author id="{CEF226DD-DEB5-697E-CD33-1E8119922546}" name="Karla, Alexandra@DHCS" initials="AK" userId="S::Alexandra.Karla@dhcs.ca.gov::b69474f4-0972-4db4-a426-39640afb3e3f" providerId="AD"/>
  <p188:author id="{993AA9E0-A255-2886-E99D-E9F030E8A06A}" name="Ryan" initials="R" userId="S::Ryan.Jones@dhcs.ca.gov::677fd7d2-6df8-4d3b-8ae9-5033de84df14" providerId="AD"/>
  <p188:author id="{9332DEE0-732D-F961-2B28-6637D396FC3F}" name="Lora Kim" initials="LK" userId="Lora Kim" providerId="None"/>
  <p188:author id="{7E90D2F4-3E92-7B91-F5C4-7CB64F66113F}" name="Wilhelm, Paula@DHCS" initials="WP" userId="S::Paula.Wilhelm@dhcs.ca.gov::b1622b7f-b9f5-4b13-b740-cdca557e08c3" providerId="AD"/>
  <p188:author id="{994299F7-9E42-657D-CE54-F6D170B3F8D2}" name="Barnard, Zoe" initials="BZ" userId="S::ZBarnard@manatt.com::23f52e64-cbac-4190-88e1-3956ae9a5d5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6E8D"/>
    <a:srgbClr val="104F6D"/>
    <a:srgbClr val="FAE3D3"/>
    <a:srgbClr val="FCEFE8"/>
    <a:srgbClr val="FEF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7F9FFC-70C5-495D-9D9A-19FA5F852CE6}" v="122" dt="2025-05-01T03:30:21.120"/>
    <p1510:client id="{30033E8C-74FA-BAEC-6845-B7DAE33F6C78}" v="13" dt="2025-04-30T22:57:57.463"/>
    <p1510:client id="{358AC27F-0453-6011-10E3-1DE99B3B35EA}" v="4" dt="2025-04-30T22:40:52.057"/>
    <p1510:client id="{37046FDD-FB06-1C79-2385-DB785B000AC4}" v="1" dt="2025-05-01T00:02:05.859"/>
    <p1510:client id="{A9AC55F2-794A-AA48-2762-3EB6080A4B00}" v="4" dt="2025-04-30T22:48:12.265"/>
    <p1510:client id="{B8D7890A-EA24-53F2-77F9-2E94F9376BFB}" v="270" dt="2025-04-30T22:24:11.995"/>
    <p1510:client id="{BCFEBA0F-F836-C7B7-507E-33495D1BD67D}" v="4" dt="2025-04-30T23:52:43.5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106" autoAdjust="0"/>
  </p:normalViewPr>
  <p:slideViewPr>
    <p:cSldViewPr snapToGrid="0">
      <p:cViewPr varScale="1">
        <p:scale>
          <a:sx n="100" d="100"/>
          <a:sy n="100" d="100"/>
        </p:scale>
        <p:origin x="1656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slide" Target="slides/slide37.xml"/><Relationship Id="rId47" Type="http://schemas.openxmlformats.org/officeDocument/2006/relationships/slide" Target="slides/slide42.xml"/><Relationship Id="rId50" Type="http://schemas.openxmlformats.org/officeDocument/2006/relationships/slide" Target="slides/slide45.xml"/><Relationship Id="rId55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slide" Target="slides/slide40.xml"/><Relationship Id="rId53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slide" Target="slides/slide38.xml"/><Relationship Id="rId48" Type="http://schemas.openxmlformats.org/officeDocument/2006/relationships/slide" Target="slides/slide43.xml"/><Relationship Id="rId56" Type="http://schemas.microsoft.com/office/2015/10/relationships/revisionInfo" Target="revisionInfo.xml"/><Relationship Id="rId8" Type="http://schemas.openxmlformats.org/officeDocument/2006/relationships/slide" Target="slides/slide3.xml"/><Relationship Id="rId51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slide" Target="slides/slide41.xml"/><Relationship Id="rId20" Type="http://schemas.openxmlformats.org/officeDocument/2006/relationships/slide" Target="slides/slide15.xml"/><Relationship Id="rId41" Type="http://schemas.openxmlformats.org/officeDocument/2006/relationships/slide" Target="slides/slide36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49" Type="http://schemas.openxmlformats.org/officeDocument/2006/relationships/slide" Target="slides/slide44.xml"/><Relationship Id="rId57" Type="http://schemas.microsoft.com/office/2018/10/relationships/authors" Target="authors.xml"/><Relationship Id="rId10" Type="http://schemas.openxmlformats.org/officeDocument/2006/relationships/slide" Target="slides/slide5.xml"/><Relationship Id="rId31" Type="http://schemas.openxmlformats.org/officeDocument/2006/relationships/slide" Target="slides/slide26.xml"/><Relationship Id="rId44" Type="http://schemas.openxmlformats.org/officeDocument/2006/relationships/slide" Target="slides/slide39.xml"/><Relationship Id="rId5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A153E6-29B1-41B2-853B-609510985B70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7571BFBC-1443-40B1-B0EF-E18AE198B3DA}">
      <dgm:prSet phldrT="[Text]" custT="1"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en-US" sz="1800" b="1">
              <a:latin typeface="Segoe UI"/>
              <a:cs typeface="Segoe UI"/>
            </a:rPr>
            <a:t>CMS</a:t>
          </a:r>
        </a:p>
      </dgm:t>
    </dgm:pt>
    <dgm:pt modelId="{421A0A27-03B9-4A32-B719-80D7DE07E97D}" type="parTrans" cxnId="{AFFEFCFA-86FE-409A-B553-45115E9BB8B8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B15232F-1FCC-4130-A354-31DF6D9BFE1F}" type="sibTrans" cxnId="{AFFEFCFA-86FE-409A-B553-45115E9BB8B8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BECD488-C31C-457A-92E0-7F862CB8CCCD}">
      <dgm:prSet phldrT="[Text]" custT="1"/>
      <dgm:spPr/>
      <dgm:t>
        <a:bodyPr/>
        <a:lstStyle/>
        <a:p>
          <a:r>
            <a:rPr lang="en-US" sz="1800" b="1">
              <a:latin typeface="Segoe UI"/>
              <a:cs typeface="Segoe UI"/>
            </a:rPr>
            <a:t>DHCS</a:t>
          </a:r>
        </a:p>
      </dgm:t>
    </dgm:pt>
    <dgm:pt modelId="{29FB5950-FC6D-446C-AC4E-F4FDED641ABE}" type="parTrans" cxnId="{AEF75368-EEBC-4FB3-8E4B-B2B5CB9AFD09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4C2825E-E3DA-427E-996E-9AAAE70C8D39}" type="sibTrans" cxnId="{AEF75368-EEBC-4FB3-8E4B-B2B5CB9AFD09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EB63B9F-9020-46C7-A681-4A81E4CEAC7E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600" b="1">
              <a:latin typeface="Segoe UI"/>
              <a:cs typeface="Segoe UI"/>
            </a:rPr>
            <a:t>Medi-Cal Managed Care</a:t>
          </a:r>
        </a:p>
      </dgm:t>
    </dgm:pt>
    <dgm:pt modelId="{9DDC216A-EDBB-4365-85E5-A8EEC590CA6F}" type="parTrans" cxnId="{342B387A-3371-4C32-86A9-898A2789A906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92F42DC-77FE-4141-9794-3410562090F4}" type="sibTrans" cxnId="{342B387A-3371-4C32-86A9-898A2789A906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BB373EB3-A6CA-4A5F-98E8-18DFE67D2C4D}">
      <dgm:prSet phldrT="[Text]" custT="1"/>
      <dgm:spPr/>
      <dgm:t>
        <a:bodyPr/>
        <a:lstStyle/>
        <a:p>
          <a:pPr rtl="0"/>
          <a:r>
            <a:rPr lang="en-US" sz="1600" b="1" dirty="0">
              <a:latin typeface="Segoe UI"/>
              <a:cs typeface="Segoe UI"/>
            </a:rPr>
            <a:t>Medi-Cal Managed Care Plans (MCPs)</a:t>
          </a:r>
          <a:endParaRPr lang="en-US" sz="1600" dirty="0">
            <a:latin typeface="Segoe UI"/>
            <a:cs typeface="Segoe UI"/>
          </a:endParaRPr>
        </a:p>
      </dgm:t>
    </dgm:pt>
    <dgm:pt modelId="{8E989FA9-BC60-4AF2-9FB5-B3154BAB71EA}" type="parTrans" cxnId="{9B7B77B0-D30B-4CDA-98ED-C203ACDE2A30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315320E-F924-41FA-A722-58E7BB6E0CCE}" type="sibTrans" cxnId="{9B7B77B0-D30B-4CDA-98ED-C203ACDE2A30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990862A-C84C-44B7-ABA6-20FA63DA2E7F}">
      <dgm:prSet phldrT="[Text]" custT="1"/>
      <dgm:spPr>
        <a:solidFill>
          <a:schemeClr val="accent3"/>
        </a:solidFill>
      </dgm:spPr>
      <dgm:t>
        <a:bodyPr/>
        <a:lstStyle/>
        <a:p>
          <a:r>
            <a:rPr lang="en-US" sz="1600" b="1">
              <a:latin typeface="Segoe UI"/>
              <a:cs typeface="Segoe UI"/>
            </a:rPr>
            <a:t>Medi-Cal Fee-For-Service (FFS)</a:t>
          </a:r>
        </a:p>
      </dgm:t>
    </dgm:pt>
    <dgm:pt modelId="{8BE787B2-C89C-4DB6-B7B7-C834C2A6C8B7}" type="parTrans" cxnId="{2DEF78AD-0ED3-4759-9CF5-869826C9E1E3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CB3BEE8-3923-4046-AE01-9237C69F437B}" type="sibTrans" cxnId="{2DEF78AD-0ED3-4759-9CF5-869826C9E1E3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DB37D49-4F18-4736-8D35-7BD2A002736E}">
      <dgm:prSet phldrT="[Text]" custT="1"/>
      <dgm:spPr/>
      <dgm:t>
        <a:bodyPr/>
        <a:lstStyle/>
        <a:p>
          <a:pPr rtl="0"/>
          <a:r>
            <a:rPr lang="en-US" sz="1600" b="1">
              <a:latin typeface="Segoe UI"/>
              <a:cs typeface="Segoe UI"/>
            </a:rPr>
            <a:t>County Behavioral Health Plans (BHPs)</a:t>
          </a:r>
          <a:endParaRPr lang="en-US" sz="1600">
            <a:latin typeface="Segoe UI"/>
            <a:cs typeface="Segoe UI"/>
          </a:endParaRPr>
        </a:p>
      </dgm:t>
    </dgm:pt>
    <dgm:pt modelId="{07609206-EF1E-42BA-B337-9E7EACD1BF5B}" type="parTrans" cxnId="{12A749A3-6A1B-4902-88D6-D27FE1D7CE4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2E00BE8-20AF-456E-9977-E451F63E03C0}" type="sibTrans" cxnId="{12A749A3-6A1B-4902-88D6-D27FE1D7CE4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4623923-EA70-45FB-91A8-F3104D1A5D75}">
      <dgm:prSet phldrT="[Text]" custT="1"/>
      <dgm:spPr/>
      <dgm:t>
        <a:bodyPr/>
        <a:lstStyle/>
        <a:p>
          <a:pPr rtl="0"/>
          <a:r>
            <a:rPr lang="en-US" sz="1500" b="1">
              <a:latin typeface="Segoe UI"/>
              <a:cs typeface="Segoe UI"/>
            </a:rPr>
            <a:t>Drug Medi-Cal Organized Delivery System (DMC-ODS)</a:t>
          </a:r>
        </a:p>
      </dgm:t>
    </dgm:pt>
    <dgm:pt modelId="{FE22F9DA-45BA-4ECF-8248-1B6CDFEFC96B}" type="parTrans" cxnId="{811FE602-087F-4D8C-898A-7A19588B57C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59CFD08-45FF-493D-A8B2-D63F51F057FA}" type="sibTrans" cxnId="{811FE602-087F-4D8C-898A-7A19588B57C7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71DCE18A-FB2C-4B03-9A6F-902B3EBD0327}">
      <dgm:prSet phldrT="[Text]" custT="1"/>
      <dgm:spPr/>
      <dgm:t>
        <a:bodyPr/>
        <a:lstStyle/>
        <a:p>
          <a:pPr rtl="0"/>
          <a:r>
            <a:rPr lang="en-US" sz="1500" b="1">
              <a:latin typeface="Segoe UI"/>
              <a:cs typeface="Segoe UI"/>
            </a:rPr>
            <a:t>Specialty Mental Health Services (SMHS)</a:t>
          </a:r>
        </a:p>
      </dgm:t>
    </dgm:pt>
    <dgm:pt modelId="{D0A18F3E-2DE9-4D92-9F53-73AD022F36CB}" type="parTrans" cxnId="{281048EF-A287-430F-8CE5-DADEB1E0AF1B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EF153F64-FEE4-4E50-B52B-2F22E684560C}" type="sibTrans" cxnId="{281048EF-A287-430F-8CE5-DADEB1E0AF1B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1B18F3D-05A1-4EBC-B8C1-93ED40C2DBC0}">
      <dgm:prSet phldrT="[Text]" custT="1"/>
      <dgm:spPr/>
      <dgm:t>
        <a:bodyPr/>
        <a:lstStyle/>
        <a:p>
          <a:r>
            <a:rPr lang="en-US" sz="1600" b="1" dirty="0">
              <a:latin typeface="Segoe UI"/>
              <a:cs typeface="Segoe UI"/>
            </a:rPr>
            <a:t>Physical Health</a:t>
          </a:r>
        </a:p>
      </dgm:t>
    </dgm:pt>
    <dgm:pt modelId="{372D9699-015B-42E0-AED5-70CC9E4B7DB9}" type="parTrans" cxnId="{E55C5C4A-FF30-4308-9A50-9579D2D04266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FBDF0825-DD4E-43C6-BBA9-683AE3BAF988}" type="sibTrans" cxnId="{E55C5C4A-FF30-4308-9A50-9579D2D04266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264A5ED-0DBB-4636-BACD-CC3BFB5546A9}">
      <dgm:prSet phldrT="[Text]" custT="1"/>
      <dgm:spPr/>
      <dgm:t>
        <a:bodyPr/>
        <a:lstStyle/>
        <a:p>
          <a:r>
            <a:rPr lang="en-US" sz="1600" b="1" dirty="0">
              <a:latin typeface="Segoe UI"/>
              <a:cs typeface="Segoe UI"/>
            </a:rPr>
            <a:t>Long Term Care</a:t>
          </a:r>
        </a:p>
      </dgm:t>
    </dgm:pt>
    <dgm:pt modelId="{4DC20BD0-8551-49D9-B394-86B84810F8DF}" type="parTrans" cxnId="{1D3EB9D6-E019-4E9A-B2AA-BE3D27D5FD64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8BC4127-4A8D-454F-A6CE-2EDAE7D1DB4B}" type="sibTrans" cxnId="{1D3EB9D6-E019-4E9A-B2AA-BE3D27D5FD64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7091B33-22B9-4399-84FF-0C029AB754ED}">
      <dgm:prSet phldrT="[Text]" custT="1"/>
      <dgm:spPr/>
      <dgm:t>
        <a:bodyPr/>
        <a:lstStyle/>
        <a:p>
          <a:r>
            <a:rPr lang="en-US" sz="1600" b="1" dirty="0">
              <a:latin typeface="Segoe UI"/>
              <a:cs typeface="Segoe UI"/>
            </a:rPr>
            <a:t>Non-Specialty Behavioral Health</a:t>
          </a:r>
        </a:p>
      </dgm:t>
    </dgm:pt>
    <dgm:pt modelId="{6F9A9926-C275-4416-887B-28763ACEB631}" type="parTrans" cxnId="{E1B097C4-5378-4D6A-B170-333D26137CCD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034B5D9-D414-4853-ACAA-5D1B83BB6583}" type="sibTrans" cxnId="{E1B097C4-5378-4D6A-B170-333D26137CCD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C3FA06FB-ED6F-41A1-AEF7-61D150BF4184}" type="pres">
      <dgm:prSet presAssocID="{5AA153E6-29B1-41B2-853B-609510985B7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9FE0563-E6FD-47B6-955B-DD5CD0F49728}" type="pres">
      <dgm:prSet presAssocID="{7571BFBC-1443-40B1-B0EF-E18AE198B3DA}" presName="hierRoot1" presStyleCnt="0">
        <dgm:presLayoutVars>
          <dgm:hierBranch val="init"/>
        </dgm:presLayoutVars>
      </dgm:prSet>
      <dgm:spPr/>
    </dgm:pt>
    <dgm:pt modelId="{FB318D65-1AA1-411F-8C2B-887D9D26E0E8}" type="pres">
      <dgm:prSet presAssocID="{7571BFBC-1443-40B1-B0EF-E18AE198B3DA}" presName="rootComposite1" presStyleCnt="0"/>
      <dgm:spPr/>
    </dgm:pt>
    <dgm:pt modelId="{30B6B715-67D5-4E90-B5C3-3DE03572BE62}" type="pres">
      <dgm:prSet presAssocID="{7571BFBC-1443-40B1-B0EF-E18AE198B3DA}" presName="rootText1" presStyleLbl="node0" presStyleIdx="0" presStyleCnt="1" custScaleY="136209">
        <dgm:presLayoutVars>
          <dgm:chPref val="3"/>
        </dgm:presLayoutVars>
      </dgm:prSet>
      <dgm:spPr/>
    </dgm:pt>
    <dgm:pt modelId="{4A50F385-8D64-4E80-87BD-FE8FBFCC071E}" type="pres">
      <dgm:prSet presAssocID="{7571BFBC-1443-40B1-B0EF-E18AE198B3DA}" presName="rootConnector1" presStyleLbl="node1" presStyleIdx="0" presStyleCnt="0"/>
      <dgm:spPr/>
    </dgm:pt>
    <dgm:pt modelId="{2ADE19CB-4A3A-4ED0-9654-B2C4E2B472FE}" type="pres">
      <dgm:prSet presAssocID="{7571BFBC-1443-40B1-B0EF-E18AE198B3DA}" presName="hierChild2" presStyleCnt="0"/>
      <dgm:spPr/>
    </dgm:pt>
    <dgm:pt modelId="{F9C931BA-69CE-476F-A0BB-574C665AAF54}" type="pres">
      <dgm:prSet presAssocID="{29FB5950-FC6D-446C-AC4E-F4FDED641ABE}" presName="Name64" presStyleLbl="parChTrans1D2" presStyleIdx="0" presStyleCnt="1"/>
      <dgm:spPr/>
    </dgm:pt>
    <dgm:pt modelId="{8E8AADFF-EE8E-4672-AB67-1AFA10E0CF9A}" type="pres">
      <dgm:prSet presAssocID="{ABECD488-C31C-457A-92E0-7F862CB8CCCD}" presName="hierRoot2" presStyleCnt="0">
        <dgm:presLayoutVars>
          <dgm:hierBranch val="init"/>
        </dgm:presLayoutVars>
      </dgm:prSet>
      <dgm:spPr/>
    </dgm:pt>
    <dgm:pt modelId="{A011CE64-1629-482E-9ACD-9968C842C34B}" type="pres">
      <dgm:prSet presAssocID="{ABECD488-C31C-457A-92E0-7F862CB8CCCD}" presName="rootComposite" presStyleCnt="0"/>
      <dgm:spPr/>
    </dgm:pt>
    <dgm:pt modelId="{C914F71C-AA41-442A-97B9-36E9C2ED71E2}" type="pres">
      <dgm:prSet presAssocID="{ABECD488-C31C-457A-92E0-7F862CB8CCCD}" presName="rootText" presStyleLbl="node2" presStyleIdx="0" presStyleCnt="1" custScaleY="136209">
        <dgm:presLayoutVars>
          <dgm:chPref val="3"/>
        </dgm:presLayoutVars>
      </dgm:prSet>
      <dgm:spPr/>
    </dgm:pt>
    <dgm:pt modelId="{5B120BE4-7CAD-40CD-A8A2-DDE0080E6F41}" type="pres">
      <dgm:prSet presAssocID="{ABECD488-C31C-457A-92E0-7F862CB8CCCD}" presName="rootConnector" presStyleLbl="node2" presStyleIdx="0" presStyleCnt="1"/>
      <dgm:spPr/>
    </dgm:pt>
    <dgm:pt modelId="{3DDE6F64-FA84-40D3-AF53-9C9995BE3593}" type="pres">
      <dgm:prSet presAssocID="{ABECD488-C31C-457A-92E0-7F862CB8CCCD}" presName="hierChild4" presStyleCnt="0"/>
      <dgm:spPr/>
    </dgm:pt>
    <dgm:pt modelId="{FCCCB201-0870-401B-9A1C-7A434943F105}" type="pres">
      <dgm:prSet presAssocID="{8BE787B2-C89C-4DB6-B7B7-C834C2A6C8B7}" presName="Name64" presStyleLbl="parChTrans1D3" presStyleIdx="0" presStyleCnt="2"/>
      <dgm:spPr/>
    </dgm:pt>
    <dgm:pt modelId="{683BE815-70D2-4A44-9976-DFE44A4870BF}" type="pres">
      <dgm:prSet presAssocID="{A990862A-C84C-44B7-ABA6-20FA63DA2E7F}" presName="hierRoot2" presStyleCnt="0">
        <dgm:presLayoutVars>
          <dgm:hierBranch val="init"/>
        </dgm:presLayoutVars>
      </dgm:prSet>
      <dgm:spPr/>
    </dgm:pt>
    <dgm:pt modelId="{C3B319A3-F9E1-4C2D-8907-AAB540FB7701}" type="pres">
      <dgm:prSet presAssocID="{A990862A-C84C-44B7-ABA6-20FA63DA2E7F}" presName="rootComposite" presStyleCnt="0"/>
      <dgm:spPr/>
    </dgm:pt>
    <dgm:pt modelId="{A2C48D90-2C14-410E-B982-758263D58BFB}" type="pres">
      <dgm:prSet presAssocID="{A990862A-C84C-44B7-ABA6-20FA63DA2E7F}" presName="rootText" presStyleLbl="node3" presStyleIdx="0" presStyleCnt="2" custScaleY="190749">
        <dgm:presLayoutVars>
          <dgm:chPref val="3"/>
        </dgm:presLayoutVars>
      </dgm:prSet>
      <dgm:spPr/>
    </dgm:pt>
    <dgm:pt modelId="{EF831DD5-5A69-4D68-8A66-6FE5CA9B01BC}" type="pres">
      <dgm:prSet presAssocID="{A990862A-C84C-44B7-ABA6-20FA63DA2E7F}" presName="rootConnector" presStyleLbl="node3" presStyleIdx="0" presStyleCnt="2"/>
      <dgm:spPr/>
    </dgm:pt>
    <dgm:pt modelId="{D5C897C6-594B-4566-9E9A-AB5AF1B39435}" type="pres">
      <dgm:prSet presAssocID="{A990862A-C84C-44B7-ABA6-20FA63DA2E7F}" presName="hierChild4" presStyleCnt="0"/>
      <dgm:spPr/>
    </dgm:pt>
    <dgm:pt modelId="{E30F4A4C-985E-4A5A-89C9-B8E90413F796}" type="pres">
      <dgm:prSet presAssocID="{A990862A-C84C-44B7-ABA6-20FA63DA2E7F}" presName="hierChild5" presStyleCnt="0"/>
      <dgm:spPr/>
    </dgm:pt>
    <dgm:pt modelId="{B04C92F7-126D-45A3-BA94-9C5693D08C49}" type="pres">
      <dgm:prSet presAssocID="{9DDC216A-EDBB-4365-85E5-A8EEC590CA6F}" presName="Name64" presStyleLbl="parChTrans1D3" presStyleIdx="1" presStyleCnt="2"/>
      <dgm:spPr/>
    </dgm:pt>
    <dgm:pt modelId="{D9337303-FAEC-440A-BA37-D78CCC34F2AA}" type="pres">
      <dgm:prSet presAssocID="{1EB63B9F-9020-46C7-A681-4A81E4CEAC7E}" presName="hierRoot2" presStyleCnt="0">
        <dgm:presLayoutVars>
          <dgm:hierBranch val="init"/>
        </dgm:presLayoutVars>
      </dgm:prSet>
      <dgm:spPr/>
    </dgm:pt>
    <dgm:pt modelId="{3553B0FB-0604-459C-A38E-8138D018A7C6}" type="pres">
      <dgm:prSet presAssocID="{1EB63B9F-9020-46C7-A681-4A81E4CEAC7E}" presName="rootComposite" presStyleCnt="0"/>
      <dgm:spPr/>
    </dgm:pt>
    <dgm:pt modelId="{C87FA4A8-8308-4DAA-9218-763869C3B164}" type="pres">
      <dgm:prSet presAssocID="{1EB63B9F-9020-46C7-A681-4A81E4CEAC7E}" presName="rootText" presStyleLbl="node3" presStyleIdx="1" presStyleCnt="2" custScaleY="136209">
        <dgm:presLayoutVars>
          <dgm:chPref val="3"/>
        </dgm:presLayoutVars>
      </dgm:prSet>
      <dgm:spPr/>
    </dgm:pt>
    <dgm:pt modelId="{6C83A2DC-C115-4D51-9489-5DF3656B57D6}" type="pres">
      <dgm:prSet presAssocID="{1EB63B9F-9020-46C7-A681-4A81E4CEAC7E}" presName="rootConnector" presStyleLbl="node3" presStyleIdx="1" presStyleCnt="2"/>
      <dgm:spPr/>
    </dgm:pt>
    <dgm:pt modelId="{B59C8B97-7EE9-40A9-8F80-6293FC74EE6E}" type="pres">
      <dgm:prSet presAssocID="{1EB63B9F-9020-46C7-A681-4A81E4CEAC7E}" presName="hierChild4" presStyleCnt="0"/>
      <dgm:spPr/>
    </dgm:pt>
    <dgm:pt modelId="{2A7CA46B-196F-435C-855F-3DA2182E7CE4}" type="pres">
      <dgm:prSet presAssocID="{8E989FA9-BC60-4AF2-9FB5-B3154BAB71EA}" presName="Name64" presStyleLbl="parChTrans1D4" presStyleIdx="0" presStyleCnt="7"/>
      <dgm:spPr/>
    </dgm:pt>
    <dgm:pt modelId="{3B677F88-5447-4E88-AB68-608B7535F4BE}" type="pres">
      <dgm:prSet presAssocID="{BB373EB3-A6CA-4A5F-98E8-18DFE67D2C4D}" presName="hierRoot2" presStyleCnt="0">
        <dgm:presLayoutVars>
          <dgm:hierBranch val="init"/>
        </dgm:presLayoutVars>
      </dgm:prSet>
      <dgm:spPr/>
    </dgm:pt>
    <dgm:pt modelId="{59E11288-BE51-4E74-BC6D-EBD5EDE8B8CE}" type="pres">
      <dgm:prSet presAssocID="{BB373EB3-A6CA-4A5F-98E8-18DFE67D2C4D}" presName="rootComposite" presStyleCnt="0"/>
      <dgm:spPr/>
    </dgm:pt>
    <dgm:pt modelId="{DC221202-D379-4F59-956B-8791892BB933}" type="pres">
      <dgm:prSet presAssocID="{BB373EB3-A6CA-4A5F-98E8-18DFE67D2C4D}" presName="rootText" presStyleLbl="node4" presStyleIdx="0" presStyleCnt="7" custScaleY="170342">
        <dgm:presLayoutVars>
          <dgm:chPref val="3"/>
        </dgm:presLayoutVars>
      </dgm:prSet>
      <dgm:spPr/>
    </dgm:pt>
    <dgm:pt modelId="{3E651A79-1028-4B05-8922-96454EA89848}" type="pres">
      <dgm:prSet presAssocID="{BB373EB3-A6CA-4A5F-98E8-18DFE67D2C4D}" presName="rootConnector" presStyleLbl="node4" presStyleIdx="0" presStyleCnt="7"/>
      <dgm:spPr/>
    </dgm:pt>
    <dgm:pt modelId="{5098F659-07C0-49F9-BBD8-62DBB3A87E7A}" type="pres">
      <dgm:prSet presAssocID="{BB373EB3-A6CA-4A5F-98E8-18DFE67D2C4D}" presName="hierChild4" presStyleCnt="0"/>
      <dgm:spPr/>
    </dgm:pt>
    <dgm:pt modelId="{8D0C0516-39DE-450D-AA20-F5E9A6805E12}" type="pres">
      <dgm:prSet presAssocID="{372D9699-015B-42E0-AED5-70CC9E4B7DB9}" presName="Name64" presStyleLbl="parChTrans1D4" presStyleIdx="1" presStyleCnt="7"/>
      <dgm:spPr/>
    </dgm:pt>
    <dgm:pt modelId="{AE57AD90-B22A-477B-8326-7B690DD9C2D6}" type="pres">
      <dgm:prSet presAssocID="{61B18F3D-05A1-4EBC-B8C1-93ED40C2DBC0}" presName="hierRoot2" presStyleCnt="0">
        <dgm:presLayoutVars>
          <dgm:hierBranch val="init"/>
        </dgm:presLayoutVars>
      </dgm:prSet>
      <dgm:spPr/>
    </dgm:pt>
    <dgm:pt modelId="{21B74349-0E58-438F-BF0F-F6CAAAA218FE}" type="pres">
      <dgm:prSet presAssocID="{61B18F3D-05A1-4EBC-B8C1-93ED40C2DBC0}" presName="rootComposite" presStyleCnt="0"/>
      <dgm:spPr/>
    </dgm:pt>
    <dgm:pt modelId="{C9393D50-A729-4D86-A600-C2B0D984DE90}" type="pres">
      <dgm:prSet presAssocID="{61B18F3D-05A1-4EBC-B8C1-93ED40C2DBC0}" presName="rootText" presStyleLbl="node4" presStyleIdx="1" presStyleCnt="7" custScaleY="136209">
        <dgm:presLayoutVars>
          <dgm:chPref val="3"/>
        </dgm:presLayoutVars>
      </dgm:prSet>
      <dgm:spPr/>
    </dgm:pt>
    <dgm:pt modelId="{1C1D0BE7-D9B8-4F10-AD29-4DD1DD794EFF}" type="pres">
      <dgm:prSet presAssocID="{61B18F3D-05A1-4EBC-B8C1-93ED40C2DBC0}" presName="rootConnector" presStyleLbl="node4" presStyleIdx="1" presStyleCnt="7"/>
      <dgm:spPr/>
    </dgm:pt>
    <dgm:pt modelId="{3574A656-662D-422F-8CF4-3FECA6EA850C}" type="pres">
      <dgm:prSet presAssocID="{61B18F3D-05A1-4EBC-B8C1-93ED40C2DBC0}" presName="hierChild4" presStyleCnt="0"/>
      <dgm:spPr/>
    </dgm:pt>
    <dgm:pt modelId="{543D0A3C-5551-4A68-A891-4255C46F4490}" type="pres">
      <dgm:prSet presAssocID="{61B18F3D-05A1-4EBC-B8C1-93ED40C2DBC0}" presName="hierChild5" presStyleCnt="0"/>
      <dgm:spPr/>
    </dgm:pt>
    <dgm:pt modelId="{864CB98A-AFE5-42D5-9E12-FE82F0B6FE5B}" type="pres">
      <dgm:prSet presAssocID="{4DC20BD0-8551-49D9-B394-86B84810F8DF}" presName="Name64" presStyleLbl="parChTrans1D4" presStyleIdx="2" presStyleCnt="7"/>
      <dgm:spPr/>
    </dgm:pt>
    <dgm:pt modelId="{88F5C087-BE82-4066-AC76-53C680A4FDE3}" type="pres">
      <dgm:prSet presAssocID="{4264A5ED-0DBB-4636-BACD-CC3BFB5546A9}" presName="hierRoot2" presStyleCnt="0">
        <dgm:presLayoutVars>
          <dgm:hierBranch val="init"/>
        </dgm:presLayoutVars>
      </dgm:prSet>
      <dgm:spPr/>
    </dgm:pt>
    <dgm:pt modelId="{1940A31D-3F0F-4B31-AACA-4584433DE785}" type="pres">
      <dgm:prSet presAssocID="{4264A5ED-0DBB-4636-BACD-CC3BFB5546A9}" presName="rootComposite" presStyleCnt="0"/>
      <dgm:spPr/>
    </dgm:pt>
    <dgm:pt modelId="{9975B606-6818-408F-8BE3-6E5B8F8410FB}" type="pres">
      <dgm:prSet presAssocID="{4264A5ED-0DBB-4636-BACD-CC3BFB5546A9}" presName="rootText" presStyleLbl="node4" presStyleIdx="2" presStyleCnt="7" custScaleY="136209">
        <dgm:presLayoutVars>
          <dgm:chPref val="3"/>
        </dgm:presLayoutVars>
      </dgm:prSet>
      <dgm:spPr/>
    </dgm:pt>
    <dgm:pt modelId="{283EFC71-DD32-4FED-BBB0-26E581DE9D2D}" type="pres">
      <dgm:prSet presAssocID="{4264A5ED-0DBB-4636-BACD-CC3BFB5546A9}" presName="rootConnector" presStyleLbl="node4" presStyleIdx="2" presStyleCnt="7"/>
      <dgm:spPr/>
    </dgm:pt>
    <dgm:pt modelId="{1D8B1E2A-06A1-4D0D-9BBF-297CDACB0C3C}" type="pres">
      <dgm:prSet presAssocID="{4264A5ED-0DBB-4636-BACD-CC3BFB5546A9}" presName="hierChild4" presStyleCnt="0"/>
      <dgm:spPr/>
    </dgm:pt>
    <dgm:pt modelId="{670E1149-C0D0-481E-A429-1CB0813E50A6}" type="pres">
      <dgm:prSet presAssocID="{4264A5ED-0DBB-4636-BACD-CC3BFB5546A9}" presName="hierChild5" presStyleCnt="0"/>
      <dgm:spPr/>
    </dgm:pt>
    <dgm:pt modelId="{2EC94407-D0EA-41A9-8A5A-FD38EB39C27D}" type="pres">
      <dgm:prSet presAssocID="{6F9A9926-C275-4416-887B-28763ACEB631}" presName="Name64" presStyleLbl="parChTrans1D4" presStyleIdx="3" presStyleCnt="7"/>
      <dgm:spPr/>
    </dgm:pt>
    <dgm:pt modelId="{6AA4574E-FC42-4D9E-AE2D-E4D8248F2035}" type="pres">
      <dgm:prSet presAssocID="{67091B33-22B9-4399-84FF-0C029AB754ED}" presName="hierRoot2" presStyleCnt="0">
        <dgm:presLayoutVars>
          <dgm:hierBranch val="init"/>
        </dgm:presLayoutVars>
      </dgm:prSet>
      <dgm:spPr/>
    </dgm:pt>
    <dgm:pt modelId="{5132B4BB-9BDD-43F0-AFC8-34F48B14932F}" type="pres">
      <dgm:prSet presAssocID="{67091B33-22B9-4399-84FF-0C029AB754ED}" presName="rootComposite" presStyleCnt="0"/>
      <dgm:spPr/>
    </dgm:pt>
    <dgm:pt modelId="{C9364773-9DA3-481A-B954-7D7DEC4922A2}" type="pres">
      <dgm:prSet presAssocID="{67091B33-22B9-4399-84FF-0C029AB754ED}" presName="rootText" presStyleLbl="node4" presStyleIdx="3" presStyleCnt="7" custScaleY="163541">
        <dgm:presLayoutVars>
          <dgm:chPref val="3"/>
        </dgm:presLayoutVars>
      </dgm:prSet>
      <dgm:spPr/>
    </dgm:pt>
    <dgm:pt modelId="{AC3B1D6D-458B-41E3-8550-869572DC4468}" type="pres">
      <dgm:prSet presAssocID="{67091B33-22B9-4399-84FF-0C029AB754ED}" presName="rootConnector" presStyleLbl="node4" presStyleIdx="3" presStyleCnt="7"/>
      <dgm:spPr/>
    </dgm:pt>
    <dgm:pt modelId="{61867246-196C-4A68-8D31-42BDE1EC8502}" type="pres">
      <dgm:prSet presAssocID="{67091B33-22B9-4399-84FF-0C029AB754ED}" presName="hierChild4" presStyleCnt="0"/>
      <dgm:spPr/>
    </dgm:pt>
    <dgm:pt modelId="{A0172BC2-26C4-43DB-9E6F-898A6BA5546C}" type="pres">
      <dgm:prSet presAssocID="{67091B33-22B9-4399-84FF-0C029AB754ED}" presName="hierChild5" presStyleCnt="0"/>
      <dgm:spPr/>
    </dgm:pt>
    <dgm:pt modelId="{4B0710FF-F57E-41DE-92E7-EA310F98519A}" type="pres">
      <dgm:prSet presAssocID="{BB373EB3-A6CA-4A5F-98E8-18DFE67D2C4D}" presName="hierChild5" presStyleCnt="0"/>
      <dgm:spPr/>
    </dgm:pt>
    <dgm:pt modelId="{20A35B60-64F9-4EA1-864E-2A4A7D7E8AB7}" type="pres">
      <dgm:prSet presAssocID="{07609206-EF1E-42BA-B337-9E7EACD1BF5B}" presName="Name64" presStyleLbl="parChTrans1D4" presStyleIdx="4" presStyleCnt="7"/>
      <dgm:spPr/>
    </dgm:pt>
    <dgm:pt modelId="{1DF6BCBF-4DCC-443D-997D-88EBBDC80AD7}" type="pres">
      <dgm:prSet presAssocID="{EDB37D49-4F18-4736-8D35-7BD2A002736E}" presName="hierRoot2" presStyleCnt="0">
        <dgm:presLayoutVars>
          <dgm:hierBranch val="init"/>
        </dgm:presLayoutVars>
      </dgm:prSet>
      <dgm:spPr/>
    </dgm:pt>
    <dgm:pt modelId="{0002EF0F-3CE0-446D-B638-46A944802CF4}" type="pres">
      <dgm:prSet presAssocID="{EDB37D49-4F18-4736-8D35-7BD2A002736E}" presName="rootComposite" presStyleCnt="0"/>
      <dgm:spPr/>
    </dgm:pt>
    <dgm:pt modelId="{E9A96BEF-040E-43DF-A5CB-A1AA1BF516E7}" type="pres">
      <dgm:prSet presAssocID="{EDB37D49-4F18-4736-8D35-7BD2A002736E}" presName="rootText" presStyleLbl="node4" presStyleIdx="4" presStyleCnt="7" custScaleY="244207">
        <dgm:presLayoutVars>
          <dgm:chPref val="3"/>
        </dgm:presLayoutVars>
      </dgm:prSet>
      <dgm:spPr/>
    </dgm:pt>
    <dgm:pt modelId="{064FBC18-231D-4D2C-8AE7-10F0201CA8E6}" type="pres">
      <dgm:prSet presAssocID="{EDB37D49-4F18-4736-8D35-7BD2A002736E}" presName="rootConnector" presStyleLbl="node4" presStyleIdx="4" presStyleCnt="7"/>
      <dgm:spPr/>
    </dgm:pt>
    <dgm:pt modelId="{0761B536-D1AA-41F3-B75E-C65EE3E378D9}" type="pres">
      <dgm:prSet presAssocID="{EDB37D49-4F18-4736-8D35-7BD2A002736E}" presName="hierChild4" presStyleCnt="0"/>
      <dgm:spPr/>
    </dgm:pt>
    <dgm:pt modelId="{66D69387-AA69-411D-B0E0-CCF0C42C13D2}" type="pres">
      <dgm:prSet presAssocID="{D0A18F3E-2DE9-4D92-9F53-73AD022F36CB}" presName="Name64" presStyleLbl="parChTrans1D4" presStyleIdx="5" presStyleCnt="7"/>
      <dgm:spPr/>
    </dgm:pt>
    <dgm:pt modelId="{93404CD1-B3AE-42BE-80C6-0962554DD059}" type="pres">
      <dgm:prSet presAssocID="{71DCE18A-FB2C-4B03-9A6F-902B3EBD0327}" presName="hierRoot2" presStyleCnt="0">
        <dgm:presLayoutVars>
          <dgm:hierBranch val="init"/>
        </dgm:presLayoutVars>
      </dgm:prSet>
      <dgm:spPr/>
    </dgm:pt>
    <dgm:pt modelId="{B84BC74D-D83A-407D-9975-47C62A4E4011}" type="pres">
      <dgm:prSet presAssocID="{71DCE18A-FB2C-4B03-9A6F-902B3EBD0327}" presName="rootComposite" presStyleCnt="0"/>
      <dgm:spPr/>
    </dgm:pt>
    <dgm:pt modelId="{5690CADE-F250-4554-BEBC-B293D008C662}" type="pres">
      <dgm:prSet presAssocID="{71DCE18A-FB2C-4B03-9A6F-902B3EBD0327}" presName="rootText" presStyleLbl="node4" presStyleIdx="5" presStyleCnt="7" custScaleY="156741">
        <dgm:presLayoutVars>
          <dgm:chPref val="3"/>
        </dgm:presLayoutVars>
      </dgm:prSet>
      <dgm:spPr/>
    </dgm:pt>
    <dgm:pt modelId="{ADE33908-58F3-4C95-92C8-B9B598870EEB}" type="pres">
      <dgm:prSet presAssocID="{71DCE18A-FB2C-4B03-9A6F-902B3EBD0327}" presName="rootConnector" presStyleLbl="node4" presStyleIdx="5" presStyleCnt="7"/>
      <dgm:spPr/>
    </dgm:pt>
    <dgm:pt modelId="{97EE384A-C3A6-4C8F-AF99-B4292C96D845}" type="pres">
      <dgm:prSet presAssocID="{71DCE18A-FB2C-4B03-9A6F-902B3EBD0327}" presName="hierChild4" presStyleCnt="0"/>
      <dgm:spPr/>
    </dgm:pt>
    <dgm:pt modelId="{C3E828A9-A34A-487C-831A-6D5F1DC7FED4}" type="pres">
      <dgm:prSet presAssocID="{71DCE18A-FB2C-4B03-9A6F-902B3EBD0327}" presName="hierChild5" presStyleCnt="0"/>
      <dgm:spPr/>
    </dgm:pt>
    <dgm:pt modelId="{E800932E-636C-409B-BCAC-B76A41DDABE5}" type="pres">
      <dgm:prSet presAssocID="{FE22F9DA-45BA-4ECF-8248-1B6CDFEFC96B}" presName="Name64" presStyleLbl="parChTrans1D4" presStyleIdx="6" presStyleCnt="7"/>
      <dgm:spPr/>
    </dgm:pt>
    <dgm:pt modelId="{0A7C5158-1C0C-4C82-80C1-8ADBA4656C5E}" type="pres">
      <dgm:prSet presAssocID="{A4623923-EA70-45FB-91A8-F3104D1A5D75}" presName="hierRoot2" presStyleCnt="0">
        <dgm:presLayoutVars>
          <dgm:hierBranch val="init"/>
        </dgm:presLayoutVars>
      </dgm:prSet>
      <dgm:spPr/>
    </dgm:pt>
    <dgm:pt modelId="{FDF9C632-637E-4604-9B24-9C898AB5B69F}" type="pres">
      <dgm:prSet presAssocID="{A4623923-EA70-45FB-91A8-F3104D1A5D75}" presName="rootComposite" presStyleCnt="0"/>
      <dgm:spPr/>
    </dgm:pt>
    <dgm:pt modelId="{C2BEE841-7589-471B-8B0A-2960AAA4A044}" type="pres">
      <dgm:prSet presAssocID="{A4623923-EA70-45FB-91A8-F3104D1A5D75}" presName="rootText" presStyleLbl="node4" presStyleIdx="6" presStyleCnt="7" custScaleY="200123">
        <dgm:presLayoutVars>
          <dgm:chPref val="3"/>
        </dgm:presLayoutVars>
      </dgm:prSet>
      <dgm:spPr/>
    </dgm:pt>
    <dgm:pt modelId="{81F5CDC6-36E5-4FD9-84C9-07EB084C8DAF}" type="pres">
      <dgm:prSet presAssocID="{A4623923-EA70-45FB-91A8-F3104D1A5D75}" presName="rootConnector" presStyleLbl="node4" presStyleIdx="6" presStyleCnt="7"/>
      <dgm:spPr/>
    </dgm:pt>
    <dgm:pt modelId="{97D84912-1683-4C39-9C7C-BE348C44B239}" type="pres">
      <dgm:prSet presAssocID="{A4623923-EA70-45FB-91A8-F3104D1A5D75}" presName="hierChild4" presStyleCnt="0"/>
      <dgm:spPr/>
    </dgm:pt>
    <dgm:pt modelId="{7066884E-98DE-4808-BE8F-61572046947A}" type="pres">
      <dgm:prSet presAssocID="{A4623923-EA70-45FB-91A8-F3104D1A5D75}" presName="hierChild5" presStyleCnt="0"/>
      <dgm:spPr/>
    </dgm:pt>
    <dgm:pt modelId="{62FBCF1F-35F0-49FF-BC8C-4DB1E08C1002}" type="pres">
      <dgm:prSet presAssocID="{EDB37D49-4F18-4736-8D35-7BD2A002736E}" presName="hierChild5" presStyleCnt="0"/>
      <dgm:spPr/>
    </dgm:pt>
    <dgm:pt modelId="{9108E04F-0A5E-4B70-ACEC-92BEF6952E98}" type="pres">
      <dgm:prSet presAssocID="{1EB63B9F-9020-46C7-A681-4A81E4CEAC7E}" presName="hierChild5" presStyleCnt="0"/>
      <dgm:spPr/>
    </dgm:pt>
    <dgm:pt modelId="{60E2BEDB-229A-4D63-80F1-F217BA8F029F}" type="pres">
      <dgm:prSet presAssocID="{ABECD488-C31C-457A-92E0-7F862CB8CCCD}" presName="hierChild5" presStyleCnt="0"/>
      <dgm:spPr/>
    </dgm:pt>
    <dgm:pt modelId="{1D52DCCF-A4F7-4C6E-B556-49394CE3F106}" type="pres">
      <dgm:prSet presAssocID="{7571BFBC-1443-40B1-B0EF-E18AE198B3DA}" presName="hierChild3" presStyleCnt="0"/>
      <dgm:spPr/>
    </dgm:pt>
  </dgm:ptLst>
  <dgm:cxnLst>
    <dgm:cxn modelId="{811FE602-087F-4D8C-898A-7A19588B57C7}" srcId="{EDB37D49-4F18-4736-8D35-7BD2A002736E}" destId="{A4623923-EA70-45FB-91A8-F3104D1A5D75}" srcOrd="1" destOrd="0" parTransId="{FE22F9DA-45BA-4ECF-8248-1B6CDFEFC96B}" sibTransId="{A59CFD08-45FF-493D-A8B2-D63F51F057FA}"/>
    <dgm:cxn modelId="{06BACC0A-6FE8-E641-9B4E-76A520A7A291}" type="presOf" srcId="{4264A5ED-0DBB-4636-BACD-CC3BFB5546A9}" destId="{9975B606-6818-408F-8BE3-6E5B8F8410FB}" srcOrd="0" destOrd="0" presId="urn:microsoft.com/office/officeart/2009/3/layout/HorizontalOrganizationChart"/>
    <dgm:cxn modelId="{ED415011-6283-7349-97DD-4A76304A4999}" type="presOf" srcId="{07609206-EF1E-42BA-B337-9E7EACD1BF5B}" destId="{20A35B60-64F9-4EA1-864E-2A4A7D7E8AB7}" srcOrd="0" destOrd="0" presId="urn:microsoft.com/office/officeart/2009/3/layout/HorizontalOrganizationChart"/>
    <dgm:cxn modelId="{C06F0218-1B08-3B4F-B465-1059B87E0469}" type="presOf" srcId="{5AA153E6-29B1-41B2-853B-609510985B70}" destId="{C3FA06FB-ED6F-41A1-AEF7-61D150BF4184}" srcOrd="0" destOrd="0" presId="urn:microsoft.com/office/officeart/2009/3/layout/HorizontalOrganizationChart"/>
    <dgm:cxn modelId="{DA287925-AEB7-AE44-A57D-5C09A298F0DE}" type="presOf" srcId="{7571BFBC-1443-40B1-B0EF-E18AE198B3DA}" destId="{4A50F385-8D64-4E80-87BD-FE8FBFCC071E}" srcOrd="1" destOrd="0" presId="urn:microsoft.com/office/officeart/2009/3/layout/HorizontalOrganizationChart"/>
    <dgm:cxn modelId="{F983DC28-89CD-5A4A-A05B-F385F50E3C5C}" type="presOf" srcId="{1EB63B9F-9020-46C7-A681-4A81E4CEAC7E}" destId="{6C83A2DC-C115-4D51-9489-5DF3656B57D6}" srcOrd="1" destOrd="0" presId="urn:microsoft.com/office/officeart/2009/3/layout/HorizontalOrganizationChart"/>
    <dgm:cxn modelId="{EF9E2934-25D5-624F-9294-3A8A7037284F}" type="presOf" srcId="{61B18F3D-05A1-4EBC-B8C1-93ED40C2DBC0}" destId="{C9393D50-A729-4D86-A600-C2B0D984DE90}" srcOrd="0" destOrd="0" presId="urn:microsoft.com/office/officeart/2009/3/layout/HorizontalOrganizationChart"/>
    <dgm:cxn modelId="{FBD94F3C-31A1-4F40-B1B5-2C6A5EB6A5FD}" type="presOf" srcId="{EDB37D49-4F18-4736-8D35-7BD2A002736E}" destId="{E9A96BEF-040E-43DF-A5CB-A1AA1BF516E7}" srcOrd="0" destOrd="0" presId="urn:microsoft.com/office/officeart/2009/3/layout/HorizontalOrganizationChart"/>
    <dgm:cxn modelId="{B27E413F-70E0-5E44-ADDB-17F9B57755DD}" type="presOf" srcId="{BB373EB3-A6CA-4A5F-98E8-18DFE67D2C4D}" destId="{DC221202-D379-4F59-956B-8791892BB933}" srcOrd="0" destOrd="0" presId="urn:microsoft.com/office/officeart/2009/3/layout/HorizontalOrganizationChart"/>
    <dgm:cxn modelId="{C1A8485D-B911-B543-A638-3A34D95760CB}" type="presOf" srcId="{67091B33-22B9-4399-84FF-0C029AB754ED}" destId="{AC3B1D6D-458B-41E3-8550-869572DC4468}" srcOrd="1" destOrd="0" presId="urn:microsoft.com/office/officeart/2009/3/layout/HorizontalOrganizationChart"/>
    <dgm:cxn modelId="{B537BB41-FC9F-3147-A6A7-601FDB2746BD}" type="presOf" srcId="{29FB5950-FC6D-446C-AC4E-F4FDED641ABE}" destId="{F9C931BA-69CE-476F-A0BB-574C665AAF54}" srcOrd="0" destOrd="0" presId="urn:microsoft.com/office/officeart/2009/3/layout/HorizontalOrganizationChart"/>
    <dgm:cxn modelId="{85C3EA66-96B9-4647-88E1-CD3239D05AF3}" type="presOf" srcId="{BB373EB3-A6CA-4A5F-98E8-18DFE67D2C4D}" destId="{3E651A79-1028-4B05-8922-96454EA89848}" srcOrd="1" destOrd="0" presId="urn:microsoft.com/office/officeart/2009/3/layout/HorizontalOrganizationChart"/>
    <dgm:cxn modelId="{AEF75368-EEBC-4FB3-8E4B-B2B5CB9AFD09}" srcId="{7571BFBC-1443-40B1-B0EF-E18AE198B3DA}" destId="{ABECD488-C31C-457A-92E0-7F862CB8CCCD}" srcOrd="0" destOrd="0" parTransId="{29FB5950-FC6D-446C-AC4E-F4FDED641ABE}" sibTransId="{44C2825E-E3DA-427E-996E-9AAAE70C8D39}"/>
    <dgm:cxn modelId="{B2A93269-E3A1-E84B-A033-B0F4F582FE0E}" type="presOf" srcId="{EDB37D49-4F18-4736-8D35-7BD2A002736E}" destId="{064FBC18-231D-4D2C-8AE7-10F0201CA8E6}" srcOrd="1" destOrd="0" presId="urn:microsoft.com/office/officeart/2009/3/layout/HorizontalOrganizationChart"/>
    <dgm:cxn modelId="{E55C5C4A-FF30-4308-9A50-9579D2D04266}" srcId="{BB373EB3-A6CA-4A5F-98E8-18DFE67D2C4D}" destId="{61B18F3D-05A1-4EBC-B8C1-93ED40C2DBC0}" srcOrd="0" destOrd="0" parTransId="{372D9699-015B-42E0-AED5-70CC9E4B7DB9}" sibTransId="{FBDF0825-DD4E-43C6-BBA9-683AE3BAF988}"/>
    <dgm:cxn modelId="{E1D7A86A-CB14-194D-A126-2CC8BB46F3CE}" type="presOf" srcId="{9DDC216A-EDBB-4365-85E5-A8EEC590CA6F}" destId="{B04C92F7-126D-45A3-BA94-9C5693D08C49}" srcOrd="0" destOrd="0" presId="urn:microsoft.com/office/officeart/2009/3/layout/HorizontalOrganizationChart"/>
    <dgm:cxn modelId="{9D964150-890D-0442-A832-F54439A723D7}" type="presOf" srcId="{1EB63B9F-9020-46C7-A681-4A81E4CEAC7E}" destId="{C87FA4A8-8308-4DAA-9218-763869C3B164}" srcOrd="0" destOrd="0" presId="urn:microsoft.com/office/officeart/2009/3/layout/HorizontalOrganizationChart"/>
    <dgm:cxn modelId="{134B5872-436F-2347-AE1C-91F5E2651F73}" type="presOf" srcId="{4DC20BD0-8551-49D9-B394-86B84810F8DF}" destId="{864CB98A-AFE5-42D5-9E12-FE82F0B6FE5B}" srcOrd="0" destOrd="0" presId="urn:microsoft.com/office/officeart/2009/3/layout/HorizontalOrganizationChart"/>
    <dgm:cxn modelId="{8EA83C59-5028-0547-9371-C18046724847}" type="presOf" srcId="{8E989FA9-BC60-4AF2-9FB5-B3154BAB71EA}" destId="{2A7CA46B-196F-435C-855F-3DA2182E7CE4}" srcOrd="0" destOrd="0" presId="urn:microsoft.com/office/officeart/2009/3/layout/HorizontalOrganizationChart"/>
    <dgm:cxn modelId="{342B387A-3371-4C32-86A9-898A2789A906}" srcId="{ABECD488-C31C-457A-92E0-7F862CB8CCCD}" destId="{1EB63B9F-9020-46C7-A681-4A81E4CEAC7E}" srcOrd="1" destOrd="0" parTransId="{9DDC216A-EDBB-4365-85E5-A8EEC590CA6F}" sibTransId="{492F42DC-77FE-4141-9794-3410562090F4}"/>
    <dgm:cxn modelId="{682AEE7B-2B9E-A847-AAC4-F1382CB2F0A1}" type="presOf" srcId="{ABECD488-C31C-457A-92E0-7F862CB8CCCD}" destId="{C914F71C-AA41-442A-97B9-36E9C2ED71E2}" srcOrd="0" destOrd="0" presId="urn:microsoft.com/office/officeart/2009/3/layout/HorizontalOrganizationChart"/>
    <dgm:cxn modelId="{748A7C7D-642C-2B4A-AF82-C98917492145}" type="presOf" srcId="{A4623923-EA70-45FB-91A8-F3104D1A5D75}" destId="{81F5CDC6-36E5-4FD9-84C9-07EB084C8DAF}" srcOrd="1" destOrd="0" presId="urn:microsoft.com/office/officeart/2009/3/layout/HorizontalOrganizationChart"/>
    <dgm:cxn modelId="{24444483-BD1B-7D4E-A90D-409BDDFFE67F}" type="presOf" srcId="{71DCE18A-FB2C-4B03-9A6F-902B3EBD0327}" destId="{5690CADE-F250-4554-BEBC-B293D008C662}" srcOrd="0" destOrd="0" presId="urn:microsoft.com/office/officeart/2009/3/layout/HorizontalOrganizationChart"/>
    <dgm:cxn modelId="{CD915C88-A10B-7442-BD0C-4170A72B0216}" type="presOf" srcId="{A990862A-C84C-44B7-ABA6-20FA63DA2E7F}" destId="{A2C48D90-2C14-410E-B982-758263D58BFB}" srcOrd="0" destOrd="0" presId="urn:microsoft.com/office/officeart/2009/3/layout/HorizontalOrganizationChart"/>
    <dgm:cxn modelId="{D49EBC8D-5560-8846-99BB-54FB564FAF05}" type="presOf" srcId="{A990862A-C84C-44B7-ABA6-20FA63DA2E7F}" destId="{EF831DD5-5A69-4D68-8A66-6FE5CA9B01BC}" srcOrd="1" destOrd="0" presId="urn:microsoft.com/office/officeart/2009/3/layout/HorizontalOrganizationChart"/>
    <dgm:cxn modelId="{D9436098-4281-FA42-BB27-A1E21C26E2A0}" type="presOf" srcId="{8BE787B2-C89C-4DB6-B7B7-C834C2A6C8B7}" destId="{FCCCB201-0870-401B-9A1C-7A434943F105}" srcOrd="0" destOrd="0" presId="urn:microsoft.com/office/officeart/2009/3/layout/HorizontalOrganizationChart"/>
    <dgm:cxn modelId="{2932099A-5091-A645-8EB4-FD2E892E24B3}" type="presOf" srcId="{6F9A9926-C275-4416-887B-28763ACEB631}" destId="{2EC94407-D0EA-41A9-8A5A-FD38EB39C27D}" srcOrd="0" destOrd="0" presId="urn:microsoft.com/office/officeart/2009/3/layout/HorizontalOrganizationChart"/>
    <dgm:cxn modelId="{12A749A3-6A1B-4902-88D6-D27FE1D7CE47}" srcId="{1EB63B9F-9020-46C7-A681-4A81E4CEAC7E}" destId="{EDB37D49-4F18-4736-8D35-7BD2A002736E}" srcOrd="1" destOrd="0" parTransId="{07609206-EF1E-42BA-B337-9E7EACD1BF5B}" sibTransId="{E2E00BE8-20AF-456E-9977-E451F63E03C0}"/>
    <dgm:cxn modelId="{331A84A4-3C2E-124B-A54D-BEF46EF0C80C}" type="presOf" srcId="{372D9699-015B-42E0-AED5-70CC9E4B7DB9}" destId="{8D0C0516-39DE-450D-AA20-F5E9A6805E12}" srcOrd="0" destOrd="0" presId="urn:microsoft.com/office/officeart/2009/3/layout/HorizontalOrganizationChart"/>
    <dgm:cxn modelId="{7D30B3A4-06C9-B748-966E-F1AF9FA3F917}" type="presOf" srcId="{ABECD488-C31C-457A-92E0-7F862CB8CCCD}" destId="{5B120BE4-7CAD-40CD-A8A2-DDE0080E6F41}" srcOrd="1" destOrd="0" presId="urn:microsoft.com/office/officeart/2009/3/layout/HorizontalOrganizationChart"/>
    <dgm:cxn modelId="{2DEF78AD-0ED3-4759-9CF5-869826C9E1E3}" srcId="{ABECD488-C31C-457A-92E0-7F862CB8CCCD}" destId="{A990862A-C84C-44B7-ABA6-20FA63DA2E7F}" srcOrd="0" destOrd="0" parTransId="{8BE787B2-C89C-4DB6-B7B7-C834C2A6C8B7}" sibTransId="{ACB3BEE8-3923-4046-AE01-9237C69F437B}"/>
    <dgm:cxn modelId="{9B7B77B0-D30B-4CDA-98ED-C203ACDE2A30}" srcId="{1EB63B9F-9020-46C7-A681-4A81E4CEAC7E}" destId="{BB373EB3-A6CA-4A5F-98E8-18DFE67D2C4D}" srcOrd="0" destOrd="0" parTransId="{8E989FA9-BC60-4AF2-9FB5-B3154BAB71EA}" sibTransId="{E315320E-F924-41FA-A722-58E7BB6E0CCE}"/>
    <dgm:cxn modelId="{FDF500B2-07B2-234F-827A-D7AF09E04417}" type="presOf" srcId="{FE22F9DA-45BA-4ECF-8248-1B6CDFEFC96B}" destId="{E800932E-636C-409B-BCAC-B76A41DDABE5}" srcOrd="0" destOrd="0" presId="urn:microsoft.com/office/officeart/2009/3/layout/HorizontalOrganizationChart"/>
    <dgm:cxn modelId="{C954F4BD-C614-8341-BE6D-56753626F6CD}" type="presOf" srcId="{7571BFBC-1443-40B1-B0EF-E18AE198B3DA}" destId="{30B6B715-67D5-4E90-B5C3-3DE03572BE62}" srcOrd="0" destOrd="0" presId="urn:microsoft.com/office/officeart/2009/3/layout/HorizontalOrganizationChart"/>
    <dgm:cxn modelId="{E1B097C4-5378-4D6A-B170-333D26137CCD}" srcId="{BB373EB3-A6CA-4A5F-98E8-18DFE67D2C4D}" destId="{67091B33-22B9-4399-84FF-0C029AB754ED}" srcOrd="2" destOrd="0" parTransId="{6F9A9926-C275-4416-887B-28763ACEB631}" sibTransId="{D034B5D9-D414-4853-ACAA-5D1B83BB6583}"/>
    <dgm:cxn modelId="{1D3EB9D6-E019-4E9A-B2AA-BE3D27D5FD64}" srcId="{BB373EB3-A6CA-4A5F-98E8-18DFE67D2C4D}" destId="{4264A5ED-0DBB-4636-BACD-CC3BFB5546A9}" srcOrd="1" destOrd="0" parTransId="{4DC20BD0-8551-49D9-B394-86B84810F8DF}" sibTransId="{08BC4127-4A8D-454F-A6CE-2EDAE7D1DB4B}"/>
    <dgm:cxn modelId="{1386DCE7-5E5C-E04D-8731-0072E042038F}" type="presOf" srcId="{A4623923-EA70-45FB-91A8-F3104D1A5D75}" destId="{C2BEE841-7589-471B-8B0A-2960AAA4A044}" srcOrd="0" destOrd="0" presId="urn:microsoft.com/office/officeart/2009/3/layout/HorizontalOrganizationChart"/>
    <dgm:cxn modelId="{281048EF-A287-430F-8CE5-DADEB1E0AF1B}" srcId="{EDB37D49-4F18-4736-8D35-7BD2A002736E}" destId="{71DCE18A-FB2C-4B03-9A6F-902B3EBD0327}" srcOrd="0" destOrd="0" parTransId="{D0A18F3E-2DE9-4D92-9F53-73AD022F36CB}" sibTransId="{EF153F64-FEE4-4E50-B52B-2F22E684560C}"/>
    <dgm:cxn modelId="{9CCE2CF0-4148-5345-B2B2-199FD855DE99}" type="presOf" srcId="{D0A18F3E-2DE9-4D92-9F53-73AD022F36CB}" destId="{66D69387-AA69-411D-B0E0-CCF0C42C13D2}" srcOrd="0" destOrd="0" presId="urn:microsoft.com/office/officeart/2009/3/layout/HorizontalOrganizationChart"/>
    <dgm:cxn modelId="{695B7FF2-E3A9-E04D-843E-B474E4DFB871}" type="presOf" srcId="{61B18F3D-05A1-4EBC-B8C1-93ED40C2DBC0}" destId="{1C1D0BE7-D9B8-4F10-AD29-4DD1DD794EFF}" srcOrd="1" destOrd="0" presId="urn:microsoft.com/office/officeart/2009/3/layout/HorizontalOrganizationChart"/>
    <dgm:cxn modelId="{86B578F8-8617-8742-9165-AA141865AAB7}" type="presOf" srcId="{4264A5ED-0DBB-4636-BACD-CC3BFB5546A9}" destId="{283EFC71-DD32-4FED-BBB0-26E581DE9D2D}" srcOrd="1" destOrd="0" presId="urn:microsoft.com/office/officeart/2009/3/layout/HorizontalOrganizationChart"/>
    <dgm:cxn modelId="{AFFEFCFA-86FE-409A-B553-45115E9BB8B8}" srcId="{5AA153E6-29B1-41B2-853B-609510985B70}" destId="{7571BFBC-1443-40B1-B0EF-E18AE198B3DA}" srcOrd="0" destOrd="0" parTransId="{421A0A27-03B9-4A32-B719-80D7DE07E97D}" sibTransId="{8B15232F-1FCC-4130-A354-31DF6D9BFE1F}"/>
    <dgm:cxn modelId="{AF3E80FC-9105-0949-8FB2-1C94072B375A}" type="presOf" srcId="{67091B33-22B9-4399-84FF-0C029AB754ED}" destId="{C9364773-9DA3-481A-B954-7D7DEC4922A2}" srcOrd="0" destOrd="0" presId="urn:microsoft.com/office/officeart/2009/3/layout/HorizontalOrganizationChart"/>
    <dgm:cxn modelId="{4B7A7CFE-7CD1-484E-9698-672B369612E2}" type="presOf" srcId="{71DCE18A-FB2C-4B03-9A6F-902B3EBD0327}" destId="{ADE33908-58F3-4C95-92C8-B9B598870EEB}" srcOrd="1" destOrd="0" presId="urn:microsoft.com/office/officeart/2009/3/layout/HorizontalOrganizationChart"/>
    <dgm:cxn modelId="{880A22F6-2EBC-3441-A643-378FB88A1DC8}" type="presParOf" srcId="{C3FA06FB-ED6F-41A1-AEF7-61D150BF4184}" destId="{F9FE0563-E6FD-47B6-955B-DD5CD0F49728}" srcOrd="0" destOrd="0" presId="urn:microsoft.com/office/officeart/2009/3/layout/HorizontalOrganizationChart"/>
    <dgm:cxn modelId="{8454EA7A-BD68-C14C-B258-549C24D9B551}" type="presParOf" srcId="{F9FE0563-E6FD-47B6-955B-DD5CD0F49728}" destId="{FB318D65-1AA1-411F-8C2B-887D9D26E0E8}" srcOrd="0" destOrd="0" presId="urn:microsoft.com/office/officeart/2009/3/layout/HorizontalOrganizationChart"/>
    <dgm:cxn modelId="{EF4C5180-5404-3043-B04A-FCD2701E4D2A}" type="presParOf" srcId="{FB318D65-1AA1-411F-8C2B-887D9D26E0E8}" destId="{30B6B715-67D5-4E90-B5C3-3DE03572BE62}" srcOrd="0" destOrd="0" presId="urn:microsoft.com/office/officeart/2009/3/layout/HorizontalOrganizationChart"/>
    <dgm:cxn modelId="{06E87799-6AC7-5C41-9704-C38E87CFF2EA}" type="presParOf" srcId="{FB318D65-1AA1-411F-8C2B-887D9D26E0E8}" destId="{4A50F385-8D64-4E80-87BD-FE8FBFCC071E}" srcOrd="1" destOrd="0" presId="urn:microsoft.com/office/officeart/2009/3/layout/HorizontalOrganizationChart"/>
    <dgm:cxn modelId="{8AC5CBAB-DB6B-4645-B123-7583B7838A37}" type="presParOf" srcId="{F9FE0563-E6FD-47B6-955B-DD5CD0F49728}" destId="{2ADE19CB-4A3A-4ED0-9654-B2C4E2B472FE}" srcOrd="1" destOrd="0" presId="urn:microsoft.com/office/officeart/2009/3/layout/HorizontalOrganizationChart"/>
    <dgm:cxn modelId="{D9F63FC7-FBE4-BC4E-A43B-38FA33CADC0D}" type="presParOf" srcId="{2ADE19CB-4A3A-4ED0-9654-B2C4E2B472FE}" destId="{F9C931BA-69CE-476F-A0BB-574C665AAF54}" srcOrd="0" destOrd="0" presId="urn:microsoft.com/office/officeart/2009/3/layout/HorizontalOrganizationChart"/>
    <dgm:cxn modelId="{711B8174-6C30-1148-B738-30BE8842C178}" type="presParOf" srcId="{2ADE19CB-4A3A-4ED0-9654-B2C4E2B472FE}" destId="{8E8AADFF-EE8E-4672-AB67-1AFA10E0CF9A}" srcOrd="1" destOrd="0" presId="urn:microsoft.com/office/officeart/2009/3/layout/HorizontalOrganizationChart"/>
    <dgm:cxn modelId="{A0DE9A1D-196E-E549-8726-B5BAD9BA6749}" type="presParOf" srcId="{8E8AADFF-EE8E-4672-AB67-1AFA10E0CF9A}" destId="{A011CE64-1629-482E-9ACD-9968C842C34B}" srcOrd="0" destOrd="0" presId="urn:microsoft.com/office/officeart/2009/3/layout/HorizontalOrganizationChart"/>
    <dgm:cxn modelId="{6F30765F-E719-EB47-939D-8E86E1F26856}" type="presParOf" srcId="{A011CE64-1629-482E-9ACD-9968C842C34B}" destId="{C914F71C-AA41-442A-97B9-36E9C2ED71E2}" srcOrd="0" destOrd="0" presId="urn:microsoft.com/office/officeart/2009/3/layout/HorizontalOrganizationChart"/>
    <dgm:cxn modelId="{85B89B1D-F1EB-5F43-82A1-8552AFA86217}" type="presParOf" srcId="{A011CE64-1629-482E-9ACD-9968C842C34B}" destId="{5B120BE4-7CAD-40CD-A8A2-DDE0080E6F41}" srcOrd="1" destOrd="0" presId="urn:microsoft.com/office/officeart/2009/3/layout/HorizontalOrganizationChart"/>
    <dgm:cxn modelId="{8B843D25-31FC-454A-A837-250AFAD748BF}" type="presParOf" srcId="{8E8AADFF-EE8E-4672-AB67-1AFA10E0CF9A}" destId="{3DDE6F64-FA84-40D3-AF53-9C9995BE3593}" srcOrd="1" destOrd="0" presId="urn:microsoft.com/office/officeart/2009/3/layout/HorizontalOrganizationChart"/>
    <dgm:cxn modelId="{3B13D8C5-A1CB-2446-A20C-939609F41F8A}" type="presParOf" srcId="{3DDE6F64-FA84-40D3-AF53-9C9995BE3593}" destId="{FCCCB201-0870-401B-9A1C-7A434943F105}" srcOrd="0" destOrd="0" presId="urn:microsoft.com/office/officeart/2009/3/layout/HorizontalOrganizationChart"/>
    <dgm:cxn modelId="{37304152-93A4-6743-8D72-29ADB3F06C77}" type="presParOf" srcId="{3DDE6F64-FA84-40D3-AF53-9C9995BE3593}" destId="{683BE815-70D2-4A44-9976-DFE44A4870BF}" srcOrd="1" destOrd="0" presId="urn:microsoft.com/office/officeart/2009/3/layout/HorizontalOrganizationChart"/>
    <dgm:cxn modelId="{E8A1A97D-A189-5C4D-B556-E91808BACE0C}" type="presParOf" srcId="{683BE815-70D2-4A44-9976-DFE44A4870BF}" destId="{C3B319A3-F9E1-4C2D-8907-AAB540FB7701}" srcOrd="0" destOrd="0" presId="urn:microsoft.com/office/officeart/2009/3/layout/HorizontalOrganizationChart"/>
    <dgm:cxn modelId="{53F20750-2542-6940-BDBF-6D8CA7588A49}" type="presParOf" srcId="{C3B319A3-F9E1-4C2D-8907-AAB540FB7701}" destId="{A2C48D90-2C14-410E-B982-758263D58BFB}" srcOrd="0" destOrd="0" presId="urn:microsoft.com/office/officeart/2009/3/layout/HorizontalOrganizationChart"/>
    <dgm:cxn modelId="{7A062162-1EBB-6B4E-80F8-498D3E77FD9F}" type="presParOf" srcId="{C3B319A3-F9E1-4C2D-8907-AAB540FB7701}" destId="{EF831DD5-5A69-4D68-8A66-6FE5CA9B01BC}" srcOrd="1" destOrd="0" presId="urn:microsoft.com/office/officeart/2009/3/layout/HorizontalOrganizationChart"/>
    <dgm:cxn modelId="{CE6BBD63-7945-0142-8C1C-4433EC158B02}" type="presParOf" srcId="{683BE815-70D2-4A44-9976-DFE44A4870BF}" destId="{D5C897C6-594B-4566-9E9A-AB5AF1B39435}" srcOrd="1" destOrd="0" presId="urn:microsoft.com/office/officeart/2009/3/layout/HorizontalOrganizationChart"/>
    <dgm:cxn modelId="{07B82B2D-0A38-BE40-BD19-83A2F9616767}" type="presParOf" srcId="{683BE815-70D2-4A44-9976-DFE44A4870BF}" destId="{E30F4A4C-985E-4A5A-89C9-B8E90413F796}" srcOrd="2" destOrd="0" presId="urn:microsoft.com/office/officeart/2009/3/layout/HorizontalOrganizationChart"/>
    <dgm:cxn modelId="{C5855A16-CA1D-8E44-9345-03AFF0A0C4C6}" type="presParOf" srcId="{3DDE6F64-FA84-40D3-AF53-9C9995BE3593}" destId="{B04C92F7-126D-45A3-BA94-9C5693D08C49}" srcOrd="2" destOrd="0" presId="urn:microsoft.com/office/officeart/2009/3/layout/HorizontalOrganizationChart"/>
    <dgm:cxn modelId="{BE4D7570-58CB-1344-A9AF-FC621210A1BE}" type="presParOf" srcId="{3DDE6F64-FA84-40D3-AF53-9C9995BE3593}" destId="{D9337303-FAEC-440A-BA37-D78CCC34F2AA}" srcOrd="3" destOrd="0" presId="urn:microsoft.com/office/officeart/2009/3/layout/HorizontalOrganizationChart"/>
    <dgm:cxn modelId="{2987D333-7F6F-AC48-A557-F928802EB4D4}" type="presParOf" srcId="{D9337303-FAEC-440A-BA37-D78CCC34F2AA}" destId="{3553B0FB-0604-459C-A38E-8138D018A7C6}" srcOrd="0" destOrd="0" presId="urn:microsoft.com/office/officeart/2009/3/layout/HorizontalOrganizationChart"/>
    <dgm:cxn modelId="{5B5D307B-DCAE-364A-A6C0-8A7F51E1DD26}" type="presParOf" srcId="{3553B0FB-0604-459C-A38E-8138D018A7C6}" destId="{C87FA4A8-8308-4DAA-9218-763869C3B164}" srcOrd="0" destOrd="0" presId="urn:microsoft.com/office/officeart/2009/3/layout/HorizontalOrganizationChart"/>
    <dgm:cxn modelId="{6DCD7D73-AF7E-3A4E-9086-7921889CBB52}" type="presParOf" srcId="{3553B0FB-0604-459C-A38E-8138D018A7C6}" destId="{6C83A2DC-C115-4D51-9489-5DF3656B57D6}" srcOrd="1" destOrd="0" presId="urn:microsoft.com/office/officeart/2009/3/layout/HorizontalOrganizationChart"/>
    <dgm:cxn modelId="{224CF9FD-DFC5-2F41-8102-E35D2B1098A0}" type="presParOf" srcId="{D9337303-FAEC-440A-BA37-D78CCC34F2AA}" destId="{B59C8B97-7EE9-40A9-8F80-6293FC74EE6E}" srcOrd="1" destOrd="0" presId="urn:microsoft.com/office/officeart/2009/3/layout/HorizontalOrganizationChart"/>
    <dgm:cxn modelId="{4A95438A-01AE-A04F-8209-EF994AABB1AE}" type="presParOf" srcId="{B59C8B97-7EE9-40A9-8F80-6293FC74EE6E}" destId="{2A7CA46B-196F-435C-855F-3DA2182E7CE4}" srcOrd="0" destOrd="0" presId="urn:microsoft.com/office/officeart/2009/3/layout/HorizontalOrganizationChart"/>
    <dgm:cxn modelId="{379BC067-A421-B846-8674-D76E4E49A039}" type="presParOf" srcId="{B59C8B97-7EE9-40A9-8F80-6293FC74EE6E}" destId="{3B677F88-5447-4E88-AB68-608B7535F4BE}" srcOrd="1" destOrd="0" presId="urn:microsoft.com/office/officeart/2009/3/layout/HorizontalOrganizationChart"/>
    <dgm:cxn modelId="{AF940D93-AE46-FC4B-BFC1-10E1706B3A74}" type="presParOf" srcId="{3B677F88-5447-4E88-AB68-608B7535F4BE}" destId="{59E11288-BE51-4E74-BC6D-EBD5EDE8B8CE}" srcOrd="0" destOrd="0" presId="urn:microsoft.com/office/officeart/2009/3/layout/HorizontalOrganizationChart"/>
    <dgm:cxn modelId="{BF1055CF-30EA-0D40-BBE3-C318157D9616}" type="presParOf" srcId="{59E11288-BE51-4E74-BC6D-EBD5EDE8B8CE}" destId="{DC221202-D379-4F59-956B-8791892BB933}" srcOrd="0" destOrd="0" presId="urn:microsoft.com/office/officeart/2009/3/layout/HorizontalOrganizationChart"/>
    <dgm:cxn modelId="{2F9D4AF6-DE1D-2847-B853-5BADB7422319}" type="presParOf" srcId="{59E11288-BE51-4E74-BC6D-EBD5EDE8B8CE}" destId="{3E651A79-1028-4B05-8922-96454EA89848}" srcOrd="1" destOrd="0" presId="urn:microsoft.com/office/officeart/2009/3/layout/HorizontalOrganizationChart"/>
    <dgm:cxn modelId="{F56A0B41-F4F0-1841-910C-13423888657B}" type="presParOf" srcId="{3B677F88-5447-4E88-AB68-608B7535F4BE}" destId="{5098F659-07C0-49F9-BBD8-62DBB3A87E7A}" srcOrd="1" destOrd="0" presId="urn:microsoft.com/office/officeart/2009/3/layout/HorizontalOrganizationChart"/>
    <dgm:cxn modelId="{E37C5427-415C-4842-AE53-45F0462B8257}" type="presParOf" srcId="{5098F659-07C0-49F9-BBD8-62DBB3A87E7A}" destId="{8D0C0516-39DE-450D-AA20-F5E9A6805E12}" srcOrd="0" destOrd="0" presId="urn:microsoft.com/office/officeart/2009/3/layout/HorizontalOrganizationChart"/>
    <dgm:cxn modelId="{FC6ABD86-2C66-C94B-A5EC-A2881896B4AC}" type="presParOf" srcId="{5098F659-07C0-49F9-BBD8-62DBB3A87E7A}" destId="{AE57AD90-B22A-477B-8326-7B690DD9C2D6}" srcOrd="1" destOrd="0" presId="urn:microsoft.com/office/officeart/2009/3/layout/HorizontalOrganizationChart"/>
    <dgm:cxn modelId="{E9612A94-8D73-7D40-B1D3-EBDB6C5E603B}" type="presParOf" srcId="{AE57AD90-B22A-477B-8326-7B690DD9C2D6}" destId="{21B74349-0E58-438F-BF0F-F6CAAAA218FE}" srcOrd="0" destOrd="0" presId="urn:microsoft.com/office/officeart/2009/3/layout/HorizontalOrganizationChart"/>
    <dgm:cxn modelId="{2F565313-74F4-7D4E-9B71-2D04A96C8ECC}" type="presParOf" srcId="{21B74349-0E58-438F-BF0F-F6CAAAA218FE}" destId="{C9393D50-A729-4D86-A600-C2B0D984DE90}" srcOrd="0" destOrd="0" presId="urn:microsoft.com/office/officeart/2009/3/layout/HorizontalOrganizationChart"/>
    <dgm:cxn modelId="{49CF712A-9A54-B84D-94A3-246DEA61E6A5}" type="presParOf" srcId="{21B74349-0E58-438F-BF0F-F6CAAAA218FE}" destId="{1C1D0BE7-D9B8-4F10-AD29-4DD1DD794EFF}" srcOrd="1" destOrd="0" presId="urn:microsoft.com/office/officeart/2009/3/layout/HorizontalOrganizationChart"/>
    <dgm:cxn modelId="{709EFFAD-B7BE-3E40-8754-9D3C06CD6E16}" type="presParOf" srcId="{AE57AD90-B22A-477B-8326-7B690DD9C2D6}" destId="{3574A656-662D-422F-8CF4-3FECA6EA850C}" srcOrd="1" destOrd="0" presId="urn:microsoft.com/office/officeart/2009/3/layout/HorizontalOrganizationChart"/>
    <dgm:cxn modelId="{FE3B58FF-8E29-2C41-A6F0-A65EBEE14C99}" type="presParOf" srcId="{AE57AD90-B22A-477B-8326-7B690DD9C2D6}" destId="{543D0A3C-5551-4A68-A891-4255C46F4490}" srcOrd="2" destOrd="0" presId="urn:microsoft.com/office/officeart/2009/3/layout/HorizontalOrganizationChart"/>
    <dgm:cxn modelId="{1EF29204-0FF6-E84E-A213-3C38CC6AEB0F}" type="presParOf" srcId="{5098F659-07C0-49F9-BBD8-62DBB3A87E7A}" destId="{864CB98A-AFE5-42D5-9E12-FE82F0B6FE5B}" srcOrd="2" destOrd="0" presId="urn:microsoft.com/office/officeart/2009/3/layout/HorizontalOrganizationChart"/>
    <dgm:cxn modelId="{0772A3E0-CC7A-B34B-93E0-61201726794B}" type="presParOf" srcId="{5098F659-07C0-49F9-BBD8-62DBB3A87E7A}" destId="{88F5C087-BE82-4066-AC76-53C680A4FDE3}" srcOrd="3" destOrd="0" presId="urn:microsoft.com/office/officeart/2009/3/layout/HorizontalOrganizationChart"/>
    <dgm:cxn modelId="{877EF46E-5C48-4E4B-BD46-0FC880CCE5B4}" type="presParOf" srcId="{88F5C087-BE82-4066-AC76-53C680A4FDE3}" destId="{1940A31D-3F0F-4B31-AACA-4584433DE785}" srcOrd="0" destOrd="0" presId="urn:microsoft.com/office/officeart/2009/3/layout/HorizontalOrganizationChart"/>
    <dgm:cxn modelId="{16CE9A0A-EF0C-1144-881A-F98B5A07DD1E}" type="presParOf" srcId="{1940A31D-3F0F-4B31-AACA-4584433DE785}" destId="{9975B606-6818-408F-8BE3-6E5B8F8410FB}" srcOrd="0" destOrd="0" presId="urn:microsoft.com/office/officeart/2009/3/layout/HorizontalOrganizationChart"/>
    <dgm:cxn modelId="{3A843160-799E-DC45-A281-EFE325DA054C}" type="presParOf" srcId="{1940A31D-3F0F-4B31-AACA-4584433DE785}" destId="{283EFC71-DD32-4FED-BBB0-26E581DE9D2D}" srcOrd="1" destOrd="0" presId="urn:microsoft.com/office/officeart/2009/3/layout/HorizontalOrganizationChart"/>
    <dgm:cxn modelId="{4358680D-3836-2547-A073-56CD462558F5}" type="presParOf" srcId="{88F5C087-BE82-4066-AC76-53C680A4FDE3}" destId="{1D8B1E2A-06A1-4D0D-9BBF-297CDACB0C3C}" srcOrd="1" destOrd="0" presId="urn:microsoft.com/office/officeart/2009/3/layout/HorizontalOrganizationChart"/>
    <dgm:cxn modelId="{5022A23D-8268-074E-BAF1-96E6F02E0E61}" type="presParOf" srcId="{88F5C087-BE82-4066-AC76-53C680A4FDE3}" destId="{670E1149-C0D0-481E-A429-1CB0813E50A6}" srcOrd="2" destOrd="0" presId="urn:microsoft.com/office/officeart/2009/3/layout/HorizontalOrganizationChart"/>
    <dgm:cxn modelId="{8442AF38-5EFF-774E-AC67-FA277B361D49}" type="presParOf" srcId="{5098F659-07C0-49F9-BBD8-62DBB3A87E7A}" destId="{2EC94407-D0EA-41A9-8A5A-FD38EB39C27D}" srcOrd="4" destOrd="0" presId="urn:microsoft.com/office/officeart/2009/3/layout/HorizontalOrganizationChart"/>
    <dgm:cxn modelId="{2C457651-A358-E043-B3F8-49D484F1C381}" type="presParOf" srcId="{5098F659-07C0-49F9-BBD8-62DBB3A87E7A}" destId="{6AA4574E-FC42-4D9E-AE2D-E4D8248F2035}" srcOrd="5" destOrd="0" presId="urn:microsoft.com/office/officeart/2009/3/layout/HorizontalOrganizationChart"/>
    <dgm:cxn modelId="{48B56639-1447-B341-97E8-E6BFE0098856}" type="presParOf" srcId="{6AA4574E-FC42-4D9E-AE2D-E4D8248F2035}" destId="{5132B4BB-9BDD-43F0-AFC8-34F48B14932F}" srcOrd="0" destOrd="0" presId="urn:microsoft.com/office/officeart/2009/3/layout/HorizontalOrganizationChart"/>
    <dgm:cxn modelId="{80A3564B-1B05-6444-B015-D2E7E3AF6548}" type="presParOf" srcId="{5132B4BB-9BDD-43F0-AFC8-34F48B14932F}" destId="{C9364773-9DA3-481A-B954-7D7DEC4922A2}" srcOrd="0" destOrd="0" presId="urn:microsoft.com/office/officeart/2009/3/layout/HorizontalOrganizationChart"/>
    <dgm:cxn modelId="{CCB9F235-6AEC-C14C-9C7E-F0CCC8F61F05}" type="presParOf" srcId="{5132B4BB-9BDD-43F0-AFC8-34F48B14932F}" destId="{AC3B1D6D-458B-41E3-8550-869572DC4468}" srcOrd="1" destOrd="0" presId="urn:microsoft.com/office/officeart/2009/3/layout/HorizontalOrganizationChart"/>
    <dgm:cxn modelId="{2AC8A384-2A88-AE48-A2AC-67BEBCF98F03}" type="presParOf" srcId="{6AA4574E-FC42-4D9E-AE2D-E4D8248F2035}" destId="{61867246-196C-4A68-8D31-42BDE1EC8502}" srcOrd="1" destOrd="0" presId="urn:microsoft.com/office/officeart/2009/3/layout/HorizontalOrganizationChart"/>
    <dgm:cxn modelId="{CDC9ED0E-150D-5E4B-A4BC-37CD21CA2BE9}" type="presParOf" srcId="{6AA4574E-FC42-4D9E-AE2D-E4D8248F2035}" destId="{A0172BC2-26C4-43DB-9E6F-898A6BA5546C}" srcOrd="2" destOrd="0" presId="urn:microsoft.com/office/officeart/2009/3/layout/HorizontalOrganizationChart"/>
    <dgm:cxn modelId="{523BE428-FF77-F84E-8544-FBF152719588}" type="presParOf" srcId="{3B677F88-5447-4E88-AB68-608B7535F4BE}" destId="{4B0710FF-F57E-41DE-92E7-EA310F98519A}" srcOrd="2" destOrd="0" presId="urn:microsoft.com/office/officeart/2009/3/layout/HorizontalOrganizationChart"/>
    <dgm:cxn modelId="{4A159AFF-0FC7-1849-AFB4-1CB5AD42C406}" type="presParOf" srcId="{B59C8B97-7EE9-40A9-8F80-6293FC74EE6E}" destId="{20A35B60-64F9-4EA1-864E-2A4A7D7E8AB7}" srcOrd="2" destOrd="0" presId="urn:microsoft.com/office/officeart/2009/3/layout/HorizontalOrganizationChart"/>
    <dgm:cxn modelId="{9AFB0982-3C27-D042-BC63-7DBBF6782B7F}" type="presParOf" srcId="{B59C8B97-7EE9-40A9-8F80-6293FC74EE6E}" destId="{1DF6BCBF-4DCC-443D-997D-88EBBDC80AD7}" srcOrd="3" destOrd="0" presId="urn:microsoft.com/office/officeart/2009/3/layout/HorizontalOrganizationChart"/>
    <dgm:cxn modelId="{16B83A53-3656-4F46-831F-0B9A26A10FE0}" type="presParOf" srcId="{1DF6BCBF-4DCC-443D-997D-88EBBDC80AD7}" destId="{0002EF0F-3CE0-446D-B638-46A944802CF4}" srcOrd="0" destOrd="0" presId="urn:microsoft.com/office/officeart/2009/3/layout/HorizontalOrganizationChart"/>
    <dgm:cxn modelId="{EBFD43ED-A1E4-5242-ABF9-50B5138B79C2}" type="presParOf" srcId="{0002EF0F-3CE0-446D-B638-46A944802CF4}" destId="{E9A96BEF-040E-43DF-A5CB-A1AA1BF516E7}" srcOrd="0" destOrd="0" presId="urn:microsoft.com/office/officeart/2009/3/layout/HorizontalOrganizationChart"/>
    <dgm:cxn modelId="{29C58A2D-B32B-C443-8275-39DF7B2BF841}" type="presParOf" srcId="{0002EF0F-3CE0-446D-B638-46A944802CF4}" destId="{064FBC18-231D-4D2C-8AE7-10F0201CA8E6}" srcOrd="1" destOrd="0" presId="urn:microsoft.com/office/officeart/2009/3/layout/HorizontalOrganizationChart"/>
    <dgm:cxn modelId="{9C7F5A3A-C196-F74F-85C9-00591BE652A0}" type="presParOf" srcId="{1DF6BCBF-4DCC-443D-997D-88EBBDC80AD7}" destId="{0761B536-D1AA-41F3-B75E-C65EE3E378D9}" srcOrd="1" destOrd="0" presId="urn:microsoft.com/office/officeart/2009/3/layout/HorizontalOrganizationChart"/>
    <dgm:cxn modelId="{550A6DA1-6BF3-E848-9E2E-0CD9DA772F48}" type="presParOf" srcId="{0761B536-D1AA-41F3-B75E-C65EE3E378D9}" destId="{66D69387-AA69-411D-B0E0-CCF0C42C13D2}" srcOrd="0" destOrd="0" presId="urn:microsoft.com/office/officeart/2009/3/layout/HorizontalOrganizationChart"/>
    <dgm:cxn modelId="{26BE16FC-25EF-5D4E-885D-2EBDB37E76D8}" type="presParOf" srcId="{0761B536-D1AA-41F3-B75E-C65EE3E378D9}" destId="{93404CD1-B3AE-42BE-80C6-0962554DD059}" srcOrd="1" destOrd="0" presId="urn:microsoft.com/office/officeart/2009/3/layout/HorizontalOrganizationChart"/>
    <dgm:cxn modelId="{FE461341-3F88-3D4A-AB06-1085A23A1D60}" type="presParOf" srcId="{93404CD1-B3AE-42BE-80C6-0962554DD059}" destId="{B84BC74D-D83A-407D-9975-47C62A4E4011}" srcOrd="0" destOrd="0" presId="urn:microsoft.com/office/officeart/2009/3/layout/HorizontalOrganizationChart"/>
    <dgm:cxn modelId="{7435E1C9-9F61-8C48-95C3-36BA5B410218}" type="presParOf" srcId="{B84BC74D-D83A-407D-9975-47C62A4E4011}" destId="{5690CADE-F250-4554-BEBC-B293D008C662}" srcOrd="0" destOrd="0" presId="urn:microsoft.com/office/officeart/2009/3/layout/HorizontalOrganizationChart"/>
    <dgm:cxn modelId="{CE07F1BC-ACB0-294F-92D1-8B0B98EF2279}" type="presParOf" srcId="{B84BC74D-D83A-407D-9975-47C62A4E4011}" destId="{ADE33908-58F3-4C95-92C8-B9B598870EEB}" srcOrd="1" destOrd="0" presId="urn:microsoft.com/office/officeart/2009/3/layout/HorizontalOrganizationChart"/>
    <dgm:cxn modelId="{CC1E3415-FCD5-504A-AC07-0014769E0221}" type="presParOf" srcId="{93404CD1-B3AE-42BE-80C6-0962554DD059}" destId="{97EE384A-C3A6-4C8F-AF99-B4292C96D845}" srcOrd="1" destOrd="0" presId="urn:microsoft.com/office/officeart/2009/3/layout/HorizontalOrganizationChart"/>
    <dgm:cxn modelId="{2B57F2C6-921C-9446-B6F5-FFD19A57B71D}" type="presParOf" srcId="{93404CD1-B3AE-42BE-80C6-0962554DD059}" destId="{C3E828A9-A34A-487C-831A-6D5F1DC7FED4}" srcOrd="2" destOrd="0" presId="urn:microsoft.com/office/officeart/2009/3/layout/HorizontalOrganizationChart"/>
    <dgm:cxn modelId="{044858B4-BC95-6944-8C9D-855BE6E493AF}" type="presParOf" srcId="{0761B536-D1AA-41F3-B75E-C65EE3E378D9}" destId="{E800932E-636C-409B-BCAC-B76A41DDABE5}" srcOrd="2" destOrd="0" presId="urn:microsoft.com/office/officeart/2009/3/layout/HorizontalOrganizationChart"/>
    <dgm:cxn modelId="{1C82BB1E-29B8-EF4E-AEDF-4FEFC70B8584}" type="presParOf" srcId="{0761B536-D1AA-41F3-B75E-C65EE3E378D9}" destId="{0A7C5158-1C0C-4C82-80C1-8ADBA4656C5E}" srcOrd="3" destOrd="0" presId="urn:microsoft.com/office/officeart/2009/3/layout/HorizontalOrganizationChart"/>
    <dgm:cxn modelId="{1776310F-8D73-A043-9A1F-3417BC308BAC}" type="presParOf" srcId="{0A7C5158-1C0C-4C82-80C1-8ADBA4656C5E}" destId="{FDF9C632-637E-4604-9B24-9C898AB5B69F}" srcOrd="0" destOrd="0" presId="urn:microsoft.com/office/officeart/2009/3/layout/HorizontalOrganizationChart"/>
    <dgm:cxn modelId="{B8B98EB6-C19D-844D-AD09-1D4E4282D769}" type="presParOf" srcId="{FDF9C632-637E-4604-9B24-9C898AB5B69F}" destId="{C2BEE841-7589-471B-8B0A-2960AAA4A044}" srcOrd="0" destOrd="0" presId="urn:microsoft.com/office/officeart/2009/3/layout/HorizontalOrganizationChart"/>
    <dgm:cxn modelId="{8D818776-4AF3-E140-894F-CD71EAC5178F}" type="presParOf" srcId="{FDF9C632-637E-4604-9B24-9C898AB5B69F}" destId="{81F5CDC6-36E5-4FD9-84C9-07EB084C8DAF}" srcOrd="1" destOrd="0" presId="urn:microsoft.com/office/officeart/2009/3/layout/HorizontalOrganizationChart"/>
    <dgm:cxn modelId="{E2AC511F-C3BC-2C43-93D4-B8FEDC203EF3}" type="presParOf" srcId="{0A7C5158-1C0C-4C82-80C1-8ADBA4656C5E}" destId="{97D84912-1683-4C39-9C7C-BE348C44B239}" srcOrd="1" destOrd="0" presId="urn:microsoft.com/office/officeart/2009/3/layout/HorizontalOrganizationChart"/>
    <dgm:cxn modelId="{86A8497C-A755-6E49-982D-8DE439C72C84}" type="presParOf" srcId="{0A7C5158-1C0C-4C82-80C1-8ADBA4656C5E}" destId="{7066884E-98DE-4808-BE8F-61572046947A}" srcOrd="2" destOrd="0" presId="urn:microsoft.com/office/officeart/2009/3/layout/HorizontalOrganizationChart"/>
    <dgm:cxn modelId="{01D12A94-428C-DA4B-9FF0-B12374B46C6E}" type="presParOf" srcId="{1DF6BCBF-4DCC-443D-997D-88EBBDC80AD7}" destId="{62FBCF1F-35F0-49FF-BC8C-4DB1E08C1002}" srcOrd="2" destOrd="0" presId="urn:microsoft.com/office/officeart/2009/3/layout/HorizontalOrganizationChart"/>
    <dgm:cxn modelId="{1788B663-F18E-DD4D-ABEC-8EC5B2DB4F37}" type="presParOf" srcId="{D9337303-FAEC-440A-BA37-D78CCC34F2AA}" destId="{9108E04F-0A5E-4B70-ACEC-92BEF6952E98}" srcOrd="2" destOrd="0" presId="urn:microsoft.com/office/officeart/2009/3/layout/HorizontalOrganizationChart"/>
    <dgm:cxn modelId="{3A01845A-D734-6C4B-8CFC-36841402032B}" type="presParOf" srcId="{8E8AADFF-EE8E-4672-AB67-1AFA10E0CF9A}" destId="{60E2BEDB-229A-4D63-80F1-F217BA8F029F}" srcOrd="2" destOrd="0" presId="urn:microsoft.com/office/officeart/2009/3/layout/HorizontalOrganizationChart"/>
    <dgm:cxn modelId="{C8CF52D7-F125-C244-8640-F289D71E6054}" type="presParOf" srcId="{F9FE0563-E6FD-47B6-955B-DD5CD0F49728}" destId="{1D52DCCF-A4F7-4C6E-B556-49394CE3F106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EDA40B8-4F61-46D6-8F65-6877788C0B0A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5EFFCC72-F2FD-4C62-AD3A-AB73264C2FCC}">
      <dgm:prSet phldrT="[Text]" custT="1"/>
      <dgm:spPr/>
      <dgm:t>
        <a:bodyPr/>
        <a:lstStyle/>
        <a:p>
          <a:r>
            <a:rPr lang="en-US" sz="1800" b="1" dirty="0">
              <a:latin typeface="Segoe UI"/>
              <a:cs typeface="Segoe UI"/>
            </a:rPr>
            <a:t>October 16, 2024</a:t>
          </a:r>
        </a:p>
        <a:p>
          <a:pPr rtl="0"/>
          <a:r>
            <a:rPr lang="en-US" sz="1800" dirty="0">
              <a:latin typeface="Segoe UI"/>
              <a:cs typeface="Segoe UI"/>
            </a:rPr>
            <a:t>CMS approves coverage of traditional health care practices through Medi-Cal</a:t>
          </a:r>
        </a:p>
      </dgm:t>
    </dgm:pt>
    <dgm:pt modelId="{C357FDBC-6709-437C-91D5-CC28A4D0756C}" type="parTrans" cxnId="{5CC3FA5D-5740-41FB-950B-C4B27A3D1A42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82F782B-90F9-4B48-9C93-275897F5272F}" type="sibTrans" cxnId="{5CC3FA5D-5740-41FB-950B-C4B27A3D1A42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83E83F0-296A-4CFB-BEDF-F4B7A8067AF7}">
      <dgm:prSet phldrT="[Text]" custT="1"/>
      <dgm:spPr/>
      <dgm:t>
        <a:bodyPr/>
        <a:lstStyle/>
        <a:p>
          <a:pPr rtl="0"/>
          <a:r>
            <a:rPr lang="en-US" sz="1800" b="1" dirty="0">
              <a:latin typeface="Segoe UI"/>
              <a:cs typeface="Segoe UI"/>
            </a:rPr>
            <a:t>January 2025</a:t>
          </a:r>
        </a:p>
        <a:p>
          <a:pPr rtl="0"/>
          <a:r>
            <a:rPr lang="en-US" sz="1800" dirty="0">
              <a:latin typeface="Segoe UI"/>
              <a:cs typeface="Segoe UI"/>
            </a:rPr>
            <a:t>DHCS releases draft policy guidance for Tribes, Tribal partners, and the public for comments</a:t>
          </a:r>
        </a:p>
      </dgm:t>
    </dgm:pt>
    <dgm:pt modelId="{EF2541D8-928B-484E-AF91-F3ACC20B648C}" type="parTrans" cxnId="{BE74C5B9-C259-4DAF-B9AF-109F6A20D923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6A4B119D-DD32-4AD6-8CA9-82F39EBD9419}" type="sibTrans" cxnId="{BE74C5B9-C259-4DAF-B9AF-109F6A20D923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FD9F3E1-F9E4-46F9-B736-247A919D6A7B}">
      <dgm:prSet phldrT="[Text]" custT="1"/>
      <dgm:spPr/>
      <dgm:t>
        <a:bodyPr/>
        <a:lstStyle/>
        <a:p>
          <a:pPr rtl="0"/>
          <a:r>
            <a:rPr lang="en-US" sz="1800" b="1">
              <a:latin typeface="Segoe UI"/>
              <a:cs typeface="Segoe UI"/>
            </a:rPr>
            <a:t>March 21, 2025</a:t>
          </a:r>
        </a:p>
        <a:p>
          <a:r>
            <a:rPr lang="en-US" sz="1800">
              <a:latin typeface="Segoe UI"/>
              <a:cs typeface="Segoe UI"/>
            </a:rPr>
            <a:t>DHCS releases BHIN</a:t>
          </a:r>
          <a:endParaRPr lang="en-US" sz="1800" strike="sngStrike">
            <a:latin typeface="Segoe UI"/>
            <a:cs typeface="Segoe UI"/>
          </a:endParaRPr>
        </a:p>
      </dgm:t>
    </dgm:pt>
    <dgm:pt modelId="{E5BBFEE3-3F26-45F3-B7DE-8708C0BF719F}" type="parTrans" cxnId="{65902CEA-82D3-490E-87D0-6412415552AB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A202732A-6BF7-4CFC-8925-C5EFE7658B2B}" type="sibTrans" cxnId="{65902CEA-82D3-490E-87D0-6412415552AB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1AB6B570-8342-4E82-8484-45AE27907496}">
      <dgm:prSet phldrT="[Text]" custT="1"/>
      <dgm:spPr/>
      <dgm:t>
        <a:bodyPr/>
        <a:lstStyle/>
        <a:p>
          <a:r>
            <a:rPr lang="en-US" sz="1800" b="1">
              <a:latin typeface="Segoe UI"/>
              <a:cs typeface="Segoe UI"/>
            </a:rPr>
            <a:t>Summer 2024</a:t>
          </a:r>
          <a:endParaRPr lang="en-US" sz="1800"/>
        </a:p>
        <a:p>
          <a:r>
            <a:rPr lang="en-US" sz="1800">
              <a:latin typeface="Segoe UI"/>
              <a:cs typeface="Segoe UI"/>
            </a:rPr>
            <a:t>Policy development and consultation</a:t>
          </a:r>
        </a:p>
      </dgm:t>
    </dgm:pt>
    <dgm:pt modelId="{F3700FA5-EE62-4CD1-897E-54211C367E24}" type="parTrans" cxnId="{A23C123A-8712-4F5B-8BFA-D327D404D28D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80CD9999-A0B8-4B13-AF46-E620DFC7FEBE}" type="sibTrans" cxnId="{A23C123A-8712-4F5B-8BFA-D327D404D28D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437BB08C-3A41-47CF-9C58-3F19342F95D3}">
      <dgm:prSet phldrT="[Text]" custT="1"/>
      <dgm:spPr/>
      <dgm:t>
        <a:bodyPr/>
        <a:lstStyle/>
        <a:p>
          <a:pPr rtl="0"/>
          <a:r>
            <a:rPr lang="en-US" sz="1800" b="1" dirty="0">
              <a:solidFill>
                <a:schemeClr val="tx1"/>
              </a:solidFill>
              <a:latin typeface="Segoe UI"/>
              <a:cs typeface="Segoe UI"/>
            </a:rPr>
            <a:t>2025-2026</a:t>
          </a:r>
        </a:p>
        <a:p>
          <a:r>
            <a:rPr lang="en-US" sz="1800" dirty="0">
              <a:latin typeface="Segoe UI"/>
              <a:cs typeface="Segoe UI"/>
            </a:rPr>
            <a:t>Ongoing technical assistance for IHCPs and DMC-ODS Counties </a:t>
          </a:r>
        </a:p>
      </dgm:t>
    </dgm:pt>
    <dgm:pt modelId="{2CFEC217-B4B0-4835-B007-4213FF95BC92}" type="parTrans" cxnId="{D1DE6AD5-4F26-4A74-A991-3265000802D2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DAFD2828-F291-4DAE-AD45-ADE9D721710B}" type="sibTrans" cxnId="{D1DE6AD5-4F26-4A74-A991-3265000802D2}">
      <dgm:prSet/>
      <dgm:spPr/>
      <dgm:t>
        <a:bodyPr/>
        <a:lstStyle/>
        <a:p>
          <a:endParaRPr lang="en-US">
            <a:latin typeface="Segoe UI" panose="020B0502040204020203" pitchFamily="34" charset="0"/>
            <a:cs typeface="Segoe UI" panose="020B0502040204020203" pitchFamily="34" charset="0"/>
          </a:endParaRPr>
        </a:p>
      </dgm:t>
    </dgm:pt>
    <dgm:pt modelId="{0E62EFA5-79A1-4216-98E2-96039535FF7D}">
      <dgm:prSet phldr="0" custT="1"/>
      <dgm:spPr/>
      <dgm:t>
        <a:bodyPr/>
        <a:lstStyle/>
        <a:p>
          <a:pPr rtl="0"/>
          <a:r>
            <a:rPr lang="en-US" sz="1800" b="1" dirty="0">
              <a:latin typeface="Segoe UI"/>
              <a:cs typeface="Segoe UI"/>
            </a:rPr>
            <a:t>2017-2021</a:t>
          </a:r>
          <a:br>
            <a:rPr lang="en-US" sz="1800" b="1" dirty="0">
              <a:latin typeface="Segoe UI"/>
              <a:cs typeface="Segoe UI"/>
            </a:rPr>
          </a:br>
          <a:r>
            <a:rPr lang="en-US" sz="1800" b="0" dirty="0">
              <a:solidFill>
                <a:srgbClr val="000000"/>
              </a:solidFill>
              <a:latin typeface="Segoe UI"/>
              <a:cs typeface="Segoe UI"/>
            </a:rPr>
            <a:t>DHCS requests authority to cover traditional health care practices under DMC-ODS </a:t>
          </a:r>
          <a:endParaRPr lang="en-US" sz="1800" b="0" dirty="0">
            <a:latin typeface="Calibri Light" panose="020F0302020204030204"/>
            <a:ea typeface="Calibri Light" panose="020F0302020204030204"/>
            <a:cs typeface="Calibri Light" panose="020F0302020204030204"/>
          </a:endParaRPr>
        </a:p>
      </dgm:t>
    </dgm:pt>
    <dgm:pt modelId="{27A131AE-157E-4BBC-A267-1ACC1593A6E2}" type="parTrans" cxnId="{642096CD-0885-4F6E-A63F-BEC9E0B8ADF9}">
      <dgm:prSet/>
      <dgm:spPr/>
      <dgm:t>
        <a:bodyPr/>
        <a:lstStyle/>
        <a:p>
          <a:endParaRPr lang="en-US"/>
        </a:p>
      </dgm:t>
    </dgm:pt>
    <dgm:pt modelId="{FDA065B2-7A3E-4080-A09C-64EE1260547D}" type="sibTrans" cxnId="{642096CD-0885-4F6E-A63F-BEC9E0B8ADF9}">
      <dgm:prSet/>
      <dgm:spPr/>
      <dgm:t>
        <a:bodyPr/>
        <a:lstStyle/>
        <a:p>
          <a:endParaRPr lang="en-US"/>
        </a:p>
      </dgm:t>
    </dgm:pt>
    <dgm:pt modelId="{32A74C3F-093E-41DD-821A-9F9611A43028}" type="pres">
      <dgm:prSet presAssocID="{8EDA40B8-4F61-46D6-8F65-6877788C0B0A}" presName="Name0" presStyleCnt="0">
        <dgm:presLayoutVars>
          <dgm:dir/>
          <dgm:resizeHandles val="exact"/>
        </dgm:presLayoutVars>
      </dgm:prSet>
      <dgm:spPr/>
    </dgm:pt>
    <dgm:pt modelId="{ABD88EF9-0D48-409F-B308-71442AF07E28}" type="pres">
      <dgm:prSet presAssocID="{8EDA40B8-4F61-46D6-8F65-6877788C0B0A}" presName="arrow" presStyleLbl="bgShp" presStyleIdx="0" presStyleCnt="1"/>
      <dgm:spPr/>
    </dgm:pt>
    <dgm:pt modelId="{A40FBBF0-213C-4E25-975B-6005D7BBE7B2}" type="pres">
      <dgm:prSet presAssocID="{8EDA40B8-4F61-46D6-8F65-6877788C0B0A}" presName="points" presStyleCnt="0"/>
      <dgm:spPr/>
    </dgm:pt>
    <dgm:pt modelId="{46810F7E-8DA1-4BEA-B20E-947794A48014}" type="pres">
      <dgm:prSet presAssocID="{0E62EFA5-79A1-4216-98E2-96039535FF7D}" presName="compositeA" presStyleCnt="0"/>
      <dgm:spPr/>
    </dgm:pt>
    <dgm:pt modelId="{B3399BC1-D006-40E1-8C42-D0F4C43308BE}" type="pres">
      <dgm:prSet presAssocID="{0E62EFA5-79A1-4216-98E2-96039535FF7D}" presName="textA" presStyleLbl="revTx" presStyleIdx="0" presStyleCnt="6" custScaleX="189807">
        <dgm:presLayoutVars>
          <dgm:bulletEnabled val="1"/>
        </dgm:presLayoutVars>
      </dgm:prSet>
      <dgm:spPr/>
    </dgm:pt>
    <dgm:pt modelId="{95446B57-A3F6-4E0F-8511-5661E08A1F03}" type="pres">
      <dgm:prSet presAssocID="{0E62EFA5-79A1-4216-98E2-96039535FF7D}" presName="circleA" presStyleLbl="node1" presStyleIdx="0" presStyleCnt="6"/>
      <dgm:spPr/>
    </dgm:pt>
    <dgm:pt modelId="{30A648A4-BB5B-4234-B3B5-78F69620D016}" type="pres">
      <dgm:prSet presAssocID="{0E62EFA5-79A1-4216-98E2-96039535FF7D}" presName="spaceA" presStyleCnt="0"/>
      <dgm:spPr/>
    </dgm:pt>
    <dgm:pt modelId="{AAFC4E27-7A4A-4AC9-B932-20C6AD71AE2F}" type="pres">
      <dgm:prSet presAssocID="{FDA065B2-7A3E-4080-A09C-64EE1260547D}" presName="space" presStyleCnt="0"/>
      <dgm:spPr/>
    </dgm:pt>
    <dgm:pt modelId="{25CF5F98-A676-2D4F-A867-2499AF687BFC}" type="pres">
      <dgm:prSet presAssocID="{1AB6B570-8342-4E82-8484-45AE27907496}" presName="compositeB" presStyleCnt="0"/>
      <dgm:spPr/>
    </dgm:pt>
    <dgm:pt modelId="{30077D60-429B-6048-A94C-DE5593929044}" type="pres">
      <dgm:prSet presAssocID="{1AB6B570-8342-4E82-8484-45AE27907496}" presName="textB" presStyleLbl="revTx" presStyleIdx="1" presStyleCnt="6" custScaleX="161670">
        <dgm:presLayoutVars>
          <dgm:bulletEnabled val="1"/>
        </dgm:presLayoutVars>
      </dgm:prSet>
      <dgm:spPr/>
    </dgm:pt>
    <dgm:pt modelId="{3A009838-278B-9E41-A667-675DFB37763E}" type="pres">
      <dgm:prSet presAssocID="{1AB6B570-8342-4E82-8484-45AE27907496}" presName="circleB" presStyleLbl="node1" presStyleIdx="1" presStyleCnt="6"/>
      <dgm:spPr/>
    </dgm:pt>
    <dgm:pt modelId="{25217E5C-A5FC-724A-A3F4-D7E3FD26253C}" type="pres">
      <dgm:prSet presAssocID="{1AB6B570-8342-4E82-8484-45AE27907496}" presName="spaceB" presStyleCnt="0"/>
      <dgm:spPr/>
    </dgm:pt>
    <dgm:pt modelId="{D9DE28B9-1B12-4E08-AEFB-6D2904FA0664}" type="pres">
      <dgm:prSet presAssocID="{80CD9999-A0B8-4B13-AF46-E620DFC7FEBE}" presName="space" presStyleCnt="0"/>
      <dgm:spPr/>
    </dgm:pt>
    <dgm:pt modelId="{D67EE18E-0864-254C-94AC-6660EBC5D444}" type="pres">
      <dgm:prSet presAssocID="{5EFFCC72-F2FD-4C62-AD3A-AB73264C2FCC}" presName="compositeA" presStyleCnt="0"/>
      <dgm:spPr/>
    </dgm:pt>
    <dgm:pt modelId="{FE691421-D866-0848-AB2A-F272736FAF78}" type="pres">
      <dgm:prSet presAssocID="{5EFFCC72-F2FD-4C62-AD3A-AB73264C2FCC}" presName="textA" presStyleLbl="revTx" presStyleIdx="2" presStyleCnt="6" custScaleX="197570">
        <dgm:presLayoutVars>
          <dgm:bulletEnabled val="1"/>
        </dgm:presLayoutVars>
      </dgm:prSet>
      <dgm:spPr/>
    </dgm:pt>
    <dgm:pt modelId="{D4EB8B96-F3BE-8F46-A72A-E7EDD88B08A1}" type="pres">
      <dgm:prSet presAssocID="{5EFFCC72-F2FD-4C62-AD3A-AB73264C2FCC}" presName="circleA" presStyleLbl="node1" presStyleIdx="2" presStyleCnt="6"/>
      <dgm:spPr/>
    </dgm:pt>
    <dgm:pt modelId="{3DA7AA42-C7D9-F741-8B12-E4966DC97A83}" type="pres">
      <dgm:prSet presAssocID="{5EFFCC72-F2FD-4C62-AD3A-AB73264C2FCC}" presName="spaceA" presStyleCnt="0"/>
      <dgm:spPr/>
    </dgm:pt>
    <dgm:pt modelId="{9914502A-ED7C-4321-ACC8-608333F5DFCD}" type="pres">
      <dgm:prSet presAssocID="{082F782B-90F9-4B48-9C93-275897F5272F}" presName="space" presStyleCnt="0"/>
      <dgm:spPr/>
    </dgm:pt>
    <dgm:pt modelId="{05588CFC-8041-DD4B-B42D-294CCA3677DB}" type="pres">
      <dgm:prSet presAssocID="{D83E83F0-296A-4CFB-BEDF-F4B7A8067AF7}" presName="compositeB" presStyleCnt="0"/>
      <dgm:spPr/>
    </dgm:pt>
    <dgm:pt modelId="{C41D039F-6726-304A-A765-2D7E3C844D28}" type="pres">
      <dgm:prSet presAssocID="{D83E83F0-296A-4CFB-BEDF-F4B7A8067AF7}" presName="textB" presStyleLbl="revTx" presStyleIdx="3" presStyleCnt="6" custScaleX="165468">
        <dgm:presLayoutVars>
          <dgm:bulletEnabled val="1"/>
        </dgm:presLayoutVars>
      </dgm:prSet>
      <dgm:spPr/>
    </dgm:pt>
    <dgm:pt modelId="{407B76D3-2D08-024B-9736-3D5786E08917}" type="pres">
      <dgm:prSet presAssocID="{D83E83F0-296A-4CFB-BEDF-F4B7A8067AF7}" presName="circleB" presStyleLbl="node1" presStyleIdx="3" presStyleCnt="6"/>
      <dgm:spPr/>
    </dgm:pt>
    <dgm:pt modelId="{D38B330C-7CD3-614A-A0FC-AF1483C2A0C7}" type="pres">
      <dgm:prSet presAssocID="{D83E83F0-296A-4CFB-BEDF-F4B7A8067AF7}" presName="spaceB" presStyleCnt="0"/>
      <dgm:spPr/>
    </dgm:pt>
    <dgm:pt modelId="{AEA9DBF0-D014-47C4-BA7D-8E54BA1B61D5}" type="pres">
      <dgm:prSet presAssocID="{6A4B119D-DD32-4AD6-8CA9-82F39EBD9419}" presName="space" presStyleCnt="0"/>
      <dgm:spPr/>
    </dgm:pt>
    <dgm:pt modelId="{33B2AA82-5441-604F-9DC8-772F3F29A732}" type="pres">
      <dgm:prSet presAssocID="{4FD9F3E1-F9E4-46F9-B736-247A919D6A7B}" presName="compositeA" presStyleCnt="0"/>
      <dgm:spPr/>
    </dgm:pt>
    <dgm:pt modelId="{6C761787-1452-F542-8996-DFAF7231C017}" type="pres">
      <dgm:prSet presAssocID="{4FD9F3E1-F9E4-46F9-B736-247A919D6A7B}" presName="textA" presStyleLbl="revTx" presStyleIdx="4" presStyleCnt="6">
        <dgm:presLayoutVars>
          <dgm:bulletEnabled val="1"/>
        </dgm:presLayoutVars>
      </dgm:prSet>
      <dgm:spPr/>
    </dgm:pt>
    <dgm:pt modelId="{55BE1057-C0C7-7544-A864-A7859BDE9620}" type="pres">
      <dgm:prSet presAssocID="{4FD9F3E1-F9E4-46F9-B736-247A919D6A7B}" presName="circleA" presStyleLbl="node1" presStyleIdx="4" presStyleCnt="6"/>
      <dgm:spPr/>
    </dgm:pt>
    <dgm:pt modelId="{ACF669EB-37FD-9141-B1A3-186A4A575039}" type="pres">
      <dgm:prSet presAssocID="{4FD9F3E1-F9E4-46F9-B736-247A919D6A7B}" presName="spaceA" presStyleCnt="0"/>
      <dgm:spPr/>
    </dgm:pt>
    <dgm:pt modelId="{A28499CE-85FE-4D5C-8844-165130B32170}" type="pres">
      <dgm:prSet presAssocID="{A202732A-6BF7-4CFC-8925-C5EFE7658B2B}" presName="space" presStyleCnt="0"/>
      <dgm:spPr/>
    </dgm:pt>
    <dgm:pt modelId="{269359F3-CB0D-1F49-9BA0-51043D1FFCC3}" type="pres">
      <dgm:prSet presAssocID="{437BB08C-3A41-47CF-9C58-3F19342F95D3}" presName="compositeB" presStyleCnt="0"/>
      <dgm:spPr/>
    </dgm:pt>
    <dgm:pt modelId="{4CFEA3CC-3E9A-3547-9797-B87227919100}" type="pres">
      <dgm:prSet presAssocID="{437BB08C-3A41-47CF-9C58-3F19342F95D3}" presName="textB" presStyleLbl="revTx" presStyleIdx="5" presStyleCnt="6" custScaleX="148086">
        <dgm:presLayoutVars>
          <dgm:bulletEnabled val="1"/>
        </dgm:presLayoutVars>
      </dgm:prSet>
      <dgm:spPr/>
    </dgm:pt>
    <dgm:pt modelId="{7C9D2ED4-2E8F-F84A-B20E-69ACEB344D90}" type="pres">
      <dgm:prSet presAssocID="{437BB08C-3A41-47CF-9C58-3F19342F95D3}" presName="circleB" presStyleLbl="node1" presStyleIdx="5" presStyleCnt="6"/>
      <dgm:spPr/>
    </dgm:pt>
    <dgm:pt modelId="{805261DF-CAD6-DC45-A29C-B59E143DCB9D}" type="pres">
      <dgm:prSet presAssocID="{437BB08C-3A41-47CF-9C58-3F19342F95D3}" presName="spaceB" presStyleCnt="0"/>
      <dgm:spPr/>
    </dgm:pt>
  </dgm:ptLst>
  <dgm:cxnLst>
    <dgm:cxn modelId="{A23C123A-8712-4F5B-8BFA-D327D404D28D}" srcId="{8EDA40B8-4F61-46D6-8F65-6877788C0B0A}" destId="{1AB6B570-8342-4E82-8484-45AE27907496}" srcOrd="1" destOrd="0" parTransId="{F3700FA5-EE62-4CD1-897E-54211C367E24}" sibTransId="{80CD9999-A0B8-4B13-AF46-E620DFC7FEBE}"/>
    <dgm:cxn modelId="{5CC3FA5D-5740-41FB-950B-C4B27A3D1A42}" srcId="{8EDA40B8-4F61-46D6-8F65-6877788C0B0A}" destId="{5EFFCC72-F2FD-4C62-AD3A-AB73264C2FCC}" srcOrd="2" destOrd="0" parTransId="{C357FDBC-6709-437C-91D5-CC28A4D0756C}" sibTransId="{082F782B-90F9-4B48-9C93-275897F5272F}"/>
    <dgm:cxn modelId="{004D7C5F-5F3C-0448-A4EA-7928F71A7211}" type="presOf" srcId="{1AB6B570-8342-4E82-8484-45AE27907496}" destId="{30077D60-429B-6048-A94C-DE5593929044}" srcOrd="0" destOrd="0" presId="urn:microsoft.com/office/officeart/2005/8/layout/hProcess11"/>
    <dgm:cxn modelId="{0A51E844-1323-744C-8973-AB3CC1EDBD1B}" type="presOf" srcId="{437BB08C-3A41-47CF-9C58-3F19342F95D3}" destId="{4CFEA3CC-3E9A-3547-9797-B87227919100}" srcOrd="0" destOrd="0" presId="urn:microsoft.com/office/officeart/2005/8/layout/hProcess11"/>
    <dgm:cxn modelId="{96008EB3-4857-4E92-975B-1209CE39536B}" type="presOf" srcId="{0E62EFA5-79A1-4216-98E2-96039535FF7D}" destId="{B3399BC1-D006-40E1-8C42-D0F4C43308BE}" srcOrd="0" destOrd="0" presId="urn:microsoft.com/office/officeart/2005/8/layout/hProcess11"/>
    <dgm:cxn modelId="{BE74C5B9-C259-4DAF-B9AF-109F6A20D923}" srcId="{8EDA40B8-4F61-46D6-8F65-6877788C0B0A}" destId="{D83E83F0-296A-4CFB-BEDF-F4B7A8067AF7}" srcOrd="3" destOrd="0" parTransId="{EF2541D8-928B-484E-AF91-F3ACC20B648C}" sibTransId="{6A4B119D-DD32-4AD6-8CA9-82F39EBD9419}"/>
    <dgm:cxn modelId="{3DD819C2-49C5-47A8-BE52-D374A9C2FCAD}" type="presOf" srcId="{8EDA40B8-4F61-46D6-8F65-6877788C0B0A}" destId="{32A74C3F-093E-41DD-821A-9F9611A43028}" srcOrd="0" destOrd="0" presId="urn:microsoft.com/office/officeart/2005/8/layout/hProcess11"/>
    <dgm:cxn modelId="{14B533CC-E357-A84C-911F-C2B546DD4539}" type="presOf" srcId="{D83E83F0-296A-4CFB-BEDF-F4B7A8067AF7}" destId="{C41D039F-6726-304A-A765-2D7E3C844D28}" srcOrd="0" destOrd="0" presId="urn:microsoft.com/office/officeart/2005/8/layout/hProcess11"/>
    <dgm:cxn modelId="{642096CD-0885-4F6E-A63F-BEC9E0B8ADF9}" srcId="{8EDA40B8-4F61-46D6-8F65-6877788C0B0A}" destId="{0E62EFA5-79A1-4216-98E2-96039535FF7D}" srcOrd="0" destOrd="0" parTransId="{27A131AE-157E-4BBC-A267-1ACC1593A6E2}" sibTransId="{FDA065B2-7A3E-4080-A09C-64EE1260547D}"/>
    <dgm:cxn modelId="{D1DE6AD5-4F26-4A74-A991-3265000802D2}" srcId="{8EDA40B8-4F61-46D6-8F65-6877788C0B0A}" destId="{437BB08C-3A41-47CF-9C58-3F19342F95D3}" srcOrd="5" destOrd="0" parTransId="{2CFEC217-B4B0-4835-B007-4213FF95BC92}" sibTransId="{DAFD2828-F291-4DAE-AD45-ADE9D721710B}"/>
    <dgm:cxn modelId="{46CAD3E9-9AE5-0C4C-93FD-89FD282D9FC2}" type="presOf" srcId="{5EFFCC72-F2FD-4C62-AD3A-AB73264C2FCC}" destId="{FE691421-D866-0848-AB2A-F272736FAF78}" srcOrd="0" destOrd="0" presId="urn:microsoft.com/office/officeart/2005/8/layout/hProcess11"/>
    <dgm:cxn modelId="{65902CEA-82D3-490E-87D0-6412415552AB}" srcId="{8EDA40B8-4F61-46D6-8F65-6877788C0B0A}" destId="{4FD9F3E1-F9E4-46F9-B736-247A919D6A7B}" srcOrd="4" destOrd="0" parTransId="{E5BBFEE3-3F26-45F3-B7DE-8708C0BF719F}" sibTransId="{A202732A-6BF7-4CFC-8925-C5EFE7658B2B}"/>
    <dgm:cxn modelId="{F70E2EF1-F262-7B4F-B734-9B143C585FCB}" type="presOf" srcId="{4FD9F3E1-F9E4-46F9-B736-247A919D6A7B}" destId="{6C761787-1452-F542-8996-DFAF7231C017}" srcOrd="0" destOrd="0" presId="urn:microsoft.com/office/officeart/2005/8/layout/hProcess11"/>
    <dgm:cxn modelId="{53F0724E-1E8B-43B3-B9F8-1D9845354987}" type="presParOf" srcId="{32A74C3F-093E-41DD-821A-9F9611A43028}" destId="{ABD88EF9-0D48-409F-B308-71442AF07E28}" srcOrd="0" destOrd="0" presId="urn:microsoft.com/office/officeart/2005/8/layout/hProcess11"/>
    <dgm:cxn modelId="{FE3B6566-73AE-44F6-A508-9011A71B7938}" type="presParOf" srcId="{32A74C3F-093E-41DD-821A-9F9611A43028}" destId="{A40FBBF0-213C-4E25-975B-6005D7BBE7B2}" srcOrd="1" destOrd="0" presId="urn:microsoft.com/office/officeart/2005/8/layout/hProcess11"/>
    <dgm:cxn modelId="{5F0ECEC5-983C-4E2E-BA9B-70F8F5ECE3CF}" type="presParOf" srcId="{A40FBBF0-213C-4E25-975B-6005D7BBE7B2}" destId="{46810F7E-8DA1-4BEA-B20E-947794A48014}" srcOrd="0" destOrd="0" presId="urn:microsoft.com/office/officeart/2005/8/layout/hProcess11"/>
    <dgm:cxn modelId="{C7F6D13B-A980-4739-9E20-38CC90BE7948}" type="presParOf" srcId="{46810F7E-8DA1-4BEA-B20E-947794A48014}" destId="{B3399BC1-D006-40E1-8C42-D0F4C43308BE}" srcOrd="0" destOrd="0" presId="urn:microsoft.com/office/officeart/2005/8/layout/hProcess11"/>
    <dgm:cxn modelId="{F5531220-E4A1-4085-83BC-479CB5590F43}" type="presParOf" srcId="{46810F7E-8DA1-4BEA-B20E-947794A48014}" destId="{95446B57-A3F6-4E0F-8511-5661E08A1F03}" srcOrd="1" destOrd="0" presId="urn:microsoft.com/office/officeart/2005/8/layout/hProcess11"/>
    <dgm:cxn modelId="{A7AF3A4A-3E0F-421B-9C12-46A314B4A0B3}" type="presParOf" srcId="{46810F7E-8DA1-4BEA-B20E-947794A48014}" destId="{30A648A4-BB5B-4234-B3B5-78F69620D016}" srcOrd="2" destOrd="0" presId="urn:microsoft.com/office/officeart/2005/8/layout/hProcess11"/>
    <dgm:cxn modelId="{7DA17DD1-BC05-4444-87AE-267CC38E4391}" type="presParOf" srcId="{A40FBBF0-213C-4E25-975B-6005D7BBE7B2}" destId="{AAFC4E27-7A4A-4AC9-B932-20C6AD71AE2F}" srcOrd="1" destOrd="0" presId="urn:microsoft.com/office/officeart/2005/8/layout/hProcess11"/>
    <dgm:cxn modelId="{B279A78D-9F32-0F4C-9BC1-21C43BAB7CDE}" type="presParOf" srcId="{A40FBBF0-213C-4E25-975B-6005D7BBE7B2}" destId="{25CF5F98-A676-2D4F-A867-2499AF687BFC}" srcOrd="2" destOrd="0" presId="urn:microsoft.com/office/officeart/2005/8/layout/hProcess11"/>
    <dgm:cxn modelId="{30623C3F-A49A-1D48-8649-7829800D5516}" type="presParOf" srcId="{25CF5F98-A676-2D4F-A867-2499AF687BFC}" destId="{30077D60-429B-6048-A94C-DE5593929044}" srcOrd="0" destOrd="0" presId="urn:microsoft.com/office/officeart/2005/8/layout/hProcess11"/>
    <dgm:cxn modelId="{85A04CFA-23AC-3B4E-BEE6-187ABB534A2E}" type="presParOf" srcId="{25CF5F98-A676-2D4F-A867-2499AF687BFC}" destId="{3A009838-278B-9E41-A667-675DFB37763E}" srcOrd="1" destOrd="0" presId="urn:microsoft.com/office/officeart/2005/8/layout/hProcess11"/>
    <dgm:cxn modelId="{8D28F529-F4C3-F04D-8EFB-1ED4A71C0688}" type="presParOf" srcId="{25CF5F98-A676-2D4F-A867-2499AF687BFC}" destId="{25217E5C-A5FC-724A-A3F4-D7E3FD26253C}" srcOrd="2" destOrd="0" presId="urn:microsoft.com/office/officeart/2005/8/layout/hProcess11"/>
    <dgm:cxn modelId="{697A6C39-92DD-4F2E-8C1C-F5EE65DCCD58}" type="presParOf" srcId="{A40FBBF0-213C-4E25-975B-6005D7BBE7B2}" destId="{D9DE28B9-1B12-4E08-AEFB-6D2904FA0664}" srcOrd="3" destOrd="0" presId="urn:microsoft.com/office/officeart/2005/8/layout/hProcess11"/>
    <dgm:cxn modelId="{CEFD889B-E257-9D42-A213-D9D02810763D}" type="presParOf" srcId="{A40FBBF0-213C-4E25-975B-6005D7BBE7B2}" destId="{D67EE18E-0864-254C-94AC-6660EBC5D444}" srcOrd="4" destOrd="0" presId="urn:microsoft.com/office/officeart/2005/8/layout/hProcess11"/>
    <dgm:cxn modelId="{F560FF72-2FF7-5C43-9817-A6F056517C9D}" type="presParOf" srcId="{D67EE18E-0864-254C-94AC-6660EBC5D444}" destId="{FE691421-D866-0848-AB2A-F272736FAF78}" srcOrd="0" destOrd="0" presId="urn:microsoft.com/office/officeart/2005/8/layout/hProcess11"/>
    <dgm:cxn modelId="{739B5C35-C34B-C741-8362-F167CBCF5313}" type="presParOf" srcId="{D67EE18E-0864-254C-94AC-6660EBC5D444}" destId="{D4EB8B96-F3BE-8F46-A72A-E7EDD88B08A1}" srcOrd="1" destOrd="0" presId="urn:microsoft.com/office/officeart/2005/8/layout/hProcess11"/>
    <dgm:cxn modelId="{013CC072-781B-074B-B6ED-33DCCDEC79A3}" type="presParOf" srcId="{D67EE18E-0864-254C-94AC-6660EBC5D444}" destId="{3DA7AA42-C7D9-F741-8B12-E4966DC97A83}" srcOrd="2" destOrd="0" presId="urn:microsoft.com/office/officeart/2005/8/layout/hProcess11"/>
    <dgm:cxn modelId="{0F22D591-EFAE-466E-AE6A-DE15ED583D73}" type="presParOf" srcId="{A40FBBF0-213C-4E25-975B-6005D7BBE7B2}" destId="{9914502A-ED7C-4321-ACC8-608333F5DFCD}" srcOrd="5" destOrd="0" presId="urn:microsoft.com/office/officeart/2005/8/layout/hProcess11"/>
    <dgm:cxn modelId="{C4B12C6F-C51A-B643-88F8-42682CF4FC16}" type="presParOf" srcId="{A40FBBF0-213C-4E25-975B-6005D7BBE7B2}" destId="{05588CFC-8041-DD4B-B42D-294CCA3677DB}" srcOrd="6" destOrd="0" presId="urn:microsoft.com/office/officeart/2005/8/layout/hProcess11"/>
    <dgm:cxn modelId="{921653B4-88B7-F747-9359-52BB487BAD41}" type="presParOf" srcId="{05588CFC-8041-DD4B-B42D-294CCA3677DB}" destId="{C41D039F-6726-304A-A765-2D7E3C844D28}" srcOrd="0" destOrd="0" presId="urn:microsoft.com/office/officeart/2005/8/layout/hProcess11"/>
    <dgm:cxn modelId="{9CF20AD6-80FC-074B-8F9B-603A02EBFD60}" type="presParOf" srcId="{05588CFC-8041-DD4B-B42D-294CCA3677DB}" destId="{407B76D3-2D08-024B-9736-3D5786E08917}" srcOrd="1" destOrd="0" presId="urn:microsoft.com/office/officeart/2005/8/layout/hProcess11"/>
    <dgm:cxn modelId="{1B52DE57-D163-BF4F-9027-EB028F681A20}" type="presParOf" srcId="{05588CFC-8041-DD4B-B42D-294CCA3677DB}" destId="{D38B330C-7CD3-614A-A0FC-AF1483C2A0C7}" srcOrd="2" destOrd="0" presId="urn:microsoft.com/office/officeart/2005/8/layout/hProcess11"/>
    <dgm:cxn modelId="{7F076453-4E9F-4093-BB6B-60D19FC25336}" type="presParOf" srcId="{A40FBBF0-213C-4E25-975B-6005D7BBE7B2}" destId="{AEA9DBF0-D014-47C4-BA7D-8E54BA1B61D5}" srcOrd="7" destOrd="0" presId="urn:microsoft.com/office/officeart/2005/8/layout/hProcess11"/>
    <dgm:cxn modelId="{F8333A0C-1951-124B-BB91-DB79D854AD3C}" type="presParOf" srcId="{A40FBBF0-213C-4E25-975B-6005D7BBE7B2}" destId="{33B2AA82-5441-604F-9DC8-772F3F29A732}" srcOrd="8" destOrd="0" presId="urn:microsoft.com/office/officeart/2005/8/layout/hProcess11"/>
    <dgm:cxn modelId="{CC6FA3BE-897F-4543-8C05-489992A9977F}" type="presParOf" srcId="{33B2AA82-5441-604F-9DC8-772F3F29A732}" destId="{6C761787-1452-F542-8996-DFAF7231C017}" srcOrd="0" destOrd="0" presId="urn:microsoft.com/office/officeart/2005/8/layout/hProcess11"/>
    <dgm:cxn modelId="{A194F73E-A822-5447-95A5-0C5B55F64054}" type="presParOf" srcId="{33B2AA82-5441-604F-9DC8-772F3F29A732}" destId="{55BE1057-C0C7-7544-A864-A7859BDE9620}" srcOrd="1" destOrd="0" presId="urn:microsoft.com/office/officeart/2005/8/layout/hProcess11"/>
    <dgm:cxn modelId="{6A400604-85A1-4441-8104-765AE1232DBF}" type="presParOf" srcId="{33B2AA82-5441-604F-9DC8-772F3F29A732}" destId="{ACF669EB-37FD-9141-B1A3-186A4A575039}" srcOrd="2" destOrd="0" presId="urn:microsoft.com/office/officeart/2005/8/layout/hProcess11"/>
    <dgm:cxn modelId="{979D0D7A-4306-467B-ADC1-01FF64572660}" type="presParOf" srcId="{A40FBBF0-213C-4E25-975B-6005D7BBE7B2}" destId="{A28499CE-85FE-4D5C-8844-165130B32170}" srcOrd="9" destOrd="0" presId="urn:microsoft.com/office/officeart/2005/8/layout/hProcess11"/>
    <dgm:cxn modelId="{1BBDF526-5253-D141-956B-ABC9C02DB382}" type="presParOf" srcId="{A40FBBF0-213C-4E25-975B-6005D7BBE7B2}" destId="{269359F3-CB0D-1F49-9BA0-51043D1FFCC3}" srcOrd="10" destOrd="0" presId="urn:microsoft.com/office/officeart/2005/8/layout/hProcess11"/>
    <dgm:cxn modelId="{72CC5DEC-5F03-EA41-91E0-4B56FFC5AB24}" type="presParOf" srcId="{269359F3-CB0D-1F49-9BA0-51043D1FFCC3}" destId="{4CFEA3CC-3E9A-3547-9797-B87227919100}" srcOrd="0" destOrd="0" presId="urn:microsoft.com/office/officeart/2005/8/layout/hProcess11"/>
    <dgm:cxn modelId="{B366AC47-87E2-2E4E-B7BD-152F74117E04}" type="presParOf" srcId="{269359F3-CB0D-1F49-9BA0-51043D1FFCC3}" destId="{7C9D2ED4-2E8F-F84A-B20E-69ACEB344D90}" srcOrd="1" destOrd="0" presId="urn:microsoft.com/office/officeart/2005/8/layout/hProcess11"/>
    <dgm:cxn modelId="{1B9696E0-4D7B-F247-AFA4-BA0BD2B3CAB9}" type="presParOf" srcId="{269359F3-CB0D-1F49-9BA0-51043D1FFCC3}" destId="{805261DF-CAD6-DC45-A29C-B59E143DCB9D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878F19-5852-4C2D-9186-973F37551236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2AEB5A3-C1E3-4F23-A7A7-178B1E49B292}">
      <dgm:prSet phldrT="[Text]" custT="1"/>
      <dgm:spPr/>
      <dgm:t>
        <a:bodyPr/>
        <a:lstStyle/>
        <a:p>
          <a:pPr rtl="0">
            <a:buSzPct val="125000"/>
          </a:pPr>
          <a:r>
            <a:rPr lang="en-US" sz="1400" b="1">
              <a:solidFill>
                <a:schemeClr val="tx1"/>
              </a:solidFill>
              <a:latin typeface="Segoe UI"/>
              <a:cs typeface="Segoe UI"/>
            </a:rPr>
            <a:t>57 Indian Health Service Memorandum of Agreement (IHS-MOA) 638 clinics</a:t>
          </a:r>
        </a:p>
        <a:p>
          <a:pPr>
            <a:buSzPct val="125000"/>
          </a:pPr>
          <a:r>
            <a:rPr lang="en-US" sz="1100">
              <a:solidFill>
                <a:schemeClr val="tx1"/>
              </a:solidFill>
              <a:latin typeface="Segoe UI"/>
              <a:cs typeface="Segoe UI"/>
            </a:rPr>
            <a:t>Butte, Colusa, Del Norte, Fresno, Humboldt, Imperial, Kings, Lassen, Madera, Mendocino, Modoc, Plumas, Riverside, San Bernardino, San Diego, Shasta, Siskiyou, Sutter, Tehama</a:t>
          </a:r>
          <a:endParaRPr lang="en-US" sz="1100" b="1">
            <a:solidFill>
              <a:schemeClr val="tx1"/>
            </a:solidFill>
          </a:endParaRPr>
        </a:p>
      </dgm:t>
    </dgm:pt>
    <dgm:pt modelId="{40FE6EFC-13B2-418E-BC1A-E3E1E7A89769}" type="parTrans" cxnId="{650CEDF3-94E6-412F-8FA1-58B08A15B682}">
      <dgm:prSet/>
      <dgm:spPr/>
      <dgm:t>
        <a:bodyPr/>
        <a:lstStyle/>
        <a:p>
          <a:endParaRPr lang="en-US"/>
        </a:p>
      </dgm:t>
    </dgm:pt>
    <dgm:pt modelId="{04A602B6-4F24-402C-9B32-F59779C8F9A7}" type="sibTrans" cxnId="{650CEDF3-94E6-412F-8FA1-58B08A15B682}">
      <dgm:prSet/>
      <dgm:spPr/>
      <dgm:t>
        <a:bodyPr/>
        <a:lstStyle/>
        <a:p>
          <a:endParaRPr lang="en-US"/>
        </a:p>
      </dgm:t>
    </dgm:pt>
    <dgm:pt modelId="{0DC8EEAE-A232-4500-91A2-39544959452B}">
      <dgm:prSet phldrT="[Text]" custT="1"/>
      <dgm:spPr/>
      <dgm:t>
        <a:bodyPr/>
        <a:lstStyle/>
        <a:p>
          <a:r>
            <a:rPr lang="en-US" sz="1400" b="1">
              <a:latin typeface="Segoe UI"/>
              <a:cs typeface="Segoe UI"/>
            </a:rPr>
            <a:t>72 Tribal Federally Qualified Health Centers (FQHCs)</a:t>
          </a:r>
          <a:endParaRPr lang="en-US" sz="1100" b="1">
            <a:latin typeface="Segoe UI"/>
            <a:cs typeface="Segoe UI"/>
          </a:endParaRPr>
        </a:p>
        <a:p>
          <a:r>
            <a:rPr lang="en-US" sz="1100">
              <a:latin typeface="Segoe UI"/>
              <a:cs typeface="Segoe UI"/>
            </a:rPr>
            <a:t>Amador, Butte, Calaveras, El Dorado, Glen, Humboldt, Inyo, Lake, Mariposa, Modoc, Mono, Nevada, Placer, Riverside, San Bernardino, San Diego, Santa Barbara, Shasta, Sonoma, Tehama, Tuolumne, Yolo</a:t>
          </a:r>
          <a:endParaRPr lang="en-US" sz="1100" b="1"/>
        </a:p>
      </dgm:t>
    </dgm:pt>
    <dgm:pt modelId="{D8A6EA96-F94E-4B99-8CDC-2C4CB437CB8C}" type="parTrans" cxnId="{F54F8A68-2FDF-42D6-BF6C-D847417BD76C}">
      <dgm:prSet/>
      <dgm:spPr/>
      <dgm:t>
        <a:bodyPr/>
        <a:lstStyle/>
        <a:p>
          <a:endParaRPr lang="en-US"/>
        </a:p>
      </dgm:t>
    </dgm:pt>
    <dgm:pt modelId="{1A58BE02-F306-47D4-872F-88AB50BBD24C}" type="sibTrans" cxnId="{F54F8A68-2FDF-42D6-BF6C-D847417BD76C}">
      <dgm:prSet/>
      <dgm:spPr/>
      <dgm:t>
        <a:bodyPr/>
        <a:lstStyle/>
        <a:p>
          <a:endParaRPr lang="en-US"/>
        </a:p>
      </dgm:t>
    </dgm:pt>
    <dgm:pt modelId="{05FF091C-573E-4B8B-8579-044BF0D5048B}">
      <dgm:prSet phldrT="[Text]" custT="1"/>
      <dgm:spPr/>
      <dgm:t>
        <a:bodyPr/>
        <a:lstStyle/>
        <a:p>
          <a:r>
            <a:rPr lang="en-US" sz="1600" b="1">
              <a:solidFill>
                <a:schemeClr val="tx1"/>
              </a:solidFill>
              <a:latin typeface="Segoe UI"/>
              <a:cs typeface="Segoe UI"/>
            </a:rPr>
            <a:t>17 Urban Indian Organizations (UIOs)</a:t>
          </a:r>
        </a:p>
        <a:p>
          <a:r>
            <a:rPr lang="en-US" sz="1400">
              <a:solidFill>
                <a:schemeClr val="tx1"/>
              </a:solidFill>
              <a:latin typeface="Segoe UI"/>
              <a:cs typeface="Segoe UI"/>
            </a:rPr>
            <a:t>Alameda, Fresno, Los Angeles, Sacramento, San Francisco, San Diego, Santa Barbara, Santa Clara</a:t>
          </a:r>
          <a:endParaRPr lang="en-US" sz="1400" b="1">
            <a:solidFill>
              <a:schemeClr val="tx1"/>
            </a:solidFill>
          </a:endParaRPr>
        </a:p>
      </dgm:t>
    </dgm:pt>
    <dgm:pt modelId="{E275CCCD-29EA-4156-BB1A-A5BC3796ED61}" type="parTrans" cxnId="{8BB9FB68-DC5A-405D-87E6-2DD5A0093658}">
      <dgm:prSet/>
      <dgm:spPr/>
      <dgm:t>
        <a:bodyPr/>
        <a:lstStyle/>
        <a:p>
          <a:endParaRPr lang="en-US"/>
        </a:p>
      </dgm:t>
    </dgm:pt>
    <dgm:pt modelId="{55197A1A-C226-4A2D-AC3C-505A6735129A}" type="sibTrans" cxnId="{8BB9FB68-DC5A-405D-87E6-2DD5A0093658}">
      <dgm:prSet/>
      <dgm:spPr/>
      <dgm:t>
        <a:bodyPr/>
        <a:lstStyle/>
        <a:p>
          <a:endParaRPr lang="en-US"/>
        </a:p>
      </dgm:t>
    </dgm:pt>
    <dgm:pt modelId="{C7E836B9-318F-49C5-B203-E2B132B9BDBE}">
      <dgm:prSet phldrT="[Text]" custT="1"/>
      <dgm:spPr/>
      <dgm:t>
        <a:bodyPr/>
        <a:lstStyle/>
        <a:p>
          <a:pPr rtl="0"/>
          <a:r>
            <a:rPr lang="en-US" sz="1600" b="1" kern="1200">
              <a:solidFill>
                <a:schemeClr val="tx1"/>
              </a:solidFill>
              <a:latin typeface="Segoe UI"/>
              <a:ea typeface="+mn-ea"/>
              <a:cs typeface="Segoe UI"/>
            </a:rPr>
            <a:t>2 IHS Youth Regional Treatment Centers</a:t>
          </a:r>
          <a:endParaRPr lang="en-US" sz="1400" b="0" kern="1200">
            <a:solidFill>
              <a:schemeClr val="tx1"/>
            </a:solidFill>
            <a:latin typeface="Segoe UI"/>
            <a:ea typeface="+mn-ea"/>
            <a:cs typeface="Segoe UI"/>
          </a:endParaRPr>
        </a:p>
        <a:p>
          <a:pPr rtl="0"/>
          <a:r>
            <a:rPr lang="en-US" sz="1400" b="0" kern="1200">
              <a:solidFill>
                <a:schemeClr val="tx1"/>
              </a:solidFill>
              <a:latin typeface="Segoe UI"/>
              <a:ea typeface="+mn-ea"/>
              <a:cs typeface="Segoe UI"/>
            </a:rPr>
            <a:t>Yolo, Riverside</a:t>
          </a:r>
        </a:p>
      </dgm:t>
    </dgm:pt>
    <dgm:pt modelId="{CE118A0B-ED9F-4DD4-BB45-A75EB9676716}" type="parTrans" cxnId="{8F0B96E4-1E33-437D-9B6C-8470F8B11181}">
      <dgm:prSet/>
      <dgm:spPr/>
      <dgm:t>
        <a:bodyPr/>
        <a:lstStyle/>
        <a:p>
          <a:endParaRPr lang="en-US"/>
        </a:p>
      </dgm:t>
    </dgm:pt>
    <dgm:pt modelId="{85F42904-FA81-40D8-8442-5FD75BAEB567}" type="sibTrans" cxnId="{8F0B96E4-1E33-437D-9B6C-8470F8B11181}">
      <dgm:prSet/>
      <dgm:spPr/>
      <dgm:t>
        <a:bodyPr/>
        <a:lstStyle/>
        <a:p>
          <a:endParaRPr lang="en-US"/>
        </a:p>
      </dgm:t>
    </dgm:pt>
    <dgm:pt modelId="{35AFA429-04B5-4FD1-81F3-F66B956FF30E}" type="pres">
      <dgm:prSet presAssocID="{97878F19-5852-4C2D-9186-973F37551236}" presName="diagram" presStyleCnt="0">
        <dgm:presLayoutVars>
          <dgm:dir/>
          <dgm:resizeHandles val="exact"/>
        </dgm:presLayoutVars>
      </dgm:prSet>
      <dgm:spPr/>
    </dgm:pt>
    <dgm:pt modelId="{F7AFEE89-930D-4F73-8DDF-01D9A7CB5B9E}" type="pres">
      <dgm:prSet presAssocID="{82AEB5A3-C1E3-4F23-A7A7-178B1E49B292}" presName="node" presStyleLbl="node1" presStyleIdx="0" presStyleCnt="4" custScaleX="130170" custLinFactNeighborY="-19">
        <dgm:presLayoutVars>
          <dgm:bulletEnabled val="1"/>
        </dgm:presLayoutVars>
      </dgm:prSet>
      <dgm:spPr/>
    </dgm:pt>
    <dgm:pt modelId="{5DC00AF5-CB8E-4E2C-9744-F37F82537743}" type="pres">
      <dgm:prSet presAssocID="{04A602B6-4F24-402C-9B32-F59779C8F9A7}" presName="sibTrans" presStyleCnt="0"/>
      <dgm:spPr/>
    </dgm:pt>
    <dgm:pt modelId="{D46E4C9A-AD6E-4996-A6D9-8D19FAA0DE2B}" type="pres">
      <dgm:prSet presAssocID="{0DC8EEAE-A232-4500-91A2-39544959452B}" presName="node" presStyleLbl="node1" presStyleIdx="1" presStyleCnt="4" custScaleX="130170" custLinFactNeighborY="-19">
        <dgm:presLayoutVars>
          <dgm:bulletEnabled val="1"/>
        </dgm:presLayoutVars>
      </dgm:prSet>
      <dgm:spPr/>
    </dgm:pt>
    <dgm:pt modelId="{5B8F14D7-2E30-4515-A42B-122B26F81D05}" type="pres">
      <dgm:prSet presAssocID="{1A58BE02-F306-47D4-872F-88AB50BBD24C}" presName="sibTrans" presStyleCnt="0"/>
      <dgm:spPr/>
    </dgm:pt>
    <dgm:pt modelId="{E7EF471B-EAE7-48B2-93A5-EE537EEBC696}" type="pres">
      <dgm:prSet presAssocID="{05FF091C-573E-4B8B-8579-044BF0D5048B}" presName="node" presStyleLbl="node1" presStyleIdx="2" presStyleCnt="4" custScaleX="130170">
        <dgm:presLayoutVars>
          <dgm:bulletEnabled val="1"/>
        </dgm:presLayoutVars>
      </dgm:prSet>
      <dgm:spPr/>
    </dgm:pt>
    <dgm:pt modelId="{EDA35FD2-AA0A-441D-8FD9-1DBD604C85BA}" type="pres">
      <dgm:prSet presAssocID="{55197A1A-C226-4A2D-AC3C-505A6735129A}" presName="sibTrans" presStyleCnt="0"/>
      <dgm:spPr/>
    </dgm:pt>
    <dgm:pt modelId="{E2B20D19-719A-470D-98EA-C1DEE8BB53B0}" type="pres">
      <dgm:prSet presAssocID="{C7E836B9-318F-49C5-B203-E2B132B9BDBE}" presName="node" presStyleLbl="node1" presStyleIdx="3" presStyleCnt="4" custScaleX="130170" custLinFactNeighborY="-19">
        <dgm:presLayoutVars>
          <dgm:bulletEnabled val="1"/>
        </dgm:presLayoutVars>
      </dgm:prSet>
      <dgm:spPr/>
    </dgm:pt>
  </dgm:ptLst>
  <dgm:cxnLst>
    <dgm:cxn modelId="{F9681A10-C29E-45A0-8D10-790DC3B117D9}" type="presOf" srcId="{05FF091C-573E-4B8B-8579-044BF0D5048B}" destId="{E7EF471B-EAE7-48B2-93A5-EE537EEBC696}" srcOrd="0" destOrd="0" presId="urn:microsoft.com/office/officeart/2005/8/layout/default"/>
    <dgm:cxn modelId="{F54F8A68-2FDF-42D6-BF6C-D847417BD76C}" srcId="{97878F19-5852-4C2D-9186-973F37551236}" destId="{0DC8EEAE-A232-4500-91A2-39544959452B}" srcOrd="1" destOrd="0" parTransId="{D8A6EA96-F94E-4B99-8CDC-2C4CB437CB8C}" sibTransId="{1A58BE02-F306-47D4-872F-88AB50BBD24C}"/>
    <dgm:cxn modelId="{8BB9FB68-DC5A-405D-87E6-2DD5A0093658}" srcId="{97878F19-5852-4C2D-9186-973F37551236}" destId="{05FF091C-573E-4B8B-8579-044BF0D5048B}" srcOrd="2" destOrd="0" parTransId="{E275CCCD-29EA-4156-BB1A-A5BC3796ED61}" sibTransId="{55197A1A-C226-4A2D-AC3C-505A6735129A}"/>
    <dgm:cxn modelId="{FEA10F85-A105-4F60-ABEB-3D7FBB841A73}" type="presOf" srcId="{C7E836B9-318F-49C5-B203-E2B132B9BDBE}" destId="{E2B20D19-719A-470D-98EA-C1DEE8BB53B0}" srcOrd="0" destOrd="0" presId="urn:microsoft.com/office/officeart/2005/8/layout/default"/>
    <dgm:cxn modelId="{8D0886A7-9689-4E2F-8789-EB45E17D1E74}" type="presOf" srcId="{0DC8EEAE-A232-4500-91A2-39544959452B}" destId="{D46E4C9A-AD6E-4996-A6D9-8D19FAA0DE2B}" srcOrd="0" destOrd="0" presId="urn:microsoft.com/office/officeart/2005/8/layout/default"/>
    <dgm:cxn modelId="{7F34C2C3-0FF0-4F26-8C7B-963F0CCD2185}" type="presOf" srcId="{97878F19-5852-4C2D-9186-973F37551236}" destId="{35AFA429-04B5-4FD1-81F3-F66B956FF30E}" srcOrd="0" destOrd="0" presId="urn:microsoft.com/office/officeart/2005/8/layout/default"/>
    <dgm:cxn modelId="{36EF84D1-CC0F-4C42-AAAF-2160988C3AE4}" type="presOf" srcId="{82AEB5A3-C1E3-4F23-A7A7-178B1E49B292}" destId="{F7AFEE89-930D-4F73-8DDF-01D9A7CB5B9E}" srcOrd="0" destOrd="0" presId="urn:microsoft.com/office/officeart/2005/8/layout/default"/>
    <dgm:cxn modelId="{8F0B96E4-1E33-437D-9B6C-8470F8B11181}" srcId="{97878F19-5852-4C2D-9186-973F37551236}" destId="{C7E836B9-318F-49C5-B203-E2B132B9BDBE}" srcOrd="3" destOrd="0" parTransId="{CE118A0B-ED9F-4DD4-BB45-A75EB9676716}" sibTransId="{85F42904-FA81-40D8-8442-5FD75BAEB567}"/>
    <dgm:cxn modelId="{650CEDF3-94E6-412F-8FA1-58B08A15B682}" srcId="{97878F19-5852-4C2D-9186-973F37551236}" destId="{82AEB5A3-C1E3-4F23-A7A7-178B1E49B292}" srcOrd="0" destOrd="0" parTransId="{40FE6EFC-13B2-418E-BC1A-E3E1E7A89769}" sibTransId="{04A602B6-4F24-402C-9B32-F59779C8F9A7}"/>
    <dgm:cxn modelId="{D3D892D7-33F5-45E7-9754-417140FC65DC}" type="presParOf" srcId="{35AFA429-04B5-4FD1-81F3-F66B956FF30E}" destId="{F7AFEE89-930D-4F73-8DDF-01D9A7CB5B9E}" srcOrd="0" destOrd="0" presId="urn:microsoft.com/office/officeart/2005/8/layout/default"/>
    <dgm:cxn modelId="{8C19E6A0-6940-4EC8-8EA6-1387AF37222B}" type="presParOf" srcId="{35AFA429-04B5-4FD1-81F3-F66B956FF30E}" destId="{5DC00AF5-CB8E-4E2C-9744-F37F82537743}" srcOrd="1" destOrd="0" presId="urn:microsoft.com/office/officeart/2005/8/layout/default"/>
    <dgm:cxn modelId="{B18E4E9D-C9CD-4256-AEEF-CED457D8BAB6}" type="presParOf" srcId="{35AFA429-04B5-4FD1-81F3-F66B956FF30E}" destId="{D46E4C9A-AD6E-4996-A6D9-8D19FAA0DE2B}" srcOrd="2" destOrd="0" presId="urn:microsoft.com/office/officeart/2005/8/layout/default"/>
    <dgm:cxn modelId="{6C64E5F4-7DE1-4740-985E-ABCDBF4EC33C}" type="presParOf" srcId="{35AFA429-04B5-4FD1-81F3-F66B956FF30E}" destId="{5B8F14D7-2E30-4515-A42B-122B26F81D05}" srcOrd="3" destOrd="0" presId="urn:microsoft.com/office/officeart/2005/8/layout/default"/>
    <dgm:cxn modelId="{D31D3B11-E8D6-4C8F-BDFC-8FEE3E31761B}" type="presParOf" srcId="{35AFA429-04B5-4FD1-81F3-F66B956FF30E}" destId="{E7EF471B-EAE7-48B2-93A5-EE537EEBC696}" srcOrd="4" destOrd="0" presId="urn:microsoft.com/office/officeart/2005/8/layout/default"/>
    <dgm:cxn modelId="{37A3EF58-6856-4A9E-B090-3488207F29F5}" type="presParOf" srcId="{35AFA429-04B5-4FD1-81F3-F66B956FF30E}" destId="{EDA35FD2-AA0A-441D-8FD9-1DBD604C85BA}" srcOrd="5" destOrd="0" presId="urn:microsoft.com/office/officeart/2005/8/layout/default"/>
    <dgm:cxn modelId="{92FC2F41-103E-4310-8E6D-79E4AFCC09C4}" type="presParOf" srcId="{35AFA429-04B5-4FD1-81F3-F66B956FF30E}" destId="{E2B20D19-719A-470D-98EA-C1DEE8BB53B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00932E-636C-409B-BCAC-B76A41DDABE5}">
      <dsp:nvSpPr>
        <dsp:cNvPr id="0" name=""/>
        <dsp:cNvSpPr/>
      </dsp:nvSpPr>
      <dsp:spPr>
        <a:xfrm>
          <a:off x="7198272" y="4245905"/>
          <a:ext cx="312630" cy="4713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315" y="0"/>
              </a:lnTo>
              <a:lnTo>
                <a:pt x="156315" y="471338"/>
              </a:lnTo>
              <a:lnTo>
                <a:pt x="312630" y="471338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69387-AA69-411D-B0E0-CCF0C42C13D2}">
      <dsp:nvSpPr>
        <dsp:cNvPr id="0" name=""/>
        <dsp:cNvSpPr/>
      </dsp:nvSpPr>
      <dsp:spPr>
        <a:xfrm>
          <a:off x="7198272" y="3671153"/>
          <a:ext cx="312630" cy="574752"/>
        </a:xfrm>
        <a:custGeom>
          <a:avLst/>
          <a:gdLst/>
          <a:ahLst/>
          <a:cxnLst/>
          <a:rect l="0" t="0" r="0" b="0"/>
          <a:pathLst>
            <a:path>
              <a:moveTo>
                <a:pt x="0" y="574752"/>
              </a:moveTo>
              <a:lnTo>
                <a:pt x="156315" y="574752"/>
              </a:lnTo>
              <a:lnTo>
                <a:pt x="156315" y="0"/>
              </a:lnTo>
              <a:lnTo>
                <a:pt x="312630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35B60-64F9-4EA1-864E-2A4A7D7E8AB7}">
      <dsp:nvSpPr>
        <dsp:cNvPr id="0" name=""/>
        <dsp:cNvSpPr/>
      </dsp:nvSpPr>
      <dsp:spPr>
        <a:xfrm>
          <a:off x="5322486" y="3144732"/>
          <a:ext cx="312630" cy="11011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315" y="0"/>
              </a:lnTo>
              <a:lnTo>
                <a:pt x="156315" y="1101173"/>
              </a:lnTo>
              <a:lnTo>
                <a:pt x="312630" y="1101173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C94407-D0EA-41A9-8A5A-FD38EB39C27D}">
      <dsp:nvSpPr>
        <dsp:cNvPr id="0" name=""/>
        <dsp:cNvSpPr/>
      </dsp:nvSpPr>
      <dsp:spPr>
        <a:xfrm>
          <a:off x="7198272" y="1867479"/>
          <a:ext cx="312630" cy="844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315" y="0"/>
              </a:lnTo>
              <a:lnTo>
                <a:pt x="156315" y="844787"/>
              </a:lnTo>
              <a:lnTo>
                <a:pt x="312630" y="844787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4CB98A-AFE5-42D5-9E12-FE82F0B6FE5B}">
      <dsp:nvSpPr>
        <dsp:cNvPr id="0" name=""/>
        <dsp:cNvSpPr/>
      </dsp:nvSpPr>
      <dsp:spPr>
        <a:xfrm>
          <a:off x="7198272" y="1756605"/>
          <a:ext cx="3126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10874"/>
              </a:moveTo>
              <a:lnTo>
                <a:pt x="156315" y="110874"/>
              </a:lnTo>
              <a:lnTo>
                <a:pt x="156315" y="45720"/>
              </a:lnTo>
              <a:lnTo>
                <a:pt x="312630" y="4572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0C0516-39DE-450D-AA20-F5E9A6805E12}">
      <dsp:nvSpPr>
        <dsp:cNvPr id="0" name=""/>
        <dsp:cNvSpPr/>
      </dsp:nvSpPr>
      <dsp:spPr>
        <a:xfrm>
          <a:off x="7198272" y="957537"/>
          <a:ext cx="312630" cy="909941"/>
        </a:xfrm>
        <a:custGeom>
          <a:avLst/>
          <a:gdLst/>
          <a:ahLst/>
          <a:cxnLst/>
          <a:rect l="0" t="0" r="0" b="0"/>
          <a:pathLst>
            <a:path>
              <a:moveTo>
                <a:pt x="0" y="909941"/>
              </a:moveTo>
              <a:lnTo>
                <a:pt x="156315" y="909941"/>
              </a:lnTo>
              <a:lnTo>
                <a:pt x="156315" y="0"/>
              </a:lnTo>
              <a:lnTo>
                <a:pt x="312630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CA46B-196F-435C-855F-3DA2182E7CE4}">
      <dsp:nvSpPr>
        <dsp:cNvPr id="0" name=""/>
        <dsp:cNvSpPr/>
      </dsp:nvSpPr>
      <dsp:spPr>
        <a:xfrm>
          <a:off x="5322486" y="1867479"/>
          <a:ext cx="312630" cy="1277253"/>
        </a:xfrm>
        <a:custGeom>
          <a:avLst/>
          <a:gdLst/>
          <a:ahLst/>
          <a:cxnLst/>
          <a:rect l="0" t="0" r="0" b="0"/>
          <a:pathLst>
            <a:path>
              <a:moveTo>
                <a:pt x="0" y="1277253"/>
              </a:moveTo>
              <a:lnTo>
                <a:pt x="156315" y="1277253"/>
              </a:lnTo>
              <a:lnTo>
                <a:pt x="156315" y="0"/>
              </a:lnTo>
              <a:lnTo>
                <a:pt x="312630" y="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C92F7-126D-45A3-BA94-9C5693D08C49}">
      <dsp:nvSpPr>
        <dsp:cNvPr id="0" name=""/>
        <dsp:cNvSpPr/>
      </dsp:nvSpPr>
      <dsp:spPr>
        <a:xfrm>
          <a:off x="3446701" y="2592326"/>
          <a:ext cx="312630" cy="552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6315" y="0"/>
              </a:lnTo>
              <a:lnTo>
                <a:pt x="156315" y="552406"/>
              </a:lnTo>
              <a:lnTo>
                <a:pt x="312630" y="552406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CB201-0870-401B-9A1C-7A434943F105}">
      <dsp:nvSpPr>
        <dsp:cNvPr id="0" name=""/>
        <dsp:cNvSpPr/>
      </dsp:nvSpPr>
      <dsp:spPr>
        <a:xfrm>
          <a:off x="3446701" y="2169932"/>
          <a:ext cx="312630" cy="422393"/>
        </a:xfrm>
        <a:custGeom>
          <a:avLst/>
          <a:gdLst/>
          <a:ahLst/>
          <a:cxnLst/>
          <a:rect l="0" t="0" r="0" b="0"/>
          <a:pathLst>
            <a:path>
              <a:moveTo>
                <a:pt x="0" y="422393"/>
              </a:moveTo>
              <a:lnTo>
                <a:pt x="156315" y="422393"/>
              </a:lnTo>
              <a:lnTo>
                <a:pt x="156315" y="0"/>
              </a:lnTo>
              <a:lnTo>
                <a:pt x="312630" y="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C931BA-69CE-476F-A0BB-574C665AAF54}">
      <dsp:nvSpPr>
        <dsp:cNvPr id="0" name=""/>
        <dsp:cNvSpPr/>
      </dsp:nvSpPr>
      <dsp:spPr>
        <a:xfrm>
          <a:off x="1570915" y="2546606"/>
          <a:ext cx="3126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12630" y="4572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B6B715-67D5-4E90-B5C3-3DE03572BE62}">
      <dsp:nvSpPr>
        <dsp:cNvPr id="0" name=""/>
        <dsp:cNvSpPr/>
      </dsp:nvSpPr>
      <dsp:spPr>
        <a:xfrm>
          <a:off x="7760" y="2267629"/>
          <a:ext cx="1563154" cy="649393"/>
        </a:xfrm>
        <a:prstGeom prst="rect">
          <a:avLst/>
        </a:prstGeom>
        <a:solidFill>
          <a:schemeClr val="bg1">
            <a:lumMod val="6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Segoe UI"/>
              <a:cs typeface="Segoe UI"/>
            </a:rPr>
            <a:t>CMS</a:t>
          </a:r>
        </a:p>
      </dsp:txBody>
      <dsp:txXfrm>
        <a:off x="7760" y="2267629"/>
        <a:ext cx="1563154" cy="649393"/>
      </dsp:txXfrm>
    </dsp:sp>
    <dsp:sp modelId="{C914F71C-AA41-442A-97B9-36E9C2ED71E2}">
      <dsp:nvSpPr>
        <dsp:cNvPr id="0" name=""/>
        <dsp:cNvSpPr/>
      </dsp:nvSpPr>
      <dsp:spPr>
        <a:xfrm>
          <a:off x="1883546" y="2267629"/>
          <a:ext cx="1563154" cy="64939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Segoe UI"/>
              <a:cs typeface="Segoe UI"/>
            </a:rPr>
            <a:t>DHCS</a:t>
          </a:r>
        </a:p>
      </dsp:txBody>
      <dsp:txXfrm>
        <a:off x="1883546" y="2267629"/>
        <a:ext cx="1563154" cy="649393"/>
      </dsp:txXfrm>
    </dsp:sp>
    <dsp:sp modelId="{A2C48D90-2C14-410E-B982-758263D58BFB}">
      <dsp:nvSpPr>
        <dsp:cNvPr id="0" name=""/>
        <dsp:cNvSpPr/>
      </dsp:nvSpPr>
      <dsp:spPr>
        <a:xfrm>
          <a:off x="3759332" y="1715222"/>
          <a:ext cx="1563154" cy="909419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Segoe UI"/>
              <a:cs typeface="Segoe UI"/>
            </a:rPr>
            <a:t>Medi-Cal Fee-For-Service (FFS)</a:t>
          </a:r>
        </a:p>
      </dsp:txBody>
      <dsp:txXfrm>
        <a:off x="3759332" y="1715222"/>
        <a:ext cx="1563154" cy="909419"/>
      </dsp:txXfrm>
    </dsp:sp>
    <dsp:sp modelId="{C87FA4A8-8308-4DAA-9218-763869C3B164}">
      <dsp:nvSpPr>
        <dsp:cNvPr id="0" name=""/>
        <dsp:cNvSpPr/>
      </dsp:nvSpPr>
      <dsp:spPr>
        <a:xfrm>
          <a:off x="3759332" y="2820036"/>
          <a:ext cx="1563154" cy="649393"/>
        </a:xfrm>
        <a:prstGeom prst="rect">
          <a:avLst/>
        </a:prstGeom>
        <a:solidFill>
          <a:schemeClr val="accent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Segoe UI"/>
              <a:cs typeface="Segoe UI"/>
            </a:rPr>
            <a:t>Medi-Cal Managed Care</a:t>
          </a:r>
        </a:p>
      </dsp:txBody>
      <dsp:txXfrm>
        <a:off x="3759332" y="2820036"/>
        <a:ext cx="1563154" cy="649393"/>
      </dsp:txXfrm>
    </dsp:sp>
    <dsp:sp modelId="{DC221202-D379-4F59-956B-8791892BB933}">
      <dsp:nvSpPr>
        <dsp:cNvPr id="0" name=""/>
        <dsp:cNvSpPr/>
      </dsp:nvSpPr>
      <dsp:spPr>
        <a:xfrm>
          <a:off x="5635117" y="1461416"/>
          <a:ext cx="1563154" cy="81212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egoe UI"/>
              <a:cs typeface="Segoe UI"/>
            </a:rPr>
            <a:t>Medi-Cal Managed Care Plans (MCPs)</a:t>
          </a:r>
          <a:endParaRPr lang="en-US" sz="1600" kern="1200" dirty="0">
            <a:latin typeface="Segoe UI"/>
            <a:cs typeface="Segoe UI"/>
          </a:endParaRPr>
        </a:p>
      </dsp:txBody>
      <dsp:txXfrm>
        <a:off x="5635117" y="1461416"/>
        <a:ext cx="1563154" cy="812126"/>
      </dsp:txXfrm>
    </dsp:sp>
    <dsp:sp modelId="{C9393D50-A729-4D86-A600-C2B0D984DE90}">
      <dsp:nvSpPr>
        <dsp:cNvPr id="0" name=""/>
        <dsp:cNvSpPr/>
      </dsp:nvSpPr>
      <dsp:spPr>
        <a:xfrm>
          <a:off x="7510903" y="632841"/>
          <a:ext cx="1563154" cy="6493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egoe UI"/>
              <a:cs typeface="Segoe UI"/>
            </a:rPr>
            <a:t>Physical Health</a:t>
          </a:r>
        </a:p>
      </dsp:txBody>
      <dsp:txXfrm>
        <a:off x="7510903" y="632841"/>
        <a:ext cx="1563154" cy="649393"/>
      </dsp:txXfrm>
    </dsp:sp>
    <dsp:sp modelId="{9975B606-6818-408F-8BE3-6E5B8F8410FB}">
      <dsp:nvSpPr>
        <dsp:cNvPr id="0" name=""/>
        <dsp:cNvSpPr/>
      </dsp:nvSpPr>
      <dsp:spPr>
        <a:xfrm>
          <a:off x="7510903" y="1477628"/>
          <a:ext cx="1563154" cy="64939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egoe UI"/>
              <a:cs typeface="Segoe UI"/>
            </a:rPr>
            <a:t>Long Term Care</a:t>
          </a:r>
        </a:p>
      </dsp:txBody>
      <dsp:txXfrm>
        <a:off x="7510903" y="1477628"/>
        <a:ext cx="1563154" cy="649393"/>
      </dsp:txXfrm>
    </dsp:sp>
    <dsp:sp modelId="{C9364773-9DA3-481A-B954-7D7DEC4922A2}">
      <dsp:nvSpPr>
        <dsp:cNvPr id="0" name=""/>
        <dsp:cNvSpPr/>
      </dsp:nvSpPr>
      <dsp:spPr>
        <a:xfrm>
          <a:off x="7510903" y="2322416"/>
          <a:ext cx="1563154" cy="7797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Segoe UI"/>
              <a:cs typeface="Segoe UI"/>
            </a:rPr>
            <a:t>Non-Specialty Behavioral Health</a:t>
          </a:r>
        </a:p>
      </dsp:txBody>
      <dsp:txXfrm>
        <a:off x="7510903" y="2322416"/>
        <a:ext cx="1563154" cy="779701"/>
      </dsp:txXfrm>
    </dsp:sp>
    <dsp:sp modelId="{E9A96BEF-040E-43DF-A5CB-A1AA1BF516E7}">
      <dsp:nvSpPr>
        <dsp:cNvPr id="0" name=""/>
        <dsp:cNvSpPr/>
      </dsp:nvSpPr>
      <dsp:spPr>
        <a:xfrm>
          <a:off x="5635117" y="3663762"/>
          <a:ext cx="1563154" cy="116428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latin typeface="Segoe UI"/>
              <a:cs typeface="Segoe UI"/>
            </a:rPr>
            <a:t>County Behavioral Health Plans (BHPs)</a:t>
          </a:r>
          <a:endParaRPr lang="en-US" sz="1600" kern="1200">
            <a:latin typeface="Segoe UI"/>
            <a:cs typeface="Segoe UI"/>
          </a:endParaRPr>
        </a:p>
      </dsp:txBody>
      <dsp:txXfrm>
        <a:off x="5635117" y="3663762"/>
        <a:ext cx="1563154" cy="1164286"/>
      </dsp:txXfrm>
    </dsp:sp>
    <dsp:sp modelId="{5690CADE-F250-4554-BEBC-B293D008C662}">
      <dsp:nvSpPr>
        <dsp:cNvPr id="0" name=""/>
        <dsp:cNvSpPr/>
      </dsp:nvSpPr>
      <dsp:spPr>
        <a:xfrm>
          <a:off x="7510903" y="3297512"/>
          <a:ext cx="1563154" cy="74728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>
              <a:latin typeface="Segoe UI"/>
              <a:cs typeface="Segoe UI"/>
            </a:rPr>
            <a:t>Specialty Mental Health Services (SMHS)</a:t>
          </a:r>
        </a:p>
      </dsp:txBody>
      <dsp:txXfrm>
        <a:off x="7510903" y="3297512"/>
        <a:ext cx="1563154" cy="747281"/>
      </dsp:txXfrm>
    </dsp:sp>
    <dsp:sp modelId="{C2BEE841-7589-471B-8B0A-2960AAA4A044}">
      <dsp:nvSpPr>
        <dsp:cNvPr id="0" name=""/>
        <dsp:cNvSpPr/>
      </dsp:nvSpPr>
      <dsp:spPr>
        <a:xfrm>
          <a:off x="7510903" y="4240188"/>
          <a:ext cx="1563154" cy="95411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b="1" kern="1200">
              <a:latin typeface="Segoe UI"/>
              <a:cs typeface="Segoe UI"/>
            </a:rPr>
            <a:t>Drug Medi-Cal Organized Delivery System (DMC-ODS)</a:t>
          </a:r>
        </a:p>
      </dsp:txBody>
      <dsp:txXfrm>
        <a:off x="7510903" y="4240188"/>
        <a:ext cx="1563154" cy="9541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88EF9-0D48-409F-B308-71442AF07E28}">
      <dsp:nvSpPr>
        <dsp:cNvPr id="0" name=""/>
        <dsp:cNvSpPr/>
      </dsp:nvSpPr>
      <dsp:spPr>
        <a:xfrm>
          <a:off x="0" y="1249402"/>
          <a:ext cx="11777663" cy="1665870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399BC1-D006-40E1-8C42-D0F4C43308BE}">
      <dsp:nvSpPr>
        <dsp:cNvPr id="0" name=""/>
        <dsp:cNvSpPr/>
      </dsp:nvSpPr>
      <dsp:spPr>
        <a:xfrm>
          <a:off x="3097" y="0"/>
          <a:ext cx="2036003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Segoe UI"/>
              <a:cs typeface="Segoe UI"/>
            </a:rPr>
            <a:t>2017-2021</a:t>
          </a:r>
          <a:br>
            <a:rPr lang="en-US" sz="1800" b="1" kern="1200" dirty="0">
              <a:latin typeface="Segoe UI"/>
              <a:cs typeface="Segoe UI"/>
            </a:rPr>
          </a:br>
          <a:r>
            <a:rPr lang="en-US" sz="1800" b="0" kern="1200" dirty="0">
              <a:solidFill>
                <a:srgbClr val="000000"/>
              </a:solidFill>
              <a:latin typeface="Segoe UI"/>
              <a:cs typeface="Segoe UI"/>
            </a:rPr>
            <a:t>DHCS requests authority to cover traditional health care practices under DMC-ODS </a:t>
          </a:r>
          <a:endParaRPr lang="en-US" sz="1800" b="0" kern="1200" dirty="0">
            <a:latin typeface="Calibri Light" panose="020F0302020204030204"/>
            <a:ea typeface="Calibri Light" panose="020F0302020204030204"/>
            <a:cs typeface="Calibri Light" panose="020F0302020204030204"/>
          </a:endParaRPr>
        </a:p>
      </dsp:txBody>
      <dsp:txXfrm>
        <a:off x="3097" y="0"/>
        <a:ext cx="2036003" cy="1665870"/>
      </dsp:txXfrm>
    </dsp:sp>
    <dsp:sp modelId="{95446B57-A3F6-4E0F-8511-5661E08A1F03}">
      <dsp:nvSpPr>
        <dsp:cNvPr id="0" name=""/>
        <dsp:cNvSpPr/>
      </dsp:nvSpPr>
      <dsp:spPr>
        <a:xfrm>
          <a:off x="812865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077D60-429B-6048-A94C-DE5593929044}">
      <dsp:nvSpPr>
        <dsp:cNvPr id="0" name=""/>
        <dsp:cNvSpPr/>
      </dsp:nvSpPr>
      <dsp:spPr>
        <a:xfrm>
          <a:off x="2092734" y="2498805"/>
          <a:ext cx="1734185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Segoe UI"/>
              <a:cs typeface="Segoe UI"/>
            </a:rPr>
            <a:t>Summer 2024</a:t>
          </a:r>
          <a:endParaRPr lang="en-US" sz="1800" kern="1200"/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Segoe UI"/>
              <a:cs typeface="Segoe UI"/>
            </a:rPr>
            <a:t>Policy development and consultation</a:t>
          </a:r>
        </a:p>
      </dsp:txBody>
      <dsp:txXfrm>
        <a:off x="2092734" y="2498805"/>
        <a:ext cx="1734185" cy="1665870"/>
      </dsp:txXfrm>
    </dsp:sp>
    <dsp:sp modelId="{3A009838-278B-9E41-A667-675DFB37763E}">
      <dsp:nvSpPr>
        <dsp:cNvPr id="0" name=""/>
        <dsp:cNvSpPr/>
      </dsp:nvSpPr>
      <dsp:spPr>
        <a:xfrm>
          <a:off x="2751593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691421-D866-0848-AB2A-F272736FAF78}">
      <dsp:nvSpPr>
        <dsp:cNvPr id="0" name=""/>
        <dsp:cNvSpPr/>
      </dsp:nvSpPr>
      <dsp:spPr>
        <a:xfrm>
          <a:off x="3880553" y="0"/>
          <a:ext cx="2119274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Segoe UI"/>
              <a:cs typeface="Segoe UI"/>
            </a:rPr>
            <a:t>October 16, 2024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egoe UI"/>
              <a:cs typeface="Segoe UI"/>
            </a:rPr>
            <a:t>CMS approves coverage of traditional health care practices through Medi-Cal</a:t>
          </a:r>
        </a:p>
      </dsp:txBody>
      <dsp:txXfrm>
        <a:off x="3880553" y="0"/>
        <a:ext cx="2119274" cy="1665870"/>
      </dsp:txXfrm>
    </dsp:sp>
    <dsp:sp modelId="{D4EB8B96-F3BE-8F46-A72A-E7EDD88B08A1}">
      <dsp:nvSpPr>
        <dsp:cNvPr id="0" name=""/>
        <dsp:cNvSpPr/>
      </dsp:nvSpPr>
      <dsp:spPr>
        <a:xfrm>
          <a:off x="4731957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1D039F-6726-304A-A765-2D7E3C844D28}">
      <dsp:nvSpPr>
        <dsp:cNvPr id="0" name=""/>
        <dsp:cNvSpPr/>
      </dsp:nvSpPr>
      <dsp:spPr>
        <a:xfrm>
          <a:off x="6053461" y="2498805"/>
          <a:ext cx="1774925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Segoe UI"/>
              <a:cs typeface="Segoe UI"/>
            </a:rPr>
            <a:t>January 2025</a:t>
          </a:r>
        </a:p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egoe UI"/>
              <a:cs typeface="Segoe UI"/>
            </a:rPr>
            <a:t>DHCS releases draft policy guidance for Tribes, Tribal partners, and the public for comments</a:t>
          </a:r>
        </a:p>
      </dsp:txBody>
      <dsp:txXfrm>
        <a:off x="6053461" y="2498805"/>
        <a:ext cx="1774925" cy="1665870"/>
      </dsp:txXfrm>
    </dsp:sp>
    <dsp:sp modelId="{407B76D3-2D08-024B-9736-3D5786E08917}">
      <dsp:nvSpPr>
        <dsp:cNvPr id="0" name=""/>
        <dsp:cNvSpPr/>
      </dsp:nvSpPr>
      <dsp:spPr>
        <a:xfrm>
          <a:off x="6732690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761787-1452-F542-8996-DFAF7231C017}">
      <dsp:nvSpPr>
        <dsp:cNvPr id="0" name=""/>
        <dsp:cNvSpPr/>
      </dsp:nvSpPr>
      <dsp:spPr>
        <a:xfrm>
          <a:off x="7882021" y="0"/>
          <a:ext cx="1072670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>
              <a:latin typeface="Segoe UI"/>
              <a:cs typeface="Segoe UI"/>
            </a:rPr>
            <a:t>March 21, 2025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latin typeface="Segoe UI"/>
              <a:cs typeface="Segoe UI"/>
            </a:rPr>
            <a:t>DHCS releases BHIN</a:t>
          </a:r>
          <a:endParaRPr lang="en-US" sz="1800" strike="sngStrike" kern="1200">
            <a:latin typeface="Segoe UI"/>
            <a:cs typeface="Segoe UI"/>
          </a:endParaRPr>
        </a:p>
      </dsp:txBody>
      <dsp:txXfrm>
        <a:off x="7882021" y="0"/>
        <a:ext cx="1072670" cy="1665870"/>
      </dsp:txXfrm>
    </dsp:sp>
    <dsp:sp modelId="{55BE1057-C0C7-7544-A864-A7859BDE9620}">
      <dsp:nvSpPr>
        <dsp:cNvPr id="0" name=""/>
        <dsp:cNvSpPr/>
      </dsp:nvSpPr>
      <dsp:spPr>
        <a:xfrm>
          <a:off x="8210122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FEA3CC-3E9A-3547-9797-B87227919100}">
      <dsp:nvSpPr>
        <dsp:cNvPr id="0" name=""/>
        <dsp:cNvSpPr/>
      </dsp:nvSpPr>
      <dsp:spPr>
        <a:xfrm>
          <a:off x="9008324" y="2498805"/>
          <a:ext cx="1588474" cy="1665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  <a:latin typeface="Segoe UI"/>
              <a:cs typeface="Segoe UI"/>
            </a:rPr>
            <a:t>2025-2026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egoe UI"/>
              <a:cs typeface="Segoe UI"/>
            </a:rPr>
            <a:t>Ongoing technical assistance for IHCPs and DMC-ODS Counties </a:t>
          </a:r>
        </a:p>
      </dsp:txBody>
      <dsp:txXfrm>
        <a:off x="9008324" y="2498805"/>
        <a:ext cx="1588474" cy="1665870"/>
      </dsp:txXfrm>
    </dsp:sp>
    <dsp:sp modelId="{7C9D2ED4-2E8F-F84A-B20E-69ACEB344D90}">
      <dsp:nvSpPr>
        <dsp:cNvPr id="0" name=""/>
        <dsp:cNvSpPr/>
      </dsp:nvSpPr>
      <dsp:spPr>
        <a:xfrm>
          <a:off x="9594328" y="1874103"/>
          <a:ext cx="416467" cy="4164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AFEE89-930D-4F73-8DDF-01D9A7CB5B9E}">
      <dsp:nvSpPr>
        <dsp:cNvPr id="0" name=""/>
        <dsp:cNvSpPr/>
      </dsp:nvSpPr>
      <dsp:spPr>
        <a:xfrm>
          <a:off x="1499197" y="0"/>
          <a:ext cx="3825595" cy="176335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25000"/>
            <a:buNone/>
          </a:pPr>
          <a:r>
            <a:rPr lang="en-US" sz="1400" b="1" kern="1200">
              <a:solidFill>
                <a:schemeClr val="tx1"/>
              </a:solidFill>
              <a:latin typeface="Segoe UI"/>
              <a:cs typeface="Segoe UI"/>
            </a:rPr>
            <a:t>57 Indian Health Service Memorandum of Agreement (IHS-MOA) 638 clinics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SzPct val="125000"/>
            <a:buNone/>
          </a:pPr>
          <a:r>
            <a:rPr lang="en-US" sz="1100" kern="1200">
              <a:solidFill>
                <a:schemeClr val="tx1"/>
              </a:solidFill>
              <a:latin typeface="Segoe UI"/>
              <a:cs typeface="Segoe UI"/>
            </a:rPr>
            <a:t>Butte, Colusa, Del Norte, Fresno, Humboldt, Imperial, Kings, Lassen, Madera, Mendocino, Modoc, Plumas, Riverside, San Bernardino, San Diego, Shasta, Siskiyou, Sutter, Tehama</a:t>
          </a:r>
          <a:endParaRPr lang="en-US" sz="1100" b="1" kern="1200">
            <a:solidFill>
              <a:schemeClr val="tx1"/>
            </a:solidFill>
          </a:endParaRPr>
        </a:p>
      </dsp:txBody>
      <dsp:txXfrm>
        <a:off x="1499197" y="0"/>
        <a:ext cx="3825595" cy="1763353"/>
      </dsp:txXfrm>
    </dsp:sp>
    <dsp:sp modelId="{D46E4C9A-AD6E-4996-A6D9-8D19FAA0DE2B}">
      <dsp:nvSpPr>
        <dsp:cNvPr id="0" name=""/>
        <dsp:cNvSpPr/>
      </dsp:nvSpPr>
      <dsp:spPr>
        <a:xfrm>
          <a:off x="5618686" y="0"/>
          <a:ext cx="3825595" cy="176335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>
              <a:latin typeface="Segoe UI"/>
              <a:cs typeface="Segoe UI"/>
            </a:rPr>
            <a:t>72 Tribal Federally Qualified Health Centers (FQHCs)</a:t>
          </a:r>
          <a:endParaRPr lang="en-US" sz="1100" b="1" kern="1200">
            <a:latin typeface="Segoe UI"/>
            <a:cs typeface="Segoe UI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Segoe UI"/>
              <a:cs typeface="Segoe UI"/>
            </a:rPr>
            <a:t>Amador, Butte, Calaveras, El Dorado, Glen, Humboldt, Inyo, Lake, Mariposa, Modoc, Mono, Nevada, Placer, Riverside, San Bernardino, San Diego, Santa Barbara, Shasta, Sonoma, Tehama, Tuolumne, Yolo</a:t>
          </a:r>
          <a:endParaRPr lang="en-US" sz="1100" b="1" kern="1200"/>
        </a:p>
      </dsp:txBody>
      <dsp:txXfrm>
        <a:off x="5618686" y="0"/>
        <a:ext cx="3825595" cy="1763353"/>
      </dsp:txXfrm>
    </dsp:sp>
    <dsp:sp modelId="{E7EF471B-EAE7-48B2-93A5-EE537EEBC696}">
      <dsp:nvSpPr>
        <dsp:cNvPr id="0" name=""/>
        <dsp:cNvSpPr/>
      </dsp:nvSpPr>
      <dsp:spPr>
        <a:xfrm>
          <a:off x="1499197" y="2057579"/>
          <a:ext cx="3825595" cy="176335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Segoe UI"/>
              <a:cs typeface="Segoe UI"/>
            </a:rPr>
            <a:t>17 Urban Indian Organizations (UIOs)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>
              <a:solidFill>
                <a:schemeClr val="tx1"/>
              </a:solidFill>
              <a:latin typeface="Segoe UI"/>
              <a:cs typeface="Segoe UI"/>
            </a:rPr>
            <a:t>Alameda, Fresno, Los Angeles, Sacramento, San Francisco, San Diego, Santa Barbara, Santa Clara</a:t>
          </a:r>
          <a:endParaRPr lang="en-US" sz="1400" b="1" kern="1200">
            <a:solidFill>
              <a:schemeClr val="tx1"/>
            </a:solidFill>
          </a:endParaRPr>
        </a:p>
      </dsp:txBody>
      <dsp:txXfrm>
        <a:off x="1499197" y="2057579"/>
        <a:ext cx="3825595" cy="1763353"/>
      </dsp:txXfrm>
    </dsp:sp>
    <dsp:sp modelId="{E2B20D19-719A-470D-98EA-C1DEE8BB53B0}">
      <dsp:nvSpPr>
        <dsp:cNvPr id="0" name=""/>
        <dsp:cNvSpPr/>
      </dsp:nvSpPr>
      <dsp:spPr>
        <a:xfrm>
          <a:off x="5618686" y="2057244"/>
          <a:ext cx="3825595" cy="176335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>
              <a:solidFill>
                <a:schemeClr val="tx1"/>
              </a:solidFill>
              <a:latin typeface="Segoe UI"/>
              <a:ea typeface="+mn-ea"/>
              <a:cs typeface="Segoe UI"/>
            </a:rPr>
            <a:t>2 IHS Youth Regional Treatment Centers</a:t>
          </a:r>
          <a:endParaRPr lang="en-US" sz="1400" b="0" kern="1200">
            <a:solidFill>
              <a:schemeClr val="tx1"/>
            </a:solidFill>
            <a:latin typeface="Segoe UI"/>
            <a:ea typeface="+mn-ea"/>
            <a:cs typeface="Segoe UI"/>
          </a:endParaRP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0" kern="1200">
              <a:solidFill>
                <a:schemeClr val="tx1"/>
              </a:solidFill>
              <a:latin typeface="Segoe UI"/>
              <a:ea typeface="+mn-ea"/>
              <a:cs typeface="Segoe UI"/>
            </a:rPr>
            <a:t>Yolo, Riverside</a:t>
          </a:r>
        </a:p>
      </dsp:txBody>
      <dsp:txXfrm>
        <a:off x="5618686" y="2057244"/>
        <a:ext cx="3825595" cy="17633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656A-BD0A-4193-9426-60727519596E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04783-455A-44CB-917F-F4B9DDAEDD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4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10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14381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66452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167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9040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6387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A0D9-2EC4-4EB5-98F8-CA2FBB7A850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766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0583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6951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40218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82589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007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C9A10E-A1B3-69E6-3630-7360416E6B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150C1E-626C-23D1-2941-FB38C2C9C0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0BB309-7C42-F2FB-BF08-114A21605D1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21923A-77B8-27C3-17BD-7CD2BA231C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0813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F6C3C0-BD9C-C0BF-E6CA-88F30466BF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F8C2DD-BADF-210C-F98A-1EB7188ABDC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D8387F5-5725-D1E5-0B6C-438C3A837F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61D0CF-6CE5-45A1-B7C2-F920D8A47AC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9566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3EB973-3EE6-180D-50BB-B7BFFA3B77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BBB1B69-7A29-0DB9-E1C4-16EB55A3979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2559C12-9822-0117-0949-25B35F5D3C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49F70-794A-88C0-1305-760A775B0BA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1711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23623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C4B66D-678C-3055-1AB6-8941A9B93E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4628C86-CDE9-1629-9230-068C67920DB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97E4D0-0353-E1F8-A80C-B8D8AEBA90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="1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4D3BD7-3C4C-DE03-7DAF-0698F0BF2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523974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FA4A59-1F4A-6D87-E459-B146E2923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D69B566-3A16-3266-5C3B-5D7C591DCED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2EE32E3-144F-5D8F-4351-BF34F6BA07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7AE0D0-6E1E-005E-435B-2FE7DF66988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797104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705834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A0D9-2EC4-4EB5-98F8-CA2FBB7A850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599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09624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706923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902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A0D9-2EC4-4EB5-98F8-CA2FBB7A85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600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4CC13B-AB17-E52D-1EF2-58395F9695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0452CDB-C9BA-700B-8812-62EE3D85A27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690BB5-A9DB-B5B3-E056-BF680E067C5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BC1B-81A4-30DD-3CD3-40E2FF2BCA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2691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1D916-5787-CE90-17C3-68A8F1C1AC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D38DAF-C77F-04E1-5557-B5B3F06A8B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186831-825C-D378-99BE-1C6E466360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EB305B-884D-04C4-43F9-DFBEB82A9C8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52319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108000"/>
              </a:lnSpc>
              <a:spcAft>
                <a:spcPts val="1000"/>
              </a:spcAft>
              <a:buAutoNum type="arabicPeriod"/>
            </a:pPr>
            <a:r>
              <a:rPr lang="en-US" dirty="0"/>
              <a:t>True or False: CMS approved section 1115 demonstration amendments that provide coverage of traditional health care practices (THCPs) in California. The approval is effective through December 31, 2026, unless extended or amended. </a:t>
            </a:r>
          </a:p>
          <a:p>
            <a:pPr marL="365760" lvl="1">
              <a:lnSpc>
                <a:spcPct val="108000"/>
              </a:lnSpc>
              <a:spcAft>
                <a:spcPts val="1000"/>
              </a:spcAft>
            </a:pPr>
            <a:r>
              <a:rPr lang="en-US" dirty="0"/>
              <a:t>(Answer: True, slide 5)</a:t>
            </a:r>
            <a:endParaRPr lang="en-US" dirty="0">
              <a:ea typeface="Calibri"/>
              <a:cs typeface="Calibri"/>
            </a:endParaRPr>
          </a:p>
          <a:p>
            <a:pPr marL="457200" indent="-457200">
              <a:lnSpc>
                <a:spcPct val="108000"/>
              </a:lnSpc>
              <a:spcAft>
                <a:spcPts val="1000"/>
              </a:spcAft>
              <a:buFontTx/>
              <a:buAutoNum type="arabicPeriod"/>
            </a:pPr>
            <a:r>
              <a:rPr lang="en-US" dirty="0"/>
              <a:t>True or False: IHCPs must submit an Opt-In Package to the county in which they plan to provide traditional health care practices.</a:t>
            </a:r>
            <a:endParaRPr lang="en-US" dirty="0">
              <a:ea typeface="Calibri"/>
              <a:cs typeface="Calibri"/>
            </a:endParaRPr>
          </a:p>
          <a:p>
            <a:pPr marL="365760" lvl="1">
              <a:lnSpc>
                <a:spcPct val="108000"/>
              </a:lnSpc>
              <a:spcAft>
                <a:spcPts val="1000"/>
              </a:spcAft>
            </a:pPr>
            <a:r>
              <a:rPr lang="en-US" dirty="0"/>
              <a:t>(Answer: False, slide 26)</a:t>
            </a:r>
            <a:endParaRPr lang="en-US" dirty="0">
              <a:ea typeface="Calibri"/>
              <a:cs typeface="Calibri"/>
            </a:endParaRPr>
          </a:p>
          <a:p>
            <a:pPr marL="43434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dirty="0"/>
              <a:t>True or False: In California, THCPs include both Traditional Healer (TH) and Natural Helper (NH) services. </a:t>
            </a:r>
            <a:br>
              <a:rPr lang="en-US" dirty="0">
                <a:cs typeface="+mn-lt"/>
              </a:rPr>
            </a:br>
            <a:r>
              <a:rPr lang="en-US" dirty="0"/>
              <a:t>(Answer: True, slide 14</a:t>
            </a:r>
            <a:r>
              <a:rPr lang="en-US" i="1" dirty="0"/>
              <a:t>).</a:t>
            </a:r>
            <a:endParaRPr lang="en-US" dirty="0"/>
          </a:p>
          <a:p>
            <a:pPr marL="434340" indent="-342900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AutoNum type="arabicPeriod"/>
            </a:pPr>
            <a:r>
              <a:rPr lang="en-US" dirty="0"/>
              <a:t>True or False: Traditional Healer and Natural Helper services are covered for Medi-Cal members who are enrolled in Medi-Cal or CHIP in a DMC-ODS county; can receive services delivered by or through an IHCP, as determined by the facility; and who meet DMC-ODS Access Criteria.</a:t>
            </a:r>
            <a:br>
              <a:rPr lang="en-US" dirty="0">
                <a:cs typeface="+mn-lt"/>
              </a:rPr>
            </a:br>
            <a:r>
              <a:rPr lang="en-US" dirty="0"/>
              <a:t>(Answer: True, slide 18)</a:t>
            </a:r>
            <a:endParaRPr lang="en-US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04783-455A-44CB-917F-F4B9DDAEDDA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46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2426D4-0872-5A10-6453-2CB211142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8094610-C485-92B5-21FF-3E1B8A2575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258C618-2860-F84E-E91A-BB8A71190C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C2898E-11C6-DB9D-7575-CE7914A0905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718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0ECA9DC-8E96-4C18-A0D0-F5C5C0229E3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7833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A0D9-2EC4-4EB5-98F8-CA2FBB7A85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495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C6F096-1415-B04C-93F7-39EC4F8629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6008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004783-455A-44CB-917F-F4B9DDAEDDA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144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26A0D9-2EC4-4EB5-98F8-CA2FBB7A85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934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893729"/>
            <a:ext cx="12192000" cy="6848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607219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TITLE OF THE MAIN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92735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AND A SUBTITLE, IF NEEDED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4/15/2023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12" y="6036375"/>
            <a:ext cx="1222102" cy="59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793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303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063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5194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92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893729"/>
            <a:ext cx="12192000" cy="68487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607219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TITLE OF THE MAIN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92735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baseline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AND A SUBTITLE, IF NEEDED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4/15/2023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12" y="6036375"/>
            <a:ext cx="1222102" cy="598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39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947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607219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TITLE OF A PRESENTATION </a:t>
            </a:r>
            <a:br>
              <a:rPr lang="en-US"/>
            </a:br>
            <a:r>
              <a:rPr lang="en-US"/>
              <a:t>WITHIN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92735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AND A SUBTITLE, IF NEEDED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4" y="6119874"/>
            <a:ext cx="1470449" cy="42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590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9501"/>
            <a:ext cx="10515600" cy="1325563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2114550"/>
            <a:ext cx="10515600" cy="4351338"/>
          </a:xfrm>
        </p:spPr>
        <p:txBody>
          <a:bodyPr/>
          <a:lstStyle>
            <a:lvl1pPr marL="320040" indent="-320040">
              <a:lnSpc>
                <a:spcPct val="120000"/>
              </a:lnSpc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6601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77686"/>
            <a:ext cx="10515600" cy="1698171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26629"/>
            <a:ext cx="12192000" cy="123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6978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199" y="910632"/>
            <a:ext cx="10515600" cy="1698171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Questions?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49821"/>
            <a:ext cx="12192000" cy="12389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363" y="5618285"/>
            <a:ext cx="1907273" cy="55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1576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E47225"/>
              </a:buCl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1433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59477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607219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TITLE OF A PRESENTATION </a:t>
            </a:r>
            <a:br>
              <a:rPr lang="en-US"/>
            </a:br>
            <a:r>
              <a:rPr lang="en-US"/>
              <a:t>WITHIN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92735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AND A SUBTITLE, IF NEEDED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4" y="6119874"/>
            <a:ext cx="1470449" cy="42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651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838200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4463878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/>
          </p:nvPr>
        </p:nvSpPr>
        <p:spPr>
          <a:xfrm>
            <a:off x="8089557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778001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80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308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330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00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5222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8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Slid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10206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607219"/>
            <a:ext cx="9144000" cy="2387600"/>
          </a:xfrm>
        </p:spPr>
        <p:txBody>
          <a:bodyPr anchor="b">
            <a:normAutofit/>
          </a:bodyPr>
          <a:lstStyle>
            <a:lvl1pPr algn="ctr">
              <a:defRPr sz="4000" b="1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TITLE OF A PRESENTATION </a:t>
            </a:r>
            <a:br>
              <a:rPr lang="en-US"/>
            </a:br>
            <a:r>
              <a:rPr lang="en-US"/>
              <a:t>WITHIN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192735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 baseline="0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AND A SUBTITLE, IF NEEDED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44" y="6119874"/>
            <a:ext cx="1470449" cy="426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265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49501"/>
            <a:ext cx="10515600" cy="1325563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9086" y="2114550"/>
            <a:ext cx="10515600" cy="4351338"/>
          </a:xfrm>
        </p:spPr>
        <p:txBody>
          <a:bodyPr/>
          <a:lstStyle>
            <a:lvl1pPr marL="320040" indent="-320040">
              <a:lnSpc>
                <a:spcPct val="120000"/>
              </a:lnSpc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91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077686"/>
            <a:ext cx="10515600" cy="1698171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026629"/>
            <a:ext cx="12192000" cy="1238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511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199" y="910632"/>
            <a:ext cx="10515600" cy="1698171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14315A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Questions?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49821"/>
            <a:ext cx="12192000" cy="12389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2363" y="5618285"/>
            <a:ext cx="1907273" cy="553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4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E47225"/>
              </a:buCl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60743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4000">
                <a:solidFill>
                  <a:srgbClr val="2D6E8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>
          <a:xfrm>
            <a:off x="838200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3"/>
          <p:cNvSpPr>
            <a:spLocks noGrp="1"/>
          </p:cNvSpPr>
          <p:nvPr>
            <p:ph sz="half" idx="16"/>
          </p:nvPr>
        </p:nvSpPr>
        <p:spPr>
          <a:xfrm>
            <a:off x="4463878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3"/>
          <p:cNvSpPr>
            <a:spLocks noGrp="1"/>
          </p:cNvSpPr>
          <p:nvPr>
            <p:ph sz="half" idx="17"/>
          </p:nvPr>
        </p:nvSpPr>
        <p:spPr>
          <a:xfrm>
            <a:off x="8089557" y="1803743"/>
            <a:ext cx="3264243" cy="435133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6858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 marL="11430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 marL="16002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 marL="2057400" indent="-228600">
              <a:buClr>
                <a:srgbClr val="E47225"/>
              </a:buClr>
              <a:buFont typeface="Arial" panose="020B0604020202020204" pitchFamily="34" charset="0"/>
              <a:buChar char="•"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134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rgbClr val="2D6E8D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buClr>
                <a:srgbClr val="E47225"/>
              </a:buCl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58C0A-392C-4A8B-9007-135A2DC939C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090AE-F645-47C1-81A8-D4E28BF03D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2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9258C0A-392C-4A8B-9007-135A2DC939C1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8090AE-F645-47C1-81A8-D4E28BF03D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9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D6E8D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rgbClr val="FF9900"/>
        </a:buClr>
        <a:buFont typeface="Segoe UI" panose="020B0502040204020203" pitchFamily="34" charset="0"/>
        <a:buChar char="»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69258C0A-392C-4A8B-9007-135A2DC939C1}" type="datetimeFigureOut">
              <a:rPr lang="en-US" smtClean="0"/>
              <a:pPr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EB8090AE-F645-47C1-81A8-D4E28BF03D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D6E8D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600"/>
        </a:spcAft>
        <a:buClr>
          <a:srgbClr val="FF9900"/>
        </a:buClr>
        <a:buFont typeface="Segoe UI" panose="020B0502040204020203" pitchFamily="34" charset="0"/>
        <a:buChar char="»"/>
        <a:defRPr sz="2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600"/>
        </a:spcAft>
        <a:buClr>
          <a:srgbClr val="FF99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Documents/BHIN-24-001-DMC-ODS-Requirements-for-the-Period-of-2022-2026.pdf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w.cornell.edu/uscode/text/25/1647a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Documents/BHIN-23-068-Documentation-Requirements-for-SMH-DMC-and-DMC-ODS-Services.pd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Documents/BHIN-22-053-Obligations-Related-to-Indian-Health-Care-Providers-in-DMC-ODS-Counties.pdf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fr.gov/current/title-42/chapter-IV/subchapter-C/part-438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formsandpubs/laws/Documents/Supp-6-to-Attach-4-19-B.pdf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medicaid.gov/medicaid/section-1115-demonstrations/downloads/ca-calaim-dmnstrn-appvl-10162024.pdf" TargetMode="External"/><Relationship Id="rId5" Type="http://schemas.openxmlformats.org/officeDocument/2006/relationships/hyperlink" Target="https://www.dhcs.ca.gov/Documents/BHIN-22-053-Obligations-Related-to-Indian-Health-Care-Providers-in-DMC-ODS-Counties.pdf" TargetMode="External"/><Relationship Id="rId4" Type="http://schemas.openxmlformats.org/officeDocument/2006/relationships/hyperlink" Target="https://www.dhcs.ca.gov/Documents/Supplement6toAttachment4.19-B-2-26-21.pdf" TargetMode="Externa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Documents/BHIN-25-007-Traditional-Health-Care-Practices-Benefit-Implementation.pdf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hcs.ca.gov/Pages/Traditional-Health-Care-Practices.aspx" TargetMode="External"/><Relationship Id="rId2" Type="http://schemas.openxmlformats.org/officeDocument/2006/relationships/hyperlink" Target="mailto:TraditionalHealing@dhcs.ca.gov" TargetMode="Externa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8350" y="2882534"/>
            <a:ext cx="8975300" cy="738664"/>
          </a:xfrm>
        </p:spPr>
        <p:txBody>
          <a:bodyPr>
            <a:noAutofit/>
          </a:bodyPr>
          <a:lstStyle/>
          <a:p>
            <a:br>
              <a:rPr lang="en-US">
                <a:latin typeface="Segoe UI"/>
                <a:cs typeface="Segoe UI"/>
              </a:rPr>
            </a:br>
            <a:r>
              <a:rPr lang="en-US">
                <a:latin typeface="Segoe UI"/>
                <a:cs typeface="Segoe UI"/>
              </a:rPr>
              <a:t>Medi-Cal Coverage of Traditional Health Care Practices </a:t>
            </a:r>
            <a:br>
              <a:rPr lang="en-US">
                <a:latin typeface="Segoe UI"/>
                <a:cs typeface="Segoe UI"/>
              </a:rPr>
            </a:br>
            <a:r>
              <a:rPr lang="en-US">
                <a:latin typeface="Segoe UI"/>
                <a:cs typeface="Segoe UI"/>
              </a:rPr>
              <a:t>CMS ITU Training Webinar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167F00-5C3A-AA5F-387E-327090F5D1B1}"/>
              </a:ext>
            </a:extLst>
          </p:cNvPr>
          <p:cNvSpPr txBox="1"/>
          <p:nvPr/>
        </p:nvSpPr>
        <p:spPr>
          <a:xfrm>
            <a:off x="9242854" y="5892144"/>
            <a:ext cx="2927174" cy="7386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  <a:p>
            <a:r>
              <a:rPr lang="en-US" sz="2400">
                <a:latin typeface="Segoe UI"/>
                <a:cs typeface="Segoe UI"/>
              </a:rPr>
              <a:t>May 2025</a:t>
            </a:r>
          </a:p>
        </p:txBody>
      </p:sp>
    </p:spTree>
    <p:extLst>
      <p:ext uri="{BB962C8B-B14F-4D97-AF65-F5344CB8AC3E}">
        <p14:creationId xmlns:p14="http://schemas.microsoft.com/office/powerpoint/2010/main" val="1070392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3C27E1-3D3F-9904-0565-3F67DB3CC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1089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cs typeface="Calibri" panose="020F0502020204030204" pitchFamily="34" charset="0"/>
              </a:rPr>
              <a:t>Covered DMC-ODS Services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629C72-230F-11DA-BA99-BCA78E92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FDDB-8ACF-BE47-B001-BCC70A71FCC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94926A0E-7086-3089-F9A2-205B9D579F94}"/>
              </a:ext>
            </a:extLst>
          </p:cNvPr>
          <p:cNvSpPr/>
          <p:nvPr/>
        </p:nvSpPr>
        <p:spPr>
          <a:xfrm>
            <a:off x="1308875" y="1239606"/>
            <a:ext cx="9574249" cy="522118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5" name="Text Box 6">
            <a:extLst>
              <a:ext uri="{FF2B5EF4-FFF2-40B4-BE49-F238E27FC236}">
                <a16:creationId xmlns:a16="http://schemas.microsoft.com/office/drawing/2014/main" id="{B38752B5-AAA7-3643-C9EE-DA5983DD5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5481" y="1883830"/>
            <a:ext cx="4547017" cy="410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DMC-ODS Program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Multiple levels of residential SUD treatment (not limited to youth, perinatal women or to facilities with &lt; 16 beds)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Withdrawal management (at least one ASAM level)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Recovery services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Care coordination (Case management)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Clinician consultation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Partial hospitalization (optional)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Inpatient Treatment/Withdrawal Management (optional)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Contingency Management (optional)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6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Traditional health care practices</a:t>
            </a:r>
            <a:endParaRPr lang="en-US" altLang="en-US" sz="1600" b="1" dirty="0">
              <a:solidFill>
                <a:srgbClr val="25408F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AutoShape 7">
            <a:extLst>
              <a:ext uri="{FF2B5EF4-FFF2-40B4-BE49-F238E27FC236}">
                <a16:creationId xmlns:a16="http://schemas.microsoft.com/office/drawing/2014/main" id="{BCB20AB1-05E6-EFF8-B225-6293EBA1B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2890" y="3636390"/>
            <a:ext cx="367587" cy="338213"/>
          </a:xfrm>
          <a:prstGeom prst="plus">
            <a:avLst>
              <a:gd name="adj" fmla="val 35375"/>
            </a:avLst>
          </a:prstGeom>
          <a:solidFill>
            <a:srgbClr val="0A29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rgbClr val="25408F"/>
              </a:solidFill>
              <a:latin typeface="Arial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47460CF-6C17-336C-1382-D9096567178E}"/>
              </a:ext>
            </a:extLst>
          </p:cNvPr>
          <p:cNvSpPr/>
          <p:nvPr/>
        </p:nvSpPr>
        <p:spPr>
          <a:xfrm>
            <a:off x="1777927" y="1500144"/>
            <a:ext cx="3837461" cy="4856206"/>
          </a:xfrm>
          <a:prstGeom prst="roundRect">
            <a:avLst/>
          </a:prstGeom>
          <a:solidFill>
            <a:schemeClr val="bg2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en-US" kern="0">
              <a:solidFill>
                <a:prstClr val="white"/>
              </a:solidFill>
              <a:latin typeface="Arial"/>
            </a:endParaRPr>
          </a:p>
        </p:txBody>
      </p:sp>
      <p:sp>
        <p:nvSpPr>
          <p:cNvPr id="18" name="Text Box 5">
            <a:extLst>
              <a:ext uri="{FF2B5EF4-FFF2-40B4-BE49-F238E27FC236}">
                <a16:creationId xmlns:a16="http://schemas.microsoft.com/office/drawing/2014/main" id="{C62FCB6D-2C15-D236-6D71-3BB559671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491" y="1500143"/>
            <a:ext cx="3527922" cy="5052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dirty="0">
                <a:solidFill>
                  <a:srgbClr val="000000"/>
                </a:solidFill>
                <a:latin typeface="Segoe UI"/>
                <a:cs typeface="Segoe UI"/>
              </a:rPr>
              <a:t>     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500" b="1" dirty="0">
                <a:solidFill>
                  <a:srgbClr val="000000"/>
                </a:solidFill>
                <a:latin typeface="Segoe UI"/>
                <a:cs typeface="Segoe UI"/>
              </a:rPr>
              <a:t>DMC Standard Program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/>
                <a:cs typeface="Segoe UI"/>
              </a:rPr>
              <a:t>Outpatient treatment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/>
                <a:cs typeface="Segoe UI"/>
              </a:rPr>
              <a:t>Intensive outpatient treatment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/>
                <a:cs typeface="Segoe UI"/>
              </a:rPr>
              <a:t>Medications for Addiction Treatment (MAT)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/>
                <a:cs typeface="Segoe UI"/>
              </a:rPr>
              <a:t>Narcotic Treatment Program Services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/>
                <a:cs typeface="Segoe UI"/>
              </a:rPr>
              <a:t>Residential SUD services for youth under 21 and perinatal women only (limited to facilities with 16 beds or fewer)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en-US" sz="15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Mobile Crisis</a:t>
            </a:r>
            <a:endParaRPr lang="en-US" altLang="en-US" sz="1500" dirty="0">
              <a:solidFill>
                <a:srgbClr val="000000"/>
              </a:solidFill>
              <a:latin typeface="Segoe UI"/>
              <a:cs typeface="Segoe UI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500" dirty="0">
                <a:latin typeface="Segoe UI" panose="020B0502040204020203" pitchFamily="34" charset="0"/>
                <a:cs typeface="Segoe UI" panose="020B0502040204020203" pitchFamily="34" charset="0"/>
              </a:rPr>
              <a:t>Medi-Cal Peer Support Services (optional)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500" dirty="0">
                <a:latin typeface="Segoe UI" panose="020B0502040204020203" pitchFamily="34" charset="0"/>
                <a:cs typeface="Segoe UI" panose="020B0502040204020203" pitchFamily="34" charset="0"/>
              </a:rPr>
              <a:t>Independent Placement and Support Model of Supported Employment (optional, beginning 2025)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500" dirty="0">
                <a:latin typeface="Segoe UI" panose="020B0502040204020203" pitchFamily="34" charset="0"/>
                <a:cs typeface="Segoe UI" panose="020B0502040204020203" pitchFamily="34" charset="0"/>
              </a:rPr>
              <a:t>Enhanced Community Health Worker Services (optional, beginning 2025)</a:t>
            </a: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endParaRPr lang="en-US" altLang="en-US" sz="1500" dirty="0">
              <a:solidFill>
                <a:srgbClr val="000000"/>
              </a:solidFill>
              <a:latin typeface="Segoe UI"/>
              <a:cs typeface="Segoe UI"/>
            </a:endParaRPr>
          </a:p>
          <a:p>
            <a:pPr marL="285750" indent="-28575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</a:pPr>
            <a:endParaRPr lang="en-US" altLang="en-US" sz="1500" dirty="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3" name="TextBox 1">
            <a:extLst>
              <a:ext uri="{FF2B5EF4-FFF2-40B4-BE49-F238E27FC236}">
                <a16:creationId xmlns:a16="http://schemas.microsoft.com/office/drawing/2014/main" id="{BAD68C02-F650-C90F-87BA-30BE23A37B5F}"/>
              </a:ext>
            </a:extLst>
          </p:cNvPr>
          <p:cNvSpPr txBox="1"/>
          <p:nvPr/>
        </p:nvSpPr>
        <p:spPr>
          <a:xfrm>
            <a:off x="290992" y="6552935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US" sz="1200" dirty="0"/>
              <a:t>*Both DMC and DMC-ODS counties must cover additional services for youth under 21 years of age as medically necessary, consistent with the federal EPSDT mandate.</a:t>
            </a:r>
          </a:p>
        </p:txBody>
      </p:sp>
    </p:spTree>
    <p:extLst>
      <p:ext uri="{BB962C8B-B14F-4D97-AF65-F5344CB8AC3E}">
        <p14:creationId xmlns:p14="http://schemas.microsoft.com/office/powerpoint/2010/main" val="678103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2B5DD-40B7-364A-60C5-CF89A5D63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DMC-ODS Counties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CED4A-4139-938E-47E1-F60833785DFC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Alameda </a:t>
            </a:r>
          </a:p>
          <a:p>
            <a:r>
              <a:rPr lang="en-US" sz="2000" dirty="0"/>
              <a:t>Contra Costa</a:t>
            </a:r>
          </a:p>
          <a:p>
            <a:r>
              <a:rPr lang="en-US" sz="2000" dirty="0"/>
              <a:t>El Dorado</a:t>
            </a:r>
          </a:p>
          <a:p>
            <a:r>
              <a:rPr lang="en-US" sz="2000" dirty="0"/>
              <a:t>Fresno</a:t>
            </a:r>
          </a:p>
          <a:p>
            <a:r>
              <a:rPr lang="en-US" sz="2000" dirty="0"/>
              <a:t>Humboldt* </a:t>
            </a:r>
          </a:p>
          <a:p>
            <a:r>
              <a:rPr lang="en-US" sz="2000" dirty="0"/>
              <a:t>Imperial</a:t>
            </a:r>
          </a:p>
          <a:p>
            <a:r>
              <a:rPr lang="en-US" sz="2000" dirty="0"/>
              <a:t>Kern</a:t>
            </a:r>
          </a:p>
          <a:p>
            <a:r>
              <a:rPr lang="en-US" sz="2000" dirty="0"/>
              <a:t>Lake</a:t>
            </a:r>
          </a:p>
          <a:p>
            <a:r>
              <a:rPr lang="en-US" sz="2000" dirty="0"/>
              <a:t>Lassen*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89415D-66F9-78CD-F87D-BA19283FD8A4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2831757" y="1803743"/>
            <a:ext cx="3264243" cy="4351338"/>
          </a:xfrm>
        </p:spPr>
        <p:txBody>
          <a:bodyPr>
            <a:normAutofit/>
          </a:bodyPr>
          <a:lstStyle/>
          <a:p>
            <a:r>
              <a:rPr lang="en-US" sz="2000" dirty="0"/>
              <a:t>Los Angeles</a:t>
            </a:r>
          </a:p>
          <a:p>
            <a:r>
              <a:rPr lang="en-US" sz="2000" dirty="0"/>
              <a:t>Marin</a:t>
            </a:r>
          </a:p>
          <a:p>
            <a:r>
              <a:rPr lang="en-US" sz="2000" dirty="0"/>
              <a:t>Mariposa</a:t>
            </a:r>
          </a:p>
          <a:p>
            <a:r>
              <a:rPr lang="en-US" sz="2000" dirty="0"/>
              <a:t>Mendocino*</a:t>
            </a:r>
          </a:p>
          <a:p>
            <a:r>
              <a:rPr lang="en-US" sz="2000" dirty="0"/>
              <a:t>Merced</a:t>
            </a:r>
          </a:p>
          <a:p>
            <a:r>
              <a:rPr lang="en-US" sz="2000" dirty="0"/>
              <a:t>Modoc*</a:t>
            </a:r>
          </a:p>
          <a:p>
            <a:r>
              <a:rPr lang="en-US" sz="2000" dirty="0"/>
              <a:t>Monterey </a:t>
            </a:r>
          </a:p>
          <a:p>
            <a:r>
              <a:rPr lang="en-US" sz="2000" dirty="0"/>
              <a:t>Napa</a:t>
            </a:r>
          </a:p>
          <a:p>
            <a:r>
              <a:rPr lang="en-US" sz="2000" dirty="0"/>
              <a:t>Nevada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E141CD-2750-D8C3-3F4E-F1046A6F4ACC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825314" y="1803743"/>
            <a:ext cx="3264243" cy="4351338"/>
          </a:xfrm>
        </p:spPr>
        <p:txBody>
          <a:bodyPr>
            <a:normAutofit/>
          </a:bodyPr>
          <a:lstStyle/>
          <a:p>
            <a:r>
              <a:rPr lang="en-US" sz="2000"/>
              <a:t>Orange</a:t>
            </a:r>
          </a:p>
          <a:p>
            <a:r>
              <a:rPr lang="en-US" sz="2000"/>
              <a:t>Placer</a:t>
            </a:r>
          </a:p>
          <a:p>
            <a:r>
              <a:rPr lang="en-US" sz="2000"/>
              <a:t>Riverside</a:t>
            </a:r>
          </a:p>
          <a:p>
            <a:r>
              <a:rPr lang="en-US" sz="2000"/>
              <a:t>Sacramento</a:t>
            </a:r>
          </a:p>
          <a:p>
            <a:r>
              <a:rPr lang="en-US" sz="2000"/>
              <a:t>San Benito</a:t>
            </a:r>
          </a:p>
          <a:p>
            <a:r>
              <a:rPr lang="en-US" sz="2000"/>
              <a:t>San Bernadino </a:t>
            </a:r>
          </a:p>
          <a:p>
            <a:r>
              <a:rPr lang="en-US" sz="2000"/>
              <a:t>San Diego</a:t>
            </a:r>
          </a:p>
          <a:p>
            <a:r>
              <a:rPr lang="en-US" sz="2000"/>
              <a:t>San Francisco</a:t>
            </a:r>
          </a:p>
          <a:p>
            <a:r>
              <a:rPr lang="en-US" sz="2000"/>
              <a:t>San Joaquin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898B81-20CE-4436-78A3-1BA5E00482BB}"/>
              </a:ext>
            </a:extLst>
          </p:cNvPr>
          <p:cNvSpPr txBox="1"/>
          <p:nvPr/>
        </p:nvSpPr>
        <p:spPr>
          <a:xfrm>
            <a:off x="7007074" y="1803743"/>
            <a:ext cx="2019695" cy="4503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San Luis Obispo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San Mateo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Santa Barbara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Santa Clara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Santa Cruz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Shasta*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Siskiyou*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Solano*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Sonoma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291366-E374-9CAD-D55B-8C4AB36F6587}"/>
              </a:ext>
            </a:extLst>
          </p:cNvPr>
          <p:cNvSpPr txBox="1"/>
          <p:nvPr/>
        </p:nvSpPr>
        <p:spPr>
          <a:xfrm>
            <a:off x="9272954" y="1803743"/>
            <a:ext cx="20808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Stanislaus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lang="en-US" sz="200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Tulare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Ventura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Tx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Yolo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3D3F26-0E48-6300-4538-5C60CC0360E9}"/>
              </a:ext>
            </a:extLst>
          </p:cNvPr>
          <p:cNvSpPr txBox="1"/>
          <p:nvPr/>
        </p:nvSpPr>
        <p:spPr>
          <a:xfrm>
            <a:off x="560614" y="6307540"/>
            <a:ext cx="11146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/>
              <a:t>*These counties offer DMC-ODS services through a regional, multi-county model. Partnership Health Plan administers covered SUD services on behalf of the seven counties.  </a:t>
            </a:r>
          </a:p>
        </p:txBody>
      </p:sp>
    </p:spTree>
    <p:extLst>
      <p:ext uri="{BB962C8B-B14F-4D97-AF65-F5344CB8AC3E}">
        <p14:creationId xmlns:p14="http://schemas.microsoft.com/office/powerpoint/2010/main" val="1467367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5F51AF3-69C3-9B5B-4685-F2DD3FD470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9531738"/>
              </p:ext>
            </p:extLst>
          </p:nvPr>
        </p:nvGraphicFramePr>
        <p:xfrm>
          <a:off x="307375" y="1833350"/>
          <a:ext cx="11777663" cy="416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1B0A080E-F426-EC4B-A024-A1E4633BE3C7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D6E8D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rgbClr val="2D6E8D"/>
                </a:solidFill>
                <a:effectLst/>
                <a:uLnTx/>
                <a:uFillTx/>
                <a:latin typeface="Segoe UI"/>
                <a:ea typeface="+mj-ea"/>
                <a:cs typeface="Segoe UI"/>
              </a:rPr>
              <a:t>Timeline</a:t>
            </a:r>
            <a:endParaRPr kumimoji="0" lang="en-US" b="1" i="0" u="none" strike="noStrike" kern="1200" cap="none" spc="0" normalizeH="0" baseline="0" noProof="0">
              <a:ln>
                <a:noFill/>
              </a:ln>
              <a:solidFill>
                <a:srgbClr val="2D6E8D"/>
              </a:solidFill>
              <a:effectLst/>
              <a:uLnTx/>
              <a:uFillTx/>
              <a:latin typeface="Segoe UI" panose="020B0502040204020203" pitchFamily="34" charset="0"/>
              <a:ea typeface="+mj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564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Traditional Health Care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3CC5A-7EE2-74C7-C4E0-99497C82D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>
                <a:latin typeface="Segoe UI"/>
                <a:cs typeface="Segoe UI"/>
              </a:rPr>
              <a:t>Benefits Overview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755327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22AE-7935-510C-7CFC-8C3C5815A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Defining Terms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5DB1-2224-6DDF-4C18-324324C16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789" y="1877713"/>
            <a:ext cx="10515600" cy="458817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b="1" dirty="0">
                <a:latin typeface="Segoe UI"/>
                <a:cs typeface="Segoe UI"/>
              </a:rPr>
              <a:t>"Traditional health care practices" </a:t>
            </a:r>
            <a:r>
              <a:rPr lang="en-US" dirty="0">
                <a:latin typeface="Segoe UI"/>
                <a:cs typeface="Segoe UI"/>
              </a:rPr>
              <a:t>is the term used by the Centers for Medicare &amp; Medicaid services in the approval of services that are delivered by or through Indian Health Service facilities, Tribal facilities, or Urban Indian Organization facilities (collectively referred to as </a:t>
            </a:r>
            <a:r>
              <a:rPr lang="en-US" b="1" dirty="0">
                <a:latin typeface="Segoe UI"/>
                <a:cs typeface="Segoe UI"/>
              </a:rPr>
              <a:t>Indian Health Care Providers,</a:t>
            </a:r>
            <a:r>
              <a:rPr lang="en-US" dirty="0">
                <a:latin typeface="Segoe UI"/>
                <a:cs typeface="Segoe UI"/>
              </a:rPr>
              <a:t> or </a:t>
            </a:r>
            <a:r>
              <a:rPr lang="en-US" b="1" dirty="0">
                <a:latin typeface="Segoe UI"/>
                <a:cs typeface="Segoe UI"/>
              </a:rPr>
              <a:t>IHCPs</a:t>
            </a:r>
            <a:r>
              <a:rPr lang="en-US" dirty="0">
                <a:latin typeface="Segoe UI"/>
                <a:cs typeface="Segoe UI"/>
              </a:rPr>
              <a:t>). </a:t>
            </a:r>
          </a:p>
          <a:p>
            <a:r>
              <a:rPr lang="en-US" dirty="0">
                <a:latin typeface="Segoe UI"/>
                <a:cs typeface="Segoe UI"/>
              </a:rPr>
              <a:t>In California, traditional health care practices encompasses </a:t>
            </a:r>
            <a:r>
              <a:rPr lang="en-US" b="1" dirty="0">
                <a:latin typeface="Segoe UI"/>
                <a:cs typeface="Segoe UI"/>
              </a:rPr>
              <a:t>Traditional Healer</a:t>
            </a:r>
            <a:r>
              <a:rPr lang="en-US" dirty="0">
                <a:latin typeface="Segoe UI"/>
                <a:cs typeface="Segoe UI"/>
              </a:rPr>
              <a:t> and </a:t>
            </a:r>
            <a:r>
              <a:rPr lang="en-US" b="1" dirty="0">
                <a:latin typeface="Segoe UI"/>
                <a:cs typeface="Segoe UI"/>
              </a:rPr>
              <a:t>Natural Helper </a:t>
            </a:r>
            <a:r>
              <a:rPr lang="en-US" dirty="0">
                <a:latin typeface="Segoe UI"/>
                <a:cs typeface="Segoe UI"/>
              </a:rPr>
              <a:t>services, provided by Traditional Healers and Natural Helpers.</a:t>
            </a:r>
            <a:endParaRPr lang="en-US" baseline="30000" dirty="0">
              <a:latin typeface="Segoe UI"/>
              <a:cs typeface="Segoe U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BECDE6-D224-075F-1F76-58FB1ACCE15C}"/>
              </a:ext>
            </a:extLst>
          </p:cNvPr>
          <p:cNvSpPr txBox="1"/>
          <p:nvPr/>
        </p:nvSpPr>
        <p:spPr>
          <a:xfrm>
            <a:off x="8980098" y="629153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en-US">
                <a:solidFill>
                  <a:schemeClr val="tx1">
                    <a:lumMod val="49000"/>
                    <a:lumOff val="51000"/>
                  </a:schemeClr>
                </a:solidFill>
                <a:highlight>
                  <a:srgbClr val="F5F5F5"/>
                </a:highlight>
                <a:latin typeface="Segoe UI"/>
                <a:cs typeface="Segoe UI"/>
              </a:rPr>
              <a:t>​</a:t>
            </a:r>
            <a:r>
              <a:rPr lang="en-US" sz="1200">
                <a:solidFill>
                  <a:schemeClr val="tx1">
                    <a:lumMod val="49000"/>
                    <a:lumOff val="51000"/>
                  </a:schemeClr>
                </a:solidFill>
                <a:highlight>
                  <a:srgbClr val="F5F5F5"/>
                </a:highlight>
                <a:latin typeface="Segoe UI"/>
                <a:cs typeface="Segoe UI"/>
              </a:rPr>
              <a:t>10</a:t>
            </a:r>
            <a:endParaRPr lang="en-US" sz="1200">
              <a:solidFill>
                <a:schemeClr val="tx1">
                  <a:lumMod val="49000"/>
                  <a:lumOff val="51000"/>
                </a:schemeClr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22133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3600"/>
              <a:t>Overview of IHCPs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203" y="2295169"/>
            <a:ext cx="11581910" cy="405135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>
                <a:latin typeface="Segoe UI"/>
                <a:cs typeface="Segoe UI"/>
              </a:rPr>
              <a:t>In California, there are: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8650B0-562D-4C49-9C23-BDFBE355FD1A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There are an array of Indian Health Care Providers (IHCPs)</a:t>
            </a:r>
            <a:r>
              <a:rPr lang="en-US" b="1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within California </a:t>
            </a:r>
            <a:r>
              <a:rPr lang="en-US" b="1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offering health care services to meet the needs of diverse populations with varying needs.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2532A8B3-ADD6-5C21-454E-6B4F8271156F}"/>
              </a:ext>
            </a:extLst>
          </p:cNvPr>
          <p:cNvGraphicFramePr/>
          <p:nvPr/>
        </p:nvGraphicFramePr>
        <p:xfrm>
          <a:off x="530636" y="2733725"/>
          <a:ext cx="10943480" cy="3821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72D05037-F259-BC4E-52CA-6B85D51CFA33}"/>
              </a:ext>
            </a:extLst>
          </p:cNvPr>
          <p:cNvSpPr/>
          <p:nvPr/>
        </p:nvSpPr>
        <p:spPr>
          <a:xfrm>
            <a:off x="561301" y="4409536"/>
            <a:ext cx="1333830" cy="1670353"/>
          </a:xfrm>
          <a:prstGeom prst="wedgeRoundRectCallout">
            <a:avLst>
              <a:gd name="adj1" fmla="val 63378"/>
              <a:gd name="adj2" fmla="val 3813"/>
              <a:gd name="adj3" fmla="val 16667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400"/>
              <a:t>Of the 17 enrolled UIOs, 15 are FQHCs and 2 are not FQHCs.</a:t>
            </a:r>
            <a:endParaRPr lang="en-US" sz="14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70350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Practitioner Descriptions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25FD9-4AD9-8D25-C288-35C2B464B4D8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DHCS partnered with Tribes and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Tribal partners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develop practitioner descriptions of Traditional </a:t>
            </a:r>
            <a:r>
              <a:rPr lang="en-US" sz="2000" b="1">
                <a:solidFill>
                  <a:srgbClr val="FFFFFF"/>
                </a:solidFill>
                <a:latin typeface="Segoe UI"/>
                <a:cs typeface="Segoe UI"/>
              </a:rPr>
              <a:t>H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ealers and Natural </a:t>
            </a:r>
            <a:r>
              <a:rPr lang="en-US" sz="2000" b="1">
                <a:solidFill>
                  <a:srgbClr val="FFFFFF"/>
                </a:solidFill>
                <a:latin typeface="Segoe UI"/>
                <a:cs typeface="Segoe UI"/>
              </a:rPr>
              <a:t>H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elpers. </a:t>
            </a:r>
            <a:r>
              <a:rPr lang="en-US" sz="2000" b="1">
                <a:solidFill>
                  <a:schemeClr val="bg1"/>
                </a:solidFill>
                <a:latin typeface="Segoe UI"/>
                <a:cs typeface="Segoe UI"/>
              </a:rPr>
              <a:t>These descriptions are designed as a framework for reference and to encourage a shared understanding among IHCPs and DMC-ODS counties.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6E5E02-4DAC-A7CE-C2A6-59FAF0198E8A}"/>
              </a:ext>
            </a:extLst>
          </p:cNvPr>
          <p:cNvSpPr/>
          <p:nvPr/>
        </p:nvSpPr>
        <p:spPr>
          <a:xfrm>
            <a:off x="306333" y="2689369"/>
            <a:ext cx="11579332" cy="3849543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91440" rtlCol="0" anchor="ctr"/>
          <a:lstStyle/>
          <a:p>
            <a:pPr marL="320040" marR="0" lvl="0" indent="-320040" algn="l" defTabSz="914400" rtl="0" eaLnBrk="1" fontAlgn="auto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tabLst/>
              <a:defRPr/>
            </a:pP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A </a:t>
            </a:r>
            <a:r>
              <a:rPr kumimoji="0" lang="en-US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Traditional Healer 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is a person currently recognized as a spiritual 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leader in good standing with a Native American Tribe, Nation, Band</a:t>
            </a:r>
            <a:r>
              <a:rPr lang="en-US" b="1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,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Rancheria, or a Native community, and with two years of experience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as a recognized Native American spiritual leader practicing in a setting recognized by a Native American Tribe, Nation, Band</a:t>
            </a:r>
            <a:r>
              <a:rPr lang="en-US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,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Rancheria</a:t>
            </a:r>
            <a:r>
              <a:rPr lang="en-US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, or Native Community who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is contracted or employed by the IHCP. A Traditional Healer is a person 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with knowledge, skills and practices based on the theories, beliefs, and experiences which are accepted by that Indian community as handed down through the generations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and which can be established through the collective knowledge of the elders of that Indian community. </a:t>
            </a:r>
          </a:p>
          <a:p>
            <a:pPr marL="320040" marR="0" lvl="0" indent="-320040" algn="l" defTabSz="914400" rtl="0" eaLnBrk="1" fontAlgn="auto" latinLnBrk="0" hangingPunct="1">
              <a:lnSpc>
                <a:spcPct val="120000"/>
              </a:lnSpc>
              <a:spcBef>
                <a:spcPts val="800"/>
              </a:spcBef>
              <a:spcAft>
                <a:spcPts val="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tabLst/>
              <a:defRPr/>
            </a:pPr>
            <a:r>
              <a:rPr lang="en-US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A </a:t>
            </a:r>
            <a:r>
              <a:rPr kumimoji="0" lang="en-US" b="0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Natural Helper </a:t>
            </a:r>
            <a:r>
              <a:rPr kumimoji="0" lang="en-US" b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is a 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health advisor</a:t>
            </a:r>
            <a:r>
              <a:rPr kumimoji="0" lang="en-US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,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contracted or employed by the IHCP, who seeks to deliver </a:t>
            </a:r>
            <a:r>
              <a:rPr kumimoji="0" lang="en-US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health, recovery, and social supports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in the context of Tribal cultures. A Natural Helper could be a spiritual leader, elected official, paraprofessional or other individual who is a trusted member of a Native American Tribe, Nation, Band</a:t>
            </a:r>
            <a:r>
              <a:rPr lang="en-US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,</a:t>
            </a:r>
            <a:r>
              <a:rPr kumimoji="0" lang="en-US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ea typeface="Calibri"/>
                <a:cs typeface="Calibri"/>
              </a:rPr>
              <a:t> Rancheria</a:t>
            </a:r>
            <a:r>
              <a:rPr lang="en-US">
                <a:solidFill>
                  <a:schemeClr val="tx1"/>
                </a:solidFill>
                <a:latin typeface="Segoe UI"/>
                <a:ea typeface="Calibri"/>
                <a:cs typeface="Calibri"/>
              </a:rPr>
              <a:t>, or a Native community.</a:t>
            </a:r>
            <a:endParaRPr lang="en-US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Segoe UI"/>
              <a:ea typeface="Calibri"/>
              <a:cs typeface="Calibr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2D82578-3BD6-EF17-BCDB-9C88AC8AFC92}"/>
              </a:ext>
            </a:extLst>
          </p:cNvPr>
          <p:cNvSpPr/>
          <p:nvPr/>
        </p:nvSpPr>
        <p:spPr>
          <a:xfrm>
            <a:off x="3969349" y="2278143"/>
            <a:ext cx="4253300" cy="450980"/>
          </a:xfrm>
          <a:prstGeom prst="roundRec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Practitioner Descriptions</a:t>
            </a: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101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/>
              <a:t>Service Descriptions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25FD9-4AD9-8D25-C288-35C2B464B4D8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cs typeface="Segoe UI"/>
              </a:rPr>
              <a:t>DHCS partnered with Tribes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and Tribal partners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egoe UI"/>
                <a:cs typeface="Segoe UI"/>
              </a:rPr>
              <a:t>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cs typeface="Segoe UI"/>
              </a:rPr>
              <a:t>to develop service descriptions of traditional healer and natural helper services</a:t>
            </a:r>
            <a:r>
              <a:rPr kumimoji="0" lang="en-US" sz="1800" b="1" i="0" u="non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cs typeface="Segoe UI"/>
              </a:rPr>
              <a:t>.</a:t>
            </a:r>
            <a:r>
              <a:rPr lang="en-US" b="1">
                <a:solidFill>
                  <a:srgbClr val="FFFFFF"/>
                </a:solidFill>
                <a:latin typeface="Segoe UI"/>
                <a:cs typeface="Segoe UI"/>
              </a:rPr>
              <a:t> </a:t>
            </a:r>
            <a:r>
              <a:rPr lang="en-US" sz="2000" b="1">
                <a:solidFill>
                  <a:schemeClr val="bg1"/>
                </a:solidFill>
                <a:latin typeface="Segoe UI"/>
                <a:cs typeface="Segoe UI"/>
              </a:rPr>
              <a:t>Individual IHCPs may identify and offer a variety of culturally specific practices; the below descriptions are not intended to be exhaustive.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86E5E02-4DAC-A7CE-C2A6-59FAF0198E8A}"/>
              </a:ext>
            </a:extLst>
          </p:cNvPr>
          <p:cNvSpPr/>
          <p:nvPr/>
        </p:nvSpPr>
        <p:spPr>
          <a:xfrm>
            <a:off x="306334" y="2503633"/>
            <a:ext cx="11579332" cy="417769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tIns="182880" rIns="182880" bIns="91440" rtlCol="0" anchor="ctr"/>
          <a:lstStyle/>
          <a:p>
            <a:pPr>
              <a:lnSpc>
                <a:spcPct val="120000"/>
              </a:lnSpc>
              <a:spcBef>
                <a:spcPts val="800"/>
              </a:spcBef>
              <a:buClr>
                <a:srgbClr val="E47225"/>
              </a:buClr>
              <a:buSzPct val="125000"/>
              <a:defRPr/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Individual IHCPs may identify and offer a variety of culturally specific practices; the below descriptions are not intended to be exhaustive.</a:t>
            </a:r>
          </a:p>
          <a:p>
            <a:pPr marL="320040" indent="-320040">
              <a:lnSpc>
                <a:spcPct val="120000"/>
              </a:lnSpc>
              <a:spcBef>
                <a:spcPts val="800"/>
              </a:spcBef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Traditional Healers may use an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array of interventions including, music therapy (such as traditional music and songs, dancing, drumming), spirituality (such as ceremonies, rituals, herbal remedies) and other integrative approaches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. </a:t>
            </a:r>
            <a:endParaRPr lang="en-US">
              <a:latin typeface="Segoe UI"/>
              <a:cs typeface="Segoe UI"/>
            </a:endParaRPr>
          </a:p>
          <a:p>
            <a:pPr marL="320040" indent="-320040">
              <a:lnSpc>
                <a:spcPct val="120000"/>
              </a:lnSpc>
              <a:spcBef>
                <a:spcPts val="800"/>
              </a:spcBef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Natural Helpers may assist with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navigational support, psychosocial skill building, self-management, and trauma support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/>
              </a:rPr>
              <a:t> to 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/>
                <a:cs typeface="Segoe UI"/>
              </a:rPr>
              <a:t>individuals that restore the health of </a:t>
            </a:r>
            <a:r>
              <a:rPr lang="en-US" sz="2000">
                <a:solidFill>
                  <a:schemeClr val="tx1"/>
                </a:solidFill>
                <a:effectLst/>
                <a:latin typeface="Segoe UI"/>
                <a:cs typeface="Segoe UI"/>
              </a:rPr>
              <a:t>eligible Medi-Cal members. </a:t>
            </a:r>
            <a:endParaRPr lang="en-US" sz="2000">
              <a:solidFill>
                <a:schemeClr val="tx1"/>
              </a:solidFill>
              <a:latin typeface="Segoe UI"/>
              <a:cs typeface="Segoe UI"/>
            </a:endParaRP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52D82578-3BD6-EF17-BCDB-9C88AC8AFC92}"/>
              </a:ext>
            </a:extLst>
          </p:cNvPr>
          <p:cNvSpPr/>
          <p:nvPr/>
        </p:nvSpPr>
        <p:spPr>
          <a:xfrm>
            <a:off x="3969349" y="2278143"/>
            <a:ext cx="4253300" cy="450980"/>
          </a:xfrm>
          <a:prstGeom prst="roundRect">
            <a:avLst/>
          </a:prstGeom>
          <a:solidFill>
            <a:schemeClr val="accent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Service Descriptions</a:t>
            </a:r>
          </a:p>
        </p:txBody>
      </p:sp>
    </p:spTree>
    <p:extLst>
      <p:ext uri="{BB962C8B-B14F-4D97-AF65-F5344CB8AC3E}">
        <p14:creationId xmlns:p14="http://schemas.microsoft.com/office/powerpoint/2010/main" val="29059216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49427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Member Eligibility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56" y="1907929"/>
            <a:ext cx="10799181" cy="390573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Traditional health care practices are covered for Medi-Cal members who:</a:t>
            </a:r>
          </a:p>
          <a:p>
            <a:pPr marL="914400" lvl="1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-US" sz="2200">
                <a:latin typeface="Segoe UI"/>
                <a:cs typeface="Segoe UI"/>
              </a:rPr>
              <a:t>Are enrolled in Medi-Cal or CHIP in a DMC-ODS County;</a:t>
            </a:r>
            <a:endParaRPr lang="en-US" sz="2200"/>
          </a:p>
          <a:p>
            <a:pPr marL="914400" lvl="1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-US" sz="2200">
                <a:latin typeface="Segoe UI"/>
                <a:cs typeface="Segoe UI"/>
              </a:rPr>
              <a:t>Are able to receive services delivered by or through an IHCP, as determined by the facility; and</a:t>
            </a:r>
            <a:endParaRPr lang="en-US" sz="2200"/>
          </a:p>
          <a:p>
            <a:pPr marL="914400" lvl="1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-US" sz="2200">
                <a:latin typeface="Segoe UI"/>
                <a:cs typeface="Segoe UI"/>
              </a:rPr>
              <a:t>Meet DMC-ODS access criteria.</a:t>
            </a:r>
            <a:endParaRPr lang="en-US" sz="2200"/>
          </a:p>
          <a:p>
            <a:pPr marL="1371600" lvl="2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Wingdings"/>
              <a:buChar char="§"/>
            </a:pPr>
            <a:r>
              <a:rPr lang="en-US" sz="2200">
                <a:latin typeface="Segoe UI"/>
                <a:cs typeface="Segoe UI"/>
              </a:rPr>
              <a:t>Members enrolled in Medi-Cal in a DMC-ODS county must meet existing DMC-ODS access criteria detailed in </a:t>
            </a:r>
            <a:r>
              <a:rPr lang="en-US" sz="2200">
                <a:latin typeface="Segoe UI"/>
                <a:cs typeface="Segoe UI"/>
                <a:hlinkClick r:id="rId3"/>
              </a:rPr>
              <a:t>BHIN 24-001</a:t>
            </a:r>
            <a:r>
              <a:rPr lang="en-US" sz="2200">
                <a:latin typeface="Segoe UI"/>
                <a:cs typeface="Segoe UI"/>
              </a:rPr>
              <a:t> or subsequent guidance to be eligible to receive traditional health care practices.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703789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Participating IHCP Requirements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89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A6F9E-4359-F0D7-0B09-BB7FF5D9F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Presenter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13F80-3792-E48D-DB55-C65F649FC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b="1">
                <a:latin typeface="Segoe UI"/>
                <a:cs typeface="Segoe UI"/>
              </a:rPr>
              <a:t>Paula Wilhelm</a:t>
            </a:r>
            <a:endParaRPr lang="en-US"/>
          </a:p>
          <a:p>
            <a:pPr marL="0" indent="0" algn="ctr">
              <a:buNone/>
            </a:pPr>
            <a:r>
              <a:rPr lang="en-US" sz="2400">
                <a:latin typeface="Segoe UI"/>
                <a:cs typeface="Segoe UI"/>
              </a:rPr>
              <a:t>Deputy Director, Behavioral Health</a:t>
            </a:r>
          </a:p>
          <a:p>
            <a:pPr marL="0" indent="0" algn="ctr">
              <a:buNone/>
            </a:pPr>
            <a:r>
              <a:rPr lang="en-US" b="1">
                <a:latin typeface="Segoe UI"/>
                <a:cs typeface="Segoe UI"/>
              </a:rPr>
              <a:t>California Department of Health Care Services</a:t>
            </a:r>
            <a:endParaRPr lang="en-US" b="1"/>
          </a:p>
          <a:p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8393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A5EC5-2F8E-253D-FDA0-DDA554887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42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Segoe UI"/>
                <a:cs typeface="Segoe UI"/>
              </a:rPr>
              <a:t>Medi-Cal Enrollment and Certifications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F57BA-A79C-695E-1381-7012FA9A7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9313" y="5290329"/>
            <a:ext cx="10497669" cy="12985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800" b="1">
                <a:latin typeface="Segoe UI"/>
                <a:cs typeface="Segoe UI"/>
              </a:rPr>
              <a:t>Alcohol and Other Drug: (AOD) Certification:</a:t>
            </a:r>
            <a:r>
              <a:rPr lang="en-US" sz="1800">
                <a:latin typeface="Segoe UI"/>
                <a:cs typeface="Segoe UI"/>
              </a:rPr>
              <a:t> Consistent with federal law*, Indian Health Care Providers enrolled as Medi-Cal providers are </a:t>
            </a:r>
            <a:r>
              <a:rPr lang="en-US" sz="1800" b="1">
                <a:latin typeface="Segoe UI"/>
                <a:cs typeface="Segoe UI"/>
              </a:rPr>
              <a:t>not</a:t>
            </a:r>
            <a:r>
              <a:rPr lang="en-US" sz="1800">
                <a:latin typeface="Segoe UI"/>
                <a:cs typeface="Segoe UI"/>
              </a:rPr>
              <a:t> required to obtain DHCS’ certification for Alcohol and Other Drug (AOD) programs if they meet all applicable standards.</a:t>
            </a:r>
            <a:endParaRPr lang="en-US"/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endParaRPr lang="en-US" sz="2200">
              <a:latin typeface="Segoe UI"/>
              <a:cs typeface="Segoe U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927BAB5-5601-A587-EC5C-0463C59B1F90}"/>
              </a:ext>
            </a:extLst>
          </p:cNvPr>
          <p:cNvGraphicFramePr>
            <a:graphicFrameLocks noGrp="1"/>
          </p:cNvGraphicFramePr>
          <p:nvPr/>
        </p:nvGraphicFramePr>
        <p:xfrm>
          <a:off x="1084582" y="2604577"/>
          <a:ext cx="10286834" cy="19032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43417">
                  <a:extLst>
                    <a:ext uri="{9D8B030D-6E8A-4147-A177-3AD203B41FA5}">
                      <a16:colId xmlns:a16="http://schemas.microsoft.com/office/drawing/2014/main" val="3098158623"/>
                    </a:ext>
                  </a:extLst>
                </a:gridCol>
                <a:gridCol w="5143417">
                  <a:extLst>
                    <a:ext uri="{9D8B030D-6E8A-4147-A177-3AD203B41FA5}">
                      <a16:colId xmlns:a16="http://schemas.microsoft.com/office/drawing/2014/main" val="1496510715"/>
                    </a:ext>
                  </a:extLst>
                </a:gridCol>
              </a:tblGrid>
              <a:tr h="31625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effectLst/>
                          <a:latin typeface="Segoe UI"/>
                        </a:rPr>
                        <a:t>IHCP DMC Certification Requirements Based on Services Offered </a:t>
                      </a:r>
                      <a:endParaRPr lang="en-US" sz="1800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1300132"/>
                  </a:ext>
                </a:extLst>
              </a:tr>
              <a:tr h="3162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</a:pPr>
                      <a:r>
                        <a:rPr lang="en-US" sz="1800" b="1">
                          <a:effectLst/>
                          <a:latin typeface="Segoe UI"/>
                        </a:rPr>
                        <a:t>Medi-Cal Services Offered</a:t>
                      </a:r>
                      <a:endParaRPr lang="en-US" sz="1800" b="1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>
                          <a:effectLst/>
                          <a:latin typeface="Segoe UI"/>
                        </a:rPr>
                        <a:t>Drug Medi-Cal (DMC) Certification</a:t>
                      </a:r>
                      <a:endParaRPr lang="en-US" sz="1800" b="1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7817831"/>
                  </a:ext>
                </a:extLst>
              </a:tr>
              <a:tr h="635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</a:pPr>
                      <a:r>
                        <a:rPr lang="en-US" sz="1800">
                          <a:effectLst/>
                          <a:latin typeface="Segoe UI"/>
                        </a:rPr>
                        <a:t>Only traditional health care practices (and no other DMC-ODS services)</a:t>
                      </a:r>
                      <a:endParaRPr lang="en-US" sz="1800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Segoe UI"/>
                        </a:rPr>
                        <a:t>Not required</a:t>
                      </a:r>
                      <a:endParaRPr lang="en-US" sz="1800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2220142"/>
                  </a:ext>
                </a:extLst>
              </a:tr>
              <a:tr h="6353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</a:pPr>
                      <a:r>
                        <a:rPr lang="en-US" sz="1800">
                          <a:effectLst/>
                          <a:latin typeface="Segoe UI"/>
                        </a:rPr>
                        <a:t>Traditional health care practices and other DMC-ODS services</a:t>
                      </a:r>
                      <a:endParaRPr lang="en-US" sz="1800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Segoe UI"/>
                        </a:rPr>
                        <a:t>Required</a:t>
                      </a:r>
                      <a:endParaRPr lang="en-US" sz="1800">
                        <a:effectLst/>
                        <a:latin typeface="Segoe UI"/>
                        <a:ea typeface="Calibri"/>
                        <a:cs typeface="Segoe U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7628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F1DD907-36AC-CC4D-056B-1072ACE039FD}"/>
              </a:ext>
            </a:extLst>
          </p:cNvPr>
          <p:cNvSpPr txBox="1"/>
          <p:nvPr/>
        </p:nvSpPr>
        <p:spPr>
          <a:xfrm>
            <a:off x="1497352" y="4510697"/>
            <a:ext cx="9873541" cy="9233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i="1">
                <a:latin typeface="Segoe UI"/>
                <a:cs typeface="Segoe UI"/>
              </a:rPr>
              <a:t>Medications for Addiction Treatment</a:t>
            </a:r>
            <a:r>
              <a:rPr lang="en-US" i="1">
                <a:solidFill>
                  <a:srgbClr val="FF0000"/>
                </a:solidFill>
                <a:latin typeface="Segoe UI"/>
                <a:cs typeface="Segoe UI"/>
              </a:rPr>
              <a:t> </a:t>
            </a:r>
            <a:r>
              <a:rPr lang="en-US" i="1">
                <a:latin typeface="Segoe UI"/>
                <a:cs typeface="Segoe UI"/>
              </a:rPr>
              <a:t>(MAT) services do not require DMC certification or participation in the DMC-ODS.</a:t>
            </a:r>
            <a:endParaRPr lang="en-US"/>
          </a:p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383B6F-60D5-11B5-72E5-5575907E8AE9}"/>
              </a:ext>
            </a:extLst>
          </p:cNvPr>
          <p:cNvSpPr txBox="1"/>
          <p:nvPr/>
        </p:nvSpPr>
        <p:spPr>
          <a:xfrm>
            <a:off x="1085680" y="6365733"/>
            <a:ext cx="3472832" cy="3231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500" i="1">
                <a:latin typeface="Segoe UI"/>
                <a:ea typeface="Calibri"/>
                <a:cs typeface="Calibri"/>
              </a:rPr>
              <a:t>*</a:t>
            </a:r>
            <a:r>
              <a:rPr lang="en-US" sz="1500" i="1">
                <a:latin typeface="Segoe UI"/>
                <a:ea typeface="Calibri"/>
                <a:cs typeface="Arial"/>
              </a:rPr>
              <a:t>See U.S. Code, title 25, section </a:t>
            </a:r>
            <a:r>
              <a:rPr lang="en-US" sz="1500" i="1">
                <a:latin typeface="Segoe UI"/>
                <a:ea typeface="Calibri"/>
                <a:cs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1647a</a:t>
            </a:r>
            <a:r>
              <a:rPr lang="en-US" sz="1500" i="1">
                <a:latin typeface="Segoe UI"/>
                <a:ea typeface="Calibri"/>
                <a:cs typeface="Arial"/>
              </a:rPr>
              <a:t>.</a:t>
            </a:r>
            <a:endParaRPr lang="en-US" sz="1500" i="1">
              <a:latin typeface="Segoe UI"/>
              <a:cs typeface="Segoe U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39CFC1-0995-8345-84DA-A9F95C5FD6A4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2000" b="1">
                <a:solidFill>
                  <a:srgbClr val="FFFFFF"/>
                </a:solidFill>
                <a:latin typeface="Segoe UI"/>
                <a:cs typeface="Segoe UI"/>
              </a:rPr>
              <a:t>IHCPs that bill Medi-Cal for traditional health care practices are required to enroll as Medi-Cal providers. If the IHCP is providing DMC-ODS services beyond traditional health care practices, they must also become DMC certified.</a:t>
            </a:r>
            <a:endParaRPr lang="en-US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498115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09991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Practitioner Qualifications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8" y="1593156"/>
            <a:ext cx="10799181" cy="494575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cs typeface="Segoe UI"/>
              </a:rPr>
              <a:t>Participating IHCPs are required to </a:t>
            </a:r>
            <a:r>
              <a:rPr lang="en-US" sz="2000" b="1">
                <a:latin typeface="Segoe UI"/>
                <a:cs typeface="Segoe UI"/>
              </a:rPr>
              <a:t>e</a:t>
            </a:r>
            <a:r>
              <a:rPr lang="en-US" sz="2000" b="1">
                <a:latin typeface="Segoe UI"/>
                <a:ea typeface="Calibri"/>
                <a:cs typeface="Segoe UI"/>
              </a:rPr>
              <a:t>stablish methods for determining whether employees or contractors are qualified to provide traditional health care practices.</a:t>
            </a:r>
            <a:endParaRPr lang="en-US" sz="2000">
              <a:latin typeface="Segoe UI"/>
              <a:cs typeface="Segoe UI"/>
            </a:endParaRP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cs typeface="Segoe UI"/>
              </a:rPr>
              <a:t>Participating IHCPs must </a:t>
            </a:r>
            <a:r>
              <a:rPr lang="en-US" sz="2000" b="1">
                <a:latin typeface="Segoe UI"/>
                <a:cs typeface="Segoe UI"/>
              </a:rPr>
              <a:t>determine and document </a:t>
            </a:r>
            <a:r>
              <a:rPr lang="en-US" sz="2000">
                <a:latin typeface="Segoe UI"/>
                <a:cs typeface="Segoe UI"/>
              </a:rPr>
              <a:t>(available to DHCS upon request), that each practitioner, provider, or staff member employed or contracted with the facility to provide traditional health care practices is: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ea typeface="Calibri"/>
                <a:cs typeface="Segoe UI"/>
              </a:rPr>
              <a:t>Q</a:t>
            </a:r>
            <a:r>
              <a:rPr lang="en-US" sz="2000">
                <a:effectLst/>
                <a:latin typeface="Segoe UI"/>
                <a:ea typeface="Calibri"/>
                <a:cs typeface="Segoe UI"/>
              </a:rPr>
              <a:t>ualified to provide traditional health care practices to the IHCP’s patients</a:t>
            </a:r>
            <a:r>
              <a:rPr lang="en-US" sz="2000">
                <a:latin typeface="Segoe UI"/>
                <a:cs typeface="Segoe UI"/>
              </a:rPr>
              <a:t>; and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cs typeface="Segoe UI"/>
              </a:rPr>
              <a:t>Has the necessary experience and appropriate training.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cs typeface="Segoe UI"/>
              </a:rPr>
              <a:t>IHCPs may only bill Medi-Cal for traditional health care practices furnished only by employees or contractors who are </a:t>
            </a:r>
            <a:r>
              <a:rPr lang="en-US" sz="2000" b="1">
                <a:latin typeface="Segoe UI"/>
                <a:cs typeface="Segoe UI"/>
              </a:rPr>
              <a:t>qualified </a:t>
            </a:r>
            <a:r>
              <a:rPr lang="en-US" sz="2000">
                <a:latin typeface="Segoe UI"/>
                <a:cs typeface="Segoe UI"/>
              </a:rPr>
              <a:t>to provide them.</a:t>
            </a:r>
          </a:p>
        </p:txBody>
      </p:sp>
    </p:spTree>
    <p:extLst>
      <p:ext uri="{BB962C8B-B14F-4D97-AF65-F5344CB8AC3E}">
        <p14:creationId xmlns:p14="http://schemas.microsoft.com/office/powerpoint/2010/main" val="18376075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19088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Ensuring Access to Continuum of Treatment Services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619" y="1900999"/>
            <a:ext cx="10799181" cy="425519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Participating IHCPs must provide, or coordinate with DMC-ODS counties to ensure access to, additional services to promote the </a:t>
            </a:r>
            <a:r>
              <a:rPr lang="en-US" sz="2200" b="1">
                <a:latin typeface="Segoe UI"/>
                <a:cs typeface="Segoe UI"/>
              </a:rPr>
              <a:t>treatment of substance use disorders (SUDs)</a:t>
            </a:r>
            <a:r>
              <a:rPr lang="en-US" sz="2200">
                <a:latin typeface="Segoe UI"/>
                <a:cs typeface="Segoe UI"/>
              </a:rPr>
              <a:t>, including:</a:t>
            </a:r>
            <a:endParaRPr lang="en-US" sz="2200"/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Comprehensive </a:t>
            </a:r>
            <a:r>
              <a:rPr lang="en-US" sz="2200" b="1">
                <a:latin typeface="Segoe UI"/>
                <a:cs typeface="Segoe UI"/>
              </a:rPr>
              <a:t>American Society of Addiction Medicine (ASAM) </a:t>
            </a:r>
            <a:r>
              <a:rPr lang="en-US" sz="2200">
                <a:latin typeface="Segoe UI"/>
                <a:cs typeface="Segoe UI"/>
              </a:rPr>
              <a:t>assessments to identify other SUD treatment needs;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Medications for addiction treatment (MAT): </a:t>
            </a:r>
            <a:r>
              <a:rPr lang="en-US" sz="2200">
                <a:latin typeface="Segoe UI"/>
                <a:cs typeface="Segoe UI"/>
              </a:rPr>
              <a:t>services may be offered directly through the IHCP or there must be an effective MAT referral process in place; IHCP must implement and maintain a MAT policy; and</a:t>
            </a:r>
            <a:endParaRPr lang="en-US" sz="2200"/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Other DMC-ODS services</a:t>
            </a:r>
            <a:r>
              <a:rPr lang="en-US" sz="2200">
                <a:latin typeface="Segoe UI"/>
                <a:cs typeface="Segoe UI"/>
              </a:rPr>
              <a:t>, as needed and desired by the member.</a:t>
            </a:r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39971796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7317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Ensuring Access to Continuum of Treatment Services (continued)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9" y="1835584"/>
            <a:ext cx="6389816" cy="436731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>
                <a:latin typeface="Segoe UI"/>
                <a:cs typeface="Segoe UI"/>
              </a:rPr>
              <a:t>IHCPs that opt to provide traditional health care practices are required to implement </a:t>
            </a:r>
            <a:r>
              <a:rPr lang="en-US" sz="1900" b="1">
                <a:latin typeface="Segoe UI"/>
                <a:cs typeface="Segoe UI"/>
              </a:rPr>
              <a:t>evidence-based treatment practices </a:t>
            </a:r>
            <a:r>
              <a:rPr lang="en-US" sz="1900">
                <a:latin typeface="Segoe UI"/>
                <a:cs typeface="Segoe UI"/>
              </a:rPr>
              <a:t>(EBPs).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1900">
                <a:latin typeface="Segoe UI"/>
                <a:cs typeface="Segoe UI"/>
              </a:rPr>
              <a:t>Note: If an EBP(s) does not exist for the population(s) of focus and types of problems or disorders being addressed, but there are culturally adapted practices, Community Defined Evidence Practices, and/or culturally promising practices that are appropriate, the </a:t>
            </a:r>
            <a:r>
              <a:rPr lang="en-US" sz="1900" b="1">
                <a:latin typeface="Segoe UI"/>
                <a:cs typeface="Segoe UI"/>
              </a:rPr>
              <a:t>complementary practices that have been shown to be effective for your population(s) of focus may be used</a:t>
            </a:r>
            <a:r>
              <a:rPr lang="en-US" sz="1900">
                <a:latin typeface="Segoe UI"/>
                <a:cs typeface="Segoe UI"/>
              </a:rPr>
              <a:t>.*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D5BCD36F-6EC1-58FE-1664-996847529293}"/>
              </a:ext>
            </a:extLst>
          </p:cNvPr>
          <p:cNvSpPr/>
          <p:nvPr/>
        </p:nvSpPr>
        <p:spPr>
          <a:xfrm>
            <a:off x="7629525" y="1835584"/>
            <a:ext cx="4038233" cy="4308041"/>
          </a:xfrm>
          <a:prstGeom prst="roundRect">
            <a:avLst/>
          </a:prstGeom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91440" rIns="0" bIns="365760" rtlCol="0" anchor="t" anchorCtr="0"/>
          <a:lstStyle/>
          <a:p>
            <a:pPr lvl="1">
              <a:lnSpc>
                <a:spcPct val="107000"/>
              </a:lnSpc>
            </a:pP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DMC-ODS E</a:t>
            </a:r>
            <a:r>
              <a:rPr lang="en-US" sz="20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videnced-Based 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T</a:t>
            </a:r>
            <a:r>
              <a:rPr lang="en-US" sz="20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reatment 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P</a:t>
            </a:r>
            <a:r>
              <a:rPr lang="en-US" sz="2000" b="1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ractices (EBPs</a:t>
            </a:r>
            <a:r>
              <a:rPr lang="en-US" sz="2000" b="1" dirty="0">
                <a:solidFill>
                  <a:schemeClr val="bg1"/>
                </a:solidFill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):</a:t>
            </a:r>
            <a:endParaRPr lang="en-US" sz="2000" b="1" dirty="0">
              <a:solidFill>
                <a:schemeClr val="bg1"/>
              </a:solidFill>
              <a:effectLst/>
              <a:latin typeface="Segoe UI" panose="020B0502040204020203" pitchFamily="34" charset="0"/>
              <a:ea typeface="Calibri"/>
              <a:cs typeface="Segoe UI" panose="020B0502040204020203" pitchFamily="34" charset="0"/>
            </a:endParaRP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Motivational Interviewing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Cognitive-Behavioral Therapy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Relapse Prevention</a:t>
            </a:r>
          </a:p>
          <a:p>
            <a:pPr marL="800100" lvl="1" indent="-34290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Trauma-Informed Treatment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effectLst/>
                <a:latin typeface="Segoe UI" panose="020B0502040204020203" pitchFamily="34" charset="0"/>
                <a:ea typeface="Calibri"/>
                <a:cs typeface="Segoe UI" panose="020B0502040204020203" pitchFamily="34" charset="0"/>
              </a:rPr>
              <a:t>Psycho-Education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02E5001-2429-2315-2946-EA89C01F23D4}"/>
              </a:ext>
            </a:extLst>
          </p:cNvPr>
          <p:cNvSpPr txBox="1"/>
          <p:nvPr/>
        </p:nvSpPr>
        <p:spPr>
          <a:xfrm>
            <a:off x="308225" y="6018768"/>
            <a:ext cx="7851167" cy="67675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8000"/>
              </a:lnSpc>
              <a:spcAft>
                <a:spcPts val="1000"/>
              </a:spcAft>
            </a:pPr>
            <a:r>
              <a:rPr lang="en-US" sz="1600" b="1" dirty="0">
                <a:latin typeface="Segoe UI"/>
                <a:cs typeface="Segoe UI"/>
              </a:rPr>
              <a:t>*</a:t>
            </a:r>
            <a:r>
              <a:rPr lang="en-US" i="1" dirty="0">
                <a:latin typeface="Segoe UI"/>
                <a:cs typeface="Segoe UI"/>
              </a:rPr>
              <a:t>This exception applies to IHCPs providing only traditional health care practices and no other DMC-ODS services.</a:t>
            </a:r>
            <a:endParaRPr lang="en-US" i="1" dirty="0">
              <a:latin typeface="Segoe UI"/>
              <a:ea typeface="Calibri" panose="020F0502020204030204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3614757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" y="319088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Service Documentation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6" y="1644651"/>
            <a:ext cx="10799181" cy="494575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IHCPs providing traditional health care practices are required to follow the progress note and problem list documentation requirements in </a:t>
            </a:r>
            <a:r>
              <a:rPr lang="en-US" sz="2200" b="1">
                <a:latin typeface="Segoe UI"/>
                <a:cs typeface="Segoe UI"/>
                <a:hlinkClick r:id="rId3"/>
              </a:rPr>
              <a:t>BHIN 23-068</a:t>
            </a:r>
            <a:r>
              <a:rPr lang="en-US" sz="2200" b="1">
                <a:latin typeface="Segoe UI"/>
                <a:cs typeface="Segoe UI"/>
              </a:rPr>
              <a:t>. 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Individual Traditional Healers or Natural Helpers are not solely responsible for developing or maintaining the member's clinical records. These requirements shall be completed at the organizational (IHCP) level.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Other licensed or non-licensed practitioners may complete service documentation on behalf of the Traditional Healer or Natural Helper as needed.</a:t>
            </a:r>
            <a:endParaRPr lang="en-US" sz="2200" strike="sngStrike"/>
          </a:p>
        </p:txBody>
      </p:sp>
    </p:spTree>
    <p:extLst>
      <p:ext uri="{BB962C8B-B14F-4D97-AF65-F5344CB8AC3E}">
        <p14:creationId xmlns:p14="http://schemas.microsoft.com/office/powerpoint/2010/main" val="5805363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4575-7BB7-A351-2416-4A4421A62F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Opt-in Process for IHCPs to Provide Traditional Health Care Practices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8621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IHCP Opt-in Process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25FD9-4AD9-8D25-C288-35C2B464B4D8}"/>
              </a:ext>
            </a:extLst>
          </p:cNvPr>
          <p:cNvSpPr/>
          <p:nvPr/>
        </p:nvSpPr>
        <p:spPr>
          <a:xfrm>
            <a:off x="8375" y="1194817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IHCPs </a:t>
            </a:r>
            <a:r>
              <a:rPr lang="en-US" sz="2000" b="1">
                <a:solidFill>
                  <a:schemeClr val="bg1"/>
                </a:solidFill>
                <a:latin typeface="Segoe UI"/>
                <a:cs typeface="Segoe UI"/>
              </a:rPr>
              <a:t>must </a:t>
            </a:r>
            <a:r>
              <a:rPr lang="en-US" sz="2000" b="1">
                <a:solidFill>
                  <a:prstClr val="white"/>
                </a:solidFill>
                <a:latin typeface="Segoe UI"/>
                <a:cs typeface="Segoe UI"/>
              </a:rPr>
              <a:t>opt-in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to providing traditional health care practices.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9FDDA8E-4162-49B8-92EF-AD91606FE075}"/>
              </a:ext>
            </a:extLst>
          </p:cNvPr>
          <p:cNvSpPr txBox="1">
            <a:spLocks/>
          </p:cNvSpPr>
          <p:nvPr/>
        </p:nvSpPr>
        <p:spPr>
          <a:xfrm>
            <a:off x="493040" y="2221052"/>
            <a:ext cx="11206872" cy="46337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20040" indent="-32004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200" b="1">
                <a:solidFill>
                  <a:srgbClr val="000000"/>
                </a:solidFill>
                <a:latin typeface="Segoe UI"/>
                <a:cs typeface="Segoe UI"/>
              </a:rPr>
              <a:t>IHCPs shall complete and submit an Opt-In Package to DHCS for approval, </a:t>
            </a:r>
            <a:r>
              <a:rPr lang="en-US" sz="2200">
                <a:solidFill>
                  <a:srgbClr val="000000"/>
                </a:solidFill>
                <a:latin typeface="Segoe UI"/>
                <a:cs typeface="Segoe UI"/>
              </a:rPr>
              <a:t>using a DHCS template that includes, but is not limited to:</a:t>
            </a: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>
              <a:solidFill>
                <a:srgbClr val="000000"/>
              </a:solidFill>
              <a:latin typeface="Segoe UI"/>
              <a:cs typeface="Segoe UI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endParaRPr lang="en-US" sz="2000" b="1">
              <a:solidFill>
                <a:srgbClr val="000000"/>
              </a:solidFill>
              <a:latin typeface="Segoe UI"/>
              <a:cs typeface="Segoe U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Segoe UI" panose="020B0502040204020203" pitchFamily="34" charset="0"/>
              <a:buNone/>
            </a:pPr>
            <a:endParaRPr lang="en-US" sz="2000" b="1">
              <a:solidFill>
                <a:srgbClr val="000000"/>
              </a:solidFill>
              <a:latin typeface="Segoe UI"/>
              <a:cs typeface="Segoe UI"/>
            </a:endParaRPr>
          </a:p>
          <a:p>
            <a:pPr marL="914400" lvl="2" inden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  <a:p>
            <a:pPr lvl="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Wingdings" panose="020B0502040204020203" pitchFamily="34" charset="0"/>
              <a:buChar char="§"/>
            </a:pPr>
            <a:endParaRPr lang="en-US" sz="1800">
              <a:solidFill>
                <a:srgbClr val="000000"/>
              </a:solidFill>
              <a:latin typeface="Segoe UI"/>
              <a:cs typeface="Segoe UI"/>
            </a:endParaRP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B8F920F-C50C-82B3-049E-E635CEA9FC65}"/>
              </a:ext>
            </a:extLst>
          </p:cNvPr>
          <p:cNvSpPr txBox="1">
            <a:spLocks/>
          </p:cNvSpPr>
          <p:nvPr/>
        </p:nvSpPr>
        <p:spPr>
          <a:xfrm>
            <a:off x="492581" y="3031319"/>
            <a:ext cx="5754099" cy="299283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20040" indent="-32004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Information for each site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 (name, location, National Provider Identifier, contact).</a:t>
            </a:r>
            <a:endParaRPr lang="en-US" sz="2000"/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Medi-Cal enrollment status.</a:t>
            </a:r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List of services the IHCP will provide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 (Traditional Healers/Natural Helpers/ DMC-ODS).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6D51E16E-3E4B-43B8-1D23-BF7A8B249C7A}"/>
              </a:ext>
            </a:extLst>
          </p:cNvPr>
          <p:cNvSpPr txBox="1">
            <a:spLocks/>
          </p:cNvSpPr>
          <p:nvPr/>
        </p:nvSpPr>
        <p:spPr>
          <a:xfrm>
            <a:off x="5645517" y="2945071"/>
            <a:ext cx="6053902" cy="377640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20040" indent="-32004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An acknowledgment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 that IHCP</a:t>
            </a:r>
            <a:r>
              <a:rPr lang="en-US" sz="2000">
                <a:latin typeface="Segoe UI"/>
                <a:cs typeface="Segoe UI"/>
              </a:rPr>
              <a:t>s must obtain DMC certification if they seek to offer DMC-ODS services other than Traditional Healers/ Natural Helpers.</a:t>
            </a:r>
            <a:endParaRPr lang="en-US" sz="2000" strike="sngStrike"/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Draft or final policies and procedures.</a:t>
            </a:r>
            <a:endParaRPr lang="en-US" sz="2000">
              <a:solidFill>
                <a:srgbClr val="000000"/>
              </a:solidFill>
            </a:endParaRPr>
          </a:p>
          <a:p>
            <a:pPr marL="800100" lvl="1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An attestation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 that the IHCP will provide DHCS, upon request, supporting documentation and records.</a:t>
            </a:r>
          </a:p>
        </p:txBody>
      </p:sp>
    </p:spTree>
    <p:extLst>
      <p:ext uri="{BB962C8B-B14F-4D97-AF65-F5344CB8AC3E}">
        <p14:creationId xmlns:p14="http://schemas.microsoft.com/office/powerpoint/2010/main" val="32883244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966182-4B04-AD41-ABFB-53D49BF7DC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CE8F3-3D17-0850-D96E-8AA2AE2E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IHCP Opt-in Process (continued)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7F7B9CE-B9FE-33F8-A68D-BA579AA0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E864F62-685A-CF80-E1B7-0D6C1DC0831A}"/>
              </a:ext>
            </a:extLst>
          </p:cNvPr>
          <p:cNvSpPr/>
          <p:nvPr/>
        </p:nvSpPr>
        <p:spPr>
          <a:xfrm>
            <a:off x="8375" y="1194817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IHCPs must submit draft or final policies and procedures</a:t>
            </a:r>
            <a:r>
              <a:rPr lang="en-US" sz="2000" b="1">
                <a:solidFill>
                  <a:prstClr val="white"/>
                </a:solidFill>
                <a:latin typeface="Segoe UI"/>
                <a:cs typeface="Segoe UI"/>
              </a:rPr>
              <a:t> 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as part of their opt-in submission</a:t>
            </a:r>
            <a:r>
              <a:rPr lang="en-US" b="1">
                <a:solidFill>
                  <a:prstClr val="white"/>
                </a:solidFill>
                <a:latin typeface="Segoe UI"/>
                <a:cs typeface="Segoe UI"/>
              </a:rPr>
              <a:t>.</a:t>
            </a:r>
            <a:endParaRPr lang="en-US" sz="1800" b="1" i="0" u="none" strike="sng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287D487-6DCD-44DF-26BC-737294D6B073}"/>
              </a:ext>
            </a:extLst>
          </p:cNvPr>
          <p:cNvSpPr txBox="1">
            <a:spLocks/>
          </p:cNvSpPr>
          <p:nvPr/>
        </p:nvSpPr>
        <p:spPr>
          <a:xfrm>
            <a:off x="832851" y="2221052"/>
            <a:ext cx="10527250" cy="463379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320040" indent="-32004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spcAft>
                <a:spcPts val="600"/>
              </a:spcAft>
              <a:buClr>
                <a:srgbClr val="E47225"/>
              </a:buClr>
              <a:buSzPct val="125000"/>
              <a:buFont typeface="Segoe UI" panose="020B0502040204020203" pitchFamily="34" charset="0"/>
              <a:buChar char="»"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600"/>
              </a:spcAft>
              <a:buClr>
                <a:srgbClr val="E47225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The Opt-In Package submission must include the following policies and procedures: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Practitioner Qualifications;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County coordination, connecting members to American Society of Addiction Medicine (ASAM) </a:t>
            </a:r>
            <a:r>
              <a:rPr lang="en-US" sz="2000">
                <a:latin typeface="Segoe UI"/>
                <a:cs typeface="Segoe UI"/>
              </a:rPr>
              <a:t>assessments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;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Providing members access to medication for addiction treatment (MAT); </a:t>
            </a:r>
            <a:endParaRPr lang="en-US" sz="2000"/>
          </a:p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Access to other DMC-ODS services, as needed; and</a:t>
            </a:r>
          </a:p>
          <a:p>
            <a:pPr lvl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Implementation of at least two evidence-based treatment practices (EBPs) </a:t>
            </a:r>
            <a:r>
              <a:rPr lang="en-US" sz="2000" i="1">
                <a:solidFill>
                  <a:srgbClr val="000000"/>
                </a:solidFill>
                <a:latin typeface="Segoe UI"/>
                <a:cs typeface="Segoe UI"/>
              </a:rPr>
              <a:t>or 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complementary practices (e.g., Community Defined Evidence Practices).</a:t>
            </a:r>
            <a:endParaRPr lang="en-US" sz="200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Segoe UI" panose="020B0604020202020204" pitchFamily="34" charset="0"/>
              <a:buChar char="»"/>
            </a:pP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DHCS will provide approval of opt-in packages </a:t>
            </a:r>
            <a:r>
              <a:rPr lang="en-US" sz="2000" b="1">
                <a:solidFill>
                  <a:srgbClr val="000000"/>
                </a:solidFill>
                <a:latin typeface="Segoe UI"/>
                <a:cs typeface="Segoe UI"/>
              </a:rPr>
              <a:t>no earlier than 10 business days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 after submission.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b="1">
              <a:solidFill>
                <a:srgbClr val="000000"/>
              </a:solidFill>
            </a:endParaRPr>
          </a:p>
          <a:p>
            <a:pPr marL="914400" lvl="2" indent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>
              <a:solidFill>
                <a:srgbClr val="000000"/>
              </a:solidFill>
            </a:endParaRPr>
          </a:p>
          <a:p>
            <a:pPr lvl="2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Font typeface="Wingdings" panose="020B0502040204020203" pitchFamily="34" charset="0"/>
              <a:buChar char="§"/>
            </a:pP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5025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B827C-1C2D-F8A3-6353-1D7FBAB1F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D11B-49F7-F045-A51B-813AAC0C8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Segoe UI"/>
                <a:cs typeface="Segoe UI"/>
              </a:rPr>
              <a:t>Opt-in and Coordination with DMC-ODS Counties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FC763FD-4F32-2568-17A8-3FB606318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73299"/>
            <a:ext cx="10515600" cy="426128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200" kern="100">
                <a:effectLst/>
                <a:latin typeface="Segoe UI"/>
                <a:ea typeface="Arial" panose="020B0604020202020204" pitchFamily="34" charset="0"/>
                <a:cs typeface="Segoe UI"/>
              </a:rPr>
              <a:t>Upon receiving approval from DHCS, IHCPs must share a copy of their opt-in package and DHCS approval letter with the DMC-ODS counties in which they plan to provide services. </a:t>
            </a:r>
            <a:r>
              <a:rPr lang="en-US" sz="2200" kern="100">
                <a:effectLst/>
                <a:latin typeface="Segoe UI"/>
                <a:ea typeface="Aptos" panose="020B0004020202020204" pitchFamily="34" charset="0"/>
                <a:cs typeface="Segoe UI"/>
              </a:rPr>
              <a:t>  </a:t>
            </a:r>
            <a:endParaRPr lang="en-US" sz="2200">
              <a:effectLst/>
              <a:latin typeface="Segoe UI"/>
              <a:ea typeface="Aptos" panose="020B0004020202020204" pitchFamily="34" charset="0"/>
              <a:cs typeface="Segoe UI"/>
            </a:endParaRPr>
          </a:p>
          <a:p>
            <a:pPr marL="822960" lvl="1">
              <a:lnSpc>
                <a:spcPct val="100000"/>
              </a:lnSpc>
              <a:spcAft>
                <a:spcPts val="800"/>
              </a:spcAft>
            </a:pPr>
            <a:r>
              <a:rPr lang="en-US" sz="2200">
                <a:latin typeface="Segoe UI"/>
                <a:ea typeface="Calibri"/>
                <a:cs typeface="Segoe UI"/>
              </a:rPr>
              <a:t>DHCS will post a list of approved IHCPs on the traditional health care practices webpage.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2200">
                <a:latin typeface="Segoe UI"/>
                <a:ea typeface="Calibri"/>
                <a:cs typeface="Segoe UI"/>
              </a:rPr>
              <a:t>As of April 21, 2025, DHCS has received two opt-in package submissions.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C71FF3-5FF1-0602-BCDB-C82EA0076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EB8090AE-F645-47C1-81A8-D4E28BF03D47}" type="slidenum">
              <a:rPr lang="en-US" noProof="0" smtClean="0"/>
              <a:pPr lvl="0"/>
              <a:t>28</a:t>
            </a:fld>
            <a:endParaRPr lang="en-US" noProof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93D660-7CFD-CD15-03BD-906F6573BA12}"/>
              </a:ext>
            </a:extLst>
          </p:cNvPr>
          <p:cNvSpPr/>
          <p:nvPr/>
        </p:nvSpPr>
        <p:spPr>
          <a:xfrm>
            <a:off x="8375" y="1194817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IHCPs </a:t>
            </a:r>
            <a:r>
              <a:rPr lang="en-US" sz="2000" b="1">
                <a:solidFill>
                  <a:prstClr val="white"/>
                </a:solidFill>
                <a:latin typeface="Segoe UI"/>
                <a:cs typeface="Segoe UI"/>
              </a:rPr>
              <a:t>may claim for services back to the date of opt-in submission (as long as DHCS approves the opt-in package).</a:t>
            </a: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1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DMC-ODS County Requirements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07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1300-28DF-03A6-F5B9-8AF63DBCA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9530" y="2085594"/>
            <a:ext cx="10772938" cy="427075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>
                <a:latin typeface="Segoe UI"/>
                <a:cs typeface="Segoe UI"/>
              </a:rPr>
              <a:t>Traditional Health Care Practices Background</a:t>
            </a:r>
            <a:endParaRPr lang="en-US" b="1"/>
          </a:p>
          <a:p>
            <a:r>
              <a:rPr lang="en-US" b="1">
                <a:latin typeface="Segoe UI"/>
                <a:cs typeface="Segoe UI"/>
              </a:rPr>
              <a:t>Traditional Health Care Practices Benefits Overview</a:t>
            </a:r>
          </a:p>
          <a:p>
            <a:r>
              <a:rPr lang="en-US" b="1">
                <a:latin typeface="Segoe UI"/>
                <a:cs typeface="Segoe UI"/>
              </a:rPr>
              <a:t>Next Steps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FF2F9-D203-4F0B-36AE-274422333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3F9418-CD9A-C5C6-A025-326D662C8E19}"/>
              </a:ext>
            </a:extLst>
          </p:cNvPr>
          <p:cNvSpPr txBox="1">
            <a:spLocks/>
          </p:cNvSpPr>
          <p:nvPr/>
        </p:nvSpPr>
        <p:spPr>
          <a:xfrm>
            <a:off x="-1" y="0"/>
            <a:ext cx="121920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rgbClr val="2D6E8D"/>
                </a:solidFill>
                <a:latin typeface="Segoe UI" panose="020B0502040204020203" pitchFamily="34" charset="0"/>
                <a:ea typeface="+mj-ea"/>
                <a:cs typeface="Segoe UI" panose="020B0502040204020203" pitchFamily="34" charset="0"/>
              </a:defRPr>
            </a:lvl1pPr>
          </a:lstStyle>
          <a:p>
            <a:pPr>
              <a:defRPr/>
            </a:pPr>
            <a:r>
              <a:rPr lang="en-US" sz="3600">
                <a:latin typeface="Segoe UI"/>
                <a:cs typeface="Segoe UI"/>
              </a:rPr>
              <a:t>Today’s Agenda</a:t>
            </a:r>
          </a:p>
        </p:txBody>
      </p:sp>
    </p:spTree>
    <p:extLst>
      <p:ext uri="{BB962C8B-B14F-4D97-AF65-F5344CB8AC3E}">
        <p14:creationId xmlns:p14="http://schemas.microsoft.com/office/powerpoint/2010/main" val="4224623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>
                <a:latin typeface="Segoe UI"/>
                <a:cs typeface="Segoe UI"/>
              </a:rPr>
              <a:t>DMC-ODS County Requirements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5" y="2295179"/>
            <a:ext cx="11581910" cy="40513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 u="sng">
                <a:latin typeface="Segoe UI"/>
                <a:cs typeface="Segoe UI"/>
              </a:rPr>
              <a:t>AI/AN Individuals:</a:t>
            </a:r>
            <a:r>
              <a:rPr lang="en-US" sz="2200">
                <a:latin typeface="Segoe UI"/>
                <a:cs typeface="Segoe UI"/>
              </a:rPr>
              <a:t> DMC-ODS counties must pay IHCPs for claims submitted for the provision of traditional health care practices to eligible AI/AN members whether or not they hold a contract with the IHCP, in accordance with </a:t>
            </a:r>
            <a:r>
              <a:rPr lang="en-US" sz="2200">
                <a:solidFill>
                  <a:schemeClr val="accent3"/>
                </a:solidFill>
                <a:latin typeface="Segoe UI"/>
                <a:cs typeface="Segoe U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BHIN 22-053</a:t>
            </a:r>
            <a:r>
              <a:rPr lang="en-US" sz="2200">
                <a:solidFill>
                  <a:schemeClr val="accent3"/>
                </a:solidFill>
                <a:latin typeface="Segoe UI"/>
                <a:cs typeface="Segoe UI"/>
              </a:rPr>
              <a:t>.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endParaRPr lang="en-US" sz="2200">
              <a:latin typeface="Segoe UI"/>
              <a:cs typeface="Segoe UI"/>
            </a:endParaRP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 u="sng">
                <a:latin typeface="Segoe UI"/>
                <a:cs typeface="Segoe UI"/>
              </a:rPr>
              <a:t>Non-AI/AN Individuals:</a:t>
            </a:r>
            <a:r>
              <a:rPr lang="en-US" sz="2200">
                <a:latin typeface="Segoe UI"/>
                <a:cs typeface="Segoe UI"/>
              </a:rPr>
              <a:t> DMC-ODS counties are generally not obligated to pay for services provided to non-AI/AN members by IHCPs that are not contracted with the DMC-ODS county, as outlined in </a:t>
            </a:r>
            <a:r>
              <a:rPr lang="en-US" sz="2200">
                <a:latin typeface="Segoe UI"/>
                <a:cs typeface="Segoe UI"/>
                <a:hlinkClick r:id="rId3"/>
              </a:rPr>
              <a:t>BHIN 22-053</a:t>
            </a:r>
            <a:r>
              <a:rPr lang="en-US" sz="2200">
                <a:latin typeface="Segoe UI"/>
                <a:cs typeface="Segoe UI"/>
              </a:rPr>
              <a:t>.</a:t>
            </a:r>
          </a:p>
          <a:p>
            <a:pPr marL="0" indent="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2200">
              <a:latin typeface="Segoe UI"/>
              <a:cs typeface="Segoe UI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38650B0-562D-4C49-9C23-BDFBE355FD1A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DMC-ODS counties must observe differing </a:t>
            </a:r>
            <a:r>
              <a:rPr lang="en-US" b="1">
                <a:solidFill>
                  <a:prstClr val="white"/>
                </a:solidFill>
                <a:latin typeface="Segoe UI"/>
                <a:cs typeface="Segoe UI"/>
              </a:rPr>
              <a:t>payment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obligations for care provided to American Indian and Alaska Native (AI/AN) and non-AI/AN individuals, per federal requirements outlined in 42 CFR 438.14.</a:t>
            </a:r>
          </a:p>
        </p:txBody>
      </p:sp>
    </p:spTree>
    <p:extLst>
      <p:ext uri="{BB962C8B-B14F-4D97-AF65-F5344CB8AC3E}">
        <p14:creationId xmlns:p14="http://schemas.microsoft.com/office/powerpoint/2010/main" val="14183061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CB2A7-A6BE-A59C-2DF9-D6EEFD1124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F1647-5AC0-6B78-A7DD-ABE38602B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Segoe UI"/>
                <a:cs typeface="Segoe UI"/>
              </a:rPr>
              <a:t>DMC-ODS County Requirements (continued)</a:t>
            </a:r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50B477F-B47E-FAE0-4636-98A437F76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06948"/>
            <a:ext cx="10515600" cy="482764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latin typeface="Segoe UI"/>
                <a:ea typeface="Arial" panose="020B0604020202020204" pitchFamily="34" charset="0"/>
                <a:cs typeface="Segoe UI"/>
              </a:rPr>
              <a:t>DMC-ODS</a:t>
            </a:r>
            <a:r>
              <a:rPr lang="en-US" sz="2000">
                <a:effectLst/>
                <a:latin typeface="Segoe UI"/>
                <a:ea typeface="Arial" panose="020B0604020202020204" pitchFamily="34" charset="0"/>
                <a:cs typeface="Segoe UI"/>
              </a:rPr>
              <a:t> counties </a:t>
            </a:r>
            <a:r>
              <a:rPr lang="en-US" sz="2000">
                <a:effectLst/>
                <a:latin typeface="Segoe UI"/>
                <a:ea typeface="Calibri"/>
                <a:cs typeface="Segoe UI"/>
              </a:rPr>
              <a:t>must provide </a:t>
            </a:r>
            <a:r>
              <a:rPr lang="en-US" sz="2000" b="1">
                <a:effectLst/>
                <a:latin typeface="Segoe UI"/>
                <a:ea typeface="Calibri"/>
                <a:cs typeface="Segoe UI"/>
              </a:rPr>
              <a:t>DHCS</a:t>
            </a:r>
            <a:r>
              <a:rPr lang="en-US" sz="2000" b="1">
                <a:effectLst/>
                <a:latin typeface="Segoe UI"/>
                <a:ea typeface="Arial" panose="020B0604020202020204" pitchFamily="34" charset="0"/>
                <a:cs typeface="Segoe UI"/>
              </a:rPr>
              <a:t> with</a:t>
            </a:r>
            <a:r>
              <a:rPr lang="en-US" sz="2000" b="1">
                <a:effectLst/>
                <a:latin typeface="Segoe UI"/>
                <a:ea typeface="Calibri"/>
                <a:cs typeface="Segoe UI"/>
              </a:rPr>
              <a:t> </a:t>
            </a:r>
            <a:r>
              <a:rPr lang="en-US" sz="2000" b="1">
                <a:effectLst/>
                <a:latin typeface="Segoe UI"/>
                <a:ea typeface="Arial" panose="020B0604020202020204" pitchFamily="34" charset="0"/>
                <a:cs typeface="Segoe UI"/>
              </a:rPr>
              <a:t>the</a:t>
            </a:r>
            <a:r>
              <a:rPr lang="en-US" sz="2000" b="1">
                <a:latin typeface="Segoe UI"/>
                <a:ea typeface="Arial" panose="020B0604020202020204" pitchFamily="34" charset="0"/>
                <a:cs typeface="Segoe UI"/>
              </a:rPr>
              <a:t> contact information</a:t>
            </a:r>
            <a:r>
              <a:rPr lang="en-US" sz="2000" b="1">
                <a:effectLst/>
                <a:latin typeface="Segoe UI"/>
                <a:ea typeface="Arial" panose="020B0604020202020204" pitchFamily="34" charset="0"/>
                <a:cs typeface="Segoe UI"/>
              </a:rPr>
              <a:t> of the DMC-ODS lead for traditional health care practices</a:t>
            </a:r>
            <a:r>
              <a:rPr lang="en-US" sz="2000" b="1">
                <a:latin typeface="Segoe UI"/>
                <a:ea typeface="Arial" panose="020B0604020202020204" pitchFamily="34" charset="0"/>
                <a:cs typeface="Segoe UI"/>
              </a:rPr>
              <a:t> </a:t>
            </a:r>
            <a:r>
              <a:rPr lang="en-US" sz="2000">
                <a:latin typeface="Segoe UI"/>
                <a:ea typeface="Arial" panose="020B0604020202020204" pitchFamily="34" charset="0"/>
                <a:cs typeface="Segoe UI"/>
              </a:rPr>
              <a:t>so the Department can share this information with IHCPs.</a:t>
            </a:r>
            <a:r>
              <a:rPr lang="en-US" sz="2000">
                <a:effectLst/>
                <a:latin typeface="Segoe UI"/>
                <a:ea typeface="Arial" panose="020B0604020202020204" pitchFamily="34" charset="0"/>
                <a:cs typeface="Segoe UI"/>
              </a:rPr>
              <a:t> </a:t>
            </a:r>
            <a:endParaRPr lang="en-US" sz="2000">
              <a:latin typeface="Segoe UI"/>
              <a:ea typeface="Calibri" panose="020F0502020204030204" pitchFamily="34" charset="0"/>
              <a:cs typeface="Segoe UI"/>
            </a:endParaRPr>
          </a:p>
          <a:p>
            <a:pPr marL="342900" indent="-34290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</a:pPr>
            <a:r>
              <a:rPr lang="en-US" sz="2000">
                <a:latin typeface="Segoe UI"/>
                <a:ea typeface="Calibri"/>
                <a:cs typeface="Segoe UI"/>
              </a:rPr>
              <a:t>Once DHCS has approved an IHCP's opt-in package, </a:t>
            </a:r>
            <a:r>
              <a:rPr lang="en-US" sz="2000" b="1">
                <a:latin typeface="Segoe UI"/>
                <a:ea typeface="Calibri"/>
                <a:cs typeface="Segoe UI"/>
              </a:rPr>
              <a:t>DMC-ODS counties must accept claims retroactive to the day the complete opt-in package was submitted to DHCS</a:t>
            </a:r>
            <a:r>
              <a:rPr lang="en-US" sz="2000">
                <a:latin typeface="Segoe UI"/>
                <a:ea typeface="Calibri"/>
                <a:cs typeface="Segoe UI"/>
              </a:rPr>
              <a:t>. </a:t>
            </a:r>
          </a:p>
          <a:p>
            <a:r>
              <a:rPr lang="en-US" sz="2000">
                <a:latin typeface="Segoe UI"/>
                <a:ea typeface="Calibri"/>
                <a:cs typeface="Segoe UI"/>
              </a:rPr>
              <a:t>DMC-ODS counties shall ensure that eligible Medi-Cal members have access to covered DMC-ODS services. This obligation requires </a:t>
            </a:r>
            <a:r>
              <a:rPr lang="en-US" sz="2000" b="1">
                <a:latin typeface="Segoe UI"/>
                <a:ea typeface="Calibri"/>
                <a:cs typeface="Segoe UI"/>
              </a:rPr>
              <a:t>DMC-ODS counties to coordinate access to the following covered services as needed for their Medi-Cal members referred from IHCPs </a:t>
            </a:r>
            <a:r>
              <a:rPr lang="en-US" sz="2000">
                <a:latin typeface="Segoe UI"/>
                <a:ea typeface="Calibri"/>
                <a:cs typeface="Segoe UI"/>
              </a:rPr>
              <a:t>that provide traditional health care practices: </a:t>
            </a:r>
          </a:p>
          <a:p>
            <a:pPr lvl="1">
              <a:buFont typeface="Arial" panose="020B0502040204020203" pitchFamily="34" charset="0"/>
              <a:buChar char="•"/>
            </a:pPr>
            <a:r>
              <a:rPr lang="en-US" sz="2000" b="1">
                <a:latin typeface="Segoe UI"/>
                <a:ea typeface="Calibri"/>
                <a:cs typeface="Segoe UI"/>
              </a:rPr>
              <a:t>Comprehensive ASAM assessment</a:t>
            </a:r>
            <a:r>
              <a:rPr lang="en-US" sz="2000">
                <a:latin typeface="Segoe UI"/>
                <a:ea typeface="Calibri"/>
                <a:cs typeface="Segoe UI"/>
              </a:rPr>
              <a:t> to identify SUD treatment needs;</a:t>
            </a:r>
          </a:p>
          <a:p>
            <a:pPr lvl="1">
              <a:buFont typeface="Arial" panose="020B0502040204020203" pitchFamily="34" charset="0"/>
              <a:buChar char="•"/>
            </a:pPr>
            <a:r>
              <a:rPr lang="en-US" sz="2000" b="1">
                <a:latin typeface="Segoe UI"/>
                <a:ea typeface="Calibri"/>
                <a:cs typeface="Segoe UI"/>
              </a:rPr>
              <a:t>MAT</a:t>
            </a:r>
            <a:r>
              <a:rPr lang="en-US" sz="2000">
                <a:latin typeface="Segoe UI"/>
                <a:ea typeface="Calibri"/>
                <a:cs typeface="Segoe UI"/>
              </a:rPr>
              <a:t>; and </a:t>
            </a:r>
          </a:p>
          <a:p>
            <a:pPr lvl="1">
              <a:buFont typeface="Arial" panose="020B0502040204020203" pitchFamily="34" charset="0"/>
              <a:buChar char="•"/>
            </a:pPr>
            <a:r>
              <a:rPr lang="en-US" sz="2000">
                <a:latin typeface="Segoe UI"/>
                <a:ea typeface="Calibri"/>
                <a:cs typeface="Segoe UI"/>
              </a:rPr>
              <a:t>All other medically necessary </a:t>
            </a:r>
            <a:r>
              <a:rPr lang="en-US" sz="2000" b="1">
                <a:latin typeface="Segoe UI"/>
                <a:ea typeface="Calibri"/>
                <a:cs typeface="Segoe UI"/>
              </a:rPr>
              <a:t>DMC-ODS services</a:t>
            </a:r>
            <a:r>
              <a:rPr lang="en-US" sz="2000">
                <a:latin typeface="Segoe UI"/>
                <a:ea typeface="Calibri"/>
                <a:cs typeface="Segoe UI"/>
              </a:rPr>
              <a:t> as needed by the member.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A56B32-41AF-37E6-190E-EA3CE9B01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EB8090AE-F645-47C1-81A8-D4E28BF03D47}" type="slidenum">
              <a:rPr lang="en-US" noProof="0" smtClean="0"/>
              <a:pPr lvl="0"/>
              <a:t>31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6646429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Claiming and Payment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70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6FF82-3702-3BEF-D0D7-4FFB7E0AEA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44354-6DCE-CE21-7E28-60AB79ED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49501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Segoe UI"/>
                <a:cs typeface="Segoe UI"/>
              </a:rPr>
              <a:t>Claiming and Payment</a:t>
            </a:r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E34EB0F-FBD7-072C-B780-D924FAB63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313" y="2114550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>
                <a:latin typeface="Segoe UI"/>
                <a:cs typeface="Segoe UI"/>
              </a:rPr>
              <a:t>IHCPs are not required to contract with DMC-ODS counties to receive payment for the provision of traditional health care practices to eligible American Indian/Alaska Native (AI/AN) members.</a:t>
            </a:r>
          </a:p>
          <a:p>
            <a:r>
              <a:rPr lang="en-US" sz="2400">
                <a:latin typeface="Segoe UI"/>
                <a:cs typeface="Segoe UI"/>
              </a:rPr>
              <a:t>IHCPs are required to hold a contract with DMC-ODS counties to receive payment for the provision of traditional health care practices to non-AI/AN members.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7511CD-59CF-A7FC-BE1F-AC50D6A4D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EB8090AE-F645-47C1-81A8-D4E28BF03D47}" type="slidenum">
              <a:rPr lang="en-US" noProof="0" smtClean="0"/>
              <a:pPr lvl="0"/>
              <a:t>33</a:t>
            </a:fld>
            <a:endParaRPr lang="en-US" noProof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943CB-5D8F-B530-E049-9B5CA01F96F2}"/>
              </a:ext>
            </a:extLst>
          </p:cNvPr>
          <p:cNvSpPr txBox="1"/>
          <p:nvPr/>
        </p:nvSpPr>
        <p:spPr>
          <a:xfrm>
            <a:off x="1085680" y="6358037"/>
            <a:ext cx="4973741" cy="3231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500" i="1">
                <a:latin typeface="Segoe UI"/>
                <a:ea typeface="Calibri"/>
                <a:cs typeface="Arial"/>
              </a:rPr>
              <a:t>See Code of Federal Regulations Title 42, Section </a:t>
            </a:r>
            <a:r>
              <a:rPr lang="en-US" sz="1500" i="1">
                <a:latin typeface="Segoe UI"/>
                <a:ea typeface="Calibri"/>
                <a:cs typeface="Arial"/>
                <a:hlinkClick r:id="rId3"/>
              </a:rPr>
              <a:t>438.14</a:t>
            </a:r>
            <a:r>
              <a:rPr lang="en-US" sz="1500" i="1">
                <a:latin typeface="Segoe UI"/>
                <a:ea typeface="Calibri"/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486599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136525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Claiming and Payment (continued)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619" y="1493375"/>
            <a:ext cx="10799181" cy="4945756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Submitting claims: </a:t>
            </a:r>
            <a:r>
              <a:rPr lang="en-US" sz="2200">
                <a:latin typeface="Segoe UI"/>
                <a:cs typeface="Segoe UI"/>
              </a:rPr>
              <a:t>IHCPs shall submit claims for traditional health care practices to the appropriate county for each member who receives services. </a:t>
            </a:r>
            <a:endParaRPr lang="en-US" sz="2200"/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Arial" panose="020B0502040204020203" pitchFamily="34" charset="0"/>
              <a:buChar char="•"/>
            </a:pPr>
            <a:r>
              <a:rPr lang="en-US" sz="2200">
                <a:latin typeface="Segoe UI"/>
                <a:cs typeface="Segoe UI"/>
              </a:rPr>
              <a:t>Traditional health care practices are only covered as a DMC-ODS benefit for members enrolled in counties that participate in the DMC-ODS program.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  <a:hlinkClick r:id="rId3"/>
              </a:rPr>
              <a:t>All-Inclusive Rate</a:t>
            </a:r>
            <a:r>
              <a:rPr lang="en-US" sz="2200" b="1">
                <a:latin typeface="Segoe UI"/>
                <a:cs typeface="Segoe UI"/>
              </a:rPr>
              <a:t> (AIR): </a:t>
            </a:r>
            <a:r>
              <a:rPr lang="en-US" sz="2200">
                <a:latin typeface="Segoe UI"/>
                <a:cs typeface="Segoe UI"/>
              </a:rPr>
              <a:t>When Traditional Healer and Natural Helper services are provided by an IHCP that is eligible to receive the AIR and by a practitioner listed in </a:t>
            </a:r>
            <a:r>
              <a:rPr lang="en-US" sz="2200">
                <a:latin typeface="Segoe UI"/>
                <a:cs typeface="Segoe UI"/>
                <a:hlinkClick r:id="rId4"/>
              </a:rPr>
              <a:t>California’s Medicaid State Plan</a:t>
            </a:r>
            <a:r>
              <a:rPr lang="en-US" sz="2200">
                <a:latin typeface="Segoe UI"/>
                <a:cs typeface="Segoe UI"/>
              </a:rPr>
              <a:t>, the DMC-ODS county shall claim payment at the AIR.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This policy is in alignment with DHCS guidance on DMC-ODS county obligations to provide payment to IHCPs for the provision of DMC-ODS services outlined in </a:t>
            </a:r>
            <a:r>
              <a:rPr lang="en-US" sz="2200">
                <a:latin typeface="Segoe UI"/>
                <a:cs typeface="Segoe UI"/>
                <a:hlinkClick r:id="rId5"/>
              </a:rPr>
              <a:t>BHIN 22-053</a:t>
            </a:r>
            <a:r>
              <a:rPr lang="en-US" sz="2200">
                <a:latin typeface="Segoe UI"/>
                <a:cs typeface="Segoe UI"/>
              </a:rPr>
              <a:t> and CMS' requirements as outlined in </a:t>
            </a:r>
            <a:r>
              <a:rPr lang="en-US" sz="2200">
                <a:latin typeface="Segoe UI"/>
                <a:cs typeface="Segoe UI"/>
                <a:hlinkClick r:id="rId6"/>
              </a:rPr>
              <a:t>Special Terms and Conditions 13.6</a:t>
            </a:r>
            <a:r>
              <a:rPr lang="en-US" sz="2200">
                <a:latin typeface="Segoe UI"/>
                <a:cs typeface="Segoe U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61473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9FFE-8020-9A06-21F3-A42F184DA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120" y="86793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latin typeface="Segoe UI"/>
                <a:cs typeface="Segoe UI"/>
              </a:rPr>
              <a:t>Rates for Non-AIR Eligible Services </a:t>
            </a:r>
            <a:endParaRPr lang="en-US" b="0">
              <a:latin typeface="Segoe UI"/>
              <a:cs typeface="Segoe UI"/>
            </a:endParaRPr>
          </a:p>
        </p:txBody>
      </p:sp>
      <p:graphicFrame>
        <p:nvGraphicFramePr>
          <p:cNvPr id="11" name="Table 16">
            <a:extLst>
              <a:ext uri="{FF2B5EF4-FFF2-40B4-BE49-F238E27FC236}">
                <a16:creationId xmlns:a16="http://schemas.microsoft.com/office/drawing/2014/main" id="{BD18D043-FB63-F248-A4CA-5D05D40774D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1776305"/>
              </p:ext>
            </p:extLst>
          </p:nvPr>
        </p:nvGraphicFramePr>
        <p:xfrm>
          <a:off x="542279" y="2241698"/>
          <a:ext cx="11107441" cy="4297633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1768185">
                  <a:extLst>
                    <a:ext uri="{9D8B030D-6E8A-4147-A177-3AD203B41FA5}">
                      <a16:colId xmlns:a16="http://schemas.microsoft.com/office/drawing/2014/main" val="4190378307"/>
                    </a:ext>
                  </a:extLst>
                </a:gridCol>
                <a:gridCol w="2067600">
                  <a:extLst>
                    <a:ext uri="{9D8B030D-6E8A-4147-A177-3AD203B41FA5}">
                      <a16:colId xmlns:a16="http://schemas.microsoft.com/office/drawing/2014/main" val="3256308942"/>
                    </a:ext>
                  </a:extLst>
                </a:gridCol>
                <a:gridCol w="7271656">
                  <a:extLst>
                    <a:ext uri="{9D8B030D-6E8A-4147-A177-3AD203B41FA5}">
                      <a16:colId xmlns:a16="http://schemas.microsoft.com/office/drawing/2014/main" val="1267883568"/>
                    </a:ext>
                  </a:extLst>
                </a:gridCol>
              </a:tblGrid>
              <a:tr h="6016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effectLst/>
                          <a:latin typeface="Segoe UI"/>
                          <a:cs typeface="Segoe UI"/>
                        </a:rPr>
                        <a:t>IHCP Contract status </a:t>
                      </a:r>
                      <a:endParaRPr lang="en-US" sz="1800">
                        <a:effectLst/>
                        <a:latin typeface="Segoe UI"/>
                        <a:ea typeface="Calibri" panose="020F0502020204030204" pitchFamily="34" charset="0"/>
                        <a:cs typeface="Segoe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</a:pPr>
                      <a:r>
                        <a:rPr lang="en-US" sz="1800">
                          <a:effectLst/>
                          <a:latin typeface="Segoe UI"/>
                          <a:cs typeface="Segoe UI"/>
                        </a:rPr>
                        <a:t>Member’s AI/AN Status </a:t>
                      </a:r>
                      <a:endParaRPr lang="en-US" sz="1800">
                        <a:effectLst/>
                        <a:latin typeface="Segoe UI"/>
                        <a:ea typeface="Calibri" panose="020F0502020204030204" pitchFamily="34" charset="0"/>
                        <a:cs typeface="Segoe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latin typeface="Segoe UI"/>
                          <a:cs typeface="Segoe UI"/>
                        </a:rPr>
                        <a:t>How non-AIR Rates Are Determined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795799"/>
                  </a:ext>
                </a:extLst>
              </a:tr>
              <a:tr h="602196">
                <a:tc row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1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IHCPs with a DMC-ODS County contract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None/>
                      </a:pPr>
                      <a:r>
                        <a:rPr lang="en-US" sz="1800" kern="1200">
                          <a:solidFill>
                            <a:schemeClr val="tx1"/>
                          </a:solidFill>
                          <a:latin typeface="Segoe UI"/>
                          <a:ea typeface="+mn-ea"/>
                          <a:cs typeface="Segoe UI"/>
                        </a:rPr>
                        <a:t>AI/AN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Segoe UI"/>
                          <a:cs typeface="Segoe UI"/>
                        </a:rPr>
                        <a:t>Rates are determined based on negotiation between IHCP and DMC-ODS county.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142441"/>
                  </a:ext>
                </a:extLst>
              </a:tr>
              <a:tr h="918038">
                <a:tc vMerge="1">
                  <a:txBody>
                    <a:bodyPr/>
                    <a:lstStyle/>
                    <a:p>
                      <a:endParaRPr lang="en-US" sz="1800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Non-AI/AN 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US" sz="1800">
                        <a:effectLst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337545"/>
                  </a:ext>
                </a:extLst>
              </a:tr>
              <a:tr h="870506">
                <a:tc rowSpan="2">
                  <a:txBody>
                    <a:bodyPr/>
                    <a:lstStyle/>
                    <a:p>
                      <a:r>
                        <a:rPr lang="en-US" sz="1800" b="1">
                          <a:solidFill>
                            <a:schemeClr val="bg1"/>
                          </a:solidFill>
                          <a:latin typeface="Segoe UI"/>
                          <a:cs typeface="Segoe UI"/>
                        </a:rPr>
                        <a:t>IHCPs without a DMC-ODS County contract</a:t>
                      </a: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AI/AN</a:t>
                      </a:r>
                    </a:p>
                    <a:p>
                      <a:pPr marL="0" lvl="0" indent="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  <a:latin typeface="Segoe UI"/>
                          <a:cs typeface="Segoe UI"/>
                        </a:rPr>
                        <a:t>The rates the IHCP receives are not subject to negotiation. DMC-ODS counties must pay at the rate established by DHCS via the DMC-ODS fee schedule.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525280"/>
                  </a:ext>
                </a:extLst>
              </a:tr>
              <a:tr h="1170214">
                <a:tc vMerge="1">
                  <a:txBody>
                    <a:bodyPr/>
                    <a:lstStyle/>
                    <a:p>
                      <a:endParaRPr lang="en-US" sz="1800" b="1" i="1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Non-AI/AN </a:t>
                      </a:r>
                    </a:p>
                    <a:p>
                      <a:pPr marL="228600" lvl="0" indent="-228600" algn="ctr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Char char="•"/>
                      </a:pPr>
                      <a:endParaRPr lang="en-US" sz="1800">
                        <a:solidFill>
                          <a:schemeClr val="tx1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Segoe UI" panose="020B0502040204020203" pitchFamily="34" charset="0"/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DMC-ODS selective contracting policy applies. Counties are generally not obligated to pay IHCPs for services provided to non-AI/AN members if they do not have a contract with the IHCP.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264305"/>
                  </a:ext>
                </a:extLst>
              </a:tr>
            </a:tbl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F1506346-EBCE-FFA1-E80B-BEC2EE213C06}"/>
              </a:ext>
            </a:extLst>
          </p:cNvPr>
          <p:cNvSpPr/>
          <p:nvPr/>
        </p:nvSpPr>
        <p:spPr>
          <a:xfrm>
            <a:off x="0" y="1441527"/>
            <a:ext cx="12192000" cy="58153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b="1">
                <a:solidFill>
                  <a:prstClr val="white"/>
                </a:solidFill>
                <a:latin typeface="Segoe UI"/>
                <a:cs typeface="Segoe UI"/>
              </a:rPr>
              <a:t>This chart outlines rates based</a:t>
            </a: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on IHCP Contract Status with DMC-ODS county</a:t>
            </a:r>
            <a:r>
              <a:rPr lang="en-US" b="1">
                <a:solidFill>
                  <a:prstClr val="white"/>
                </a:solidFill>
                <a:latin typeface="Segoe UI"/>
                <a:cs typeface="Segoe UI"/>
              </a:rPr>
              <a:t>.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5195185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40021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Rates for Non-AIR Eligible Services (continued)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340" y="1666116"/>
            <a:ext cx="10809615" cy="450651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>
                <a:latin typeface="Segoe UI"/>
                <a:cs typeface="Segoe UI"/>
              </a:rPr>
              <a:t>Traditional Healer </a:t>
            </a:r>
            <a:r>
              <a:rPr lang="en-US" sz="2000">
                <a:latin typeface="Segoe UI"/>
                <a:cs typeface="Segoe UI"/>
              </a:rPr>
              <a:t>services ineligible for the AIR will be paid at an AIR equivalent rate. 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E47225"/>
              </a:buClr>
            </a:pPr>
            <a:r>
              <a:rPr lang="en-US" sz="2000">
                <a:latin typeface="Segoe UI"/>
                <a:cs typeface="Segoe UI"/>
              </a:rPr>
              <a:t>AIR for SFY 2025-26: $801.00</a:t>
            </a:r>
            <a:endParaRPr lang="en-US" sz="200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>
                <a:latin typeface="Segoe UI"/>
                <a:cs typeface="Segoe UI"/>
              </a:rPr>
              <a:t>Natural Helper</a:t>
            </a:r>
            <a:r>
              <a:rPr lang="en-US" sz="2000">
                <a:latin typeface="Segoe UI"/>
                <a:cs typeface="Segoe UI"/>
              </a:rPr>
              <a:t> services ineligible for the AIR will be paid using an encounter rate (billed once per member per day), based on statewide average rate for DMC-ODS Peer Support Specialist Services.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>
                <a:latin typeface="Segoe UI"/>
                <a:cs typeface="Segoe UI"/>
              </a:rPr>
              <a:t>Natural Helper encounter rate: $335.37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>
                <a:latin typeface="Segoe UI"/>
                <a:cs typeface="Arial"/>
              </a:rPr>
              <a:t>Group billing: </a:t>
            </a:r>
            <a:r>
              <a:rPr lang="en-US" sz="2000">
                <a:latin typeface="Segoe UI"/>
                <a:cs typeface="Arial"/>
              </a:rPr>
              <a:t>A Traditional Healer or Natural Helper service may include both individual and group services. When providing Traditional Healer or Natural Helper services in a group setting, the provider shall claim for one member in the group visit using the HQ modifier. </a:t>
            </a:r>
          </a:p>
        </p:txBody>
      </p:sp>
    </p:spTree>
    <p:extLst>
      <p:ext uri="{BB962C8B-B14F-4D97-AF65-F5344CB8AC3E}">
        <p14:creationId xmlns:p14="http://schemas.microsoft.com/office/powerpoint/2010/main" val="36436965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252182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Service Limitations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8" y="1573507"/>
            <a:ext cx="10799181" cy="458827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Arial"/>
              </a:rPr>
              <a:t>Same Day Claiming:</a:t>
            </a:r>
            <a:r>
              <a:rPr lang="en-US" sz="2200">
                <a:latin typeface="Segoe UI"/>
                <a:cs typeface="Arial"/>
              </a:rPr>
              <a:t> Traditional Healer and Natural Helper services can be billed on the same day as other covered Medi-Cal services.</a:t>
            </a:r>
            <a:endParaRPr lang="en-US" sz="2200" strike="sngStrike">
              <a:cs typeface="Arial"/>
            </a:endParaRP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Arial" panose="020B0502040204020203" pitchFamily="34" charset="0"/>
              <a:buChar char="•"/>
            </a:pPr>
            <a:r>
              <a:rPr lang="en-US" sz="2200">
                <a:latin typeface="Segoe UI"/>
                <a:cs typeface="Arial"/>
              </a:rPr>
              <a:t>A member can receive DMC-ODS outpatient treatment on the same day as a Traditional Healer or Natural Helper service, and each of these encounters would be billable if they do not exceed any other applicable limits.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Arial" panose="020B0502040204020203" pitchFamily="34" charset="0"/>
              <a:buChar char="•"/>
            </a:pPr>
            <a:r>
              <a:rPr lang="en-US" sz="2200">
                <a:latin typeface="Segoe UI"/>
                <a:cs typeface="Arial"/>
              </a:rPr>
              <a:t>A member may receive Traditional Healer and Natural Helper services on the same day if no other applicable limits are exceeded.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Segoe UI,Sans-Serif" panose="020B0502040204020203" pitchFamily="34" charset="0"/>
              <a:buChar char="»"/>
            </a:pPr>
            <a:r>
              <a:rPr lang="en-US" sz="2200" b="1">
                <a:latin typeface="Segoe UI"/>
                <a:cs typeface="Segoe UI"/>
              </a:rPr>
              <a:t>Residential and Inpatient Setting: </a:t>
            </a:r>
            <a:r>
              <a:rPr lang="en-US" sz="2200">
                <a:latin typeface="Segoe UI"/>
                <a:cs typeface="Segoe UI"/>
              </a:rPr>
              <a:t>DHCS will clarify coverage and payment policies for traditional health care practices for Medi-Cal members receiving residential or inpatient SUD treatment in forthcoming guidance.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Arial" panose="020B0502040204020203" pitchFamily="34" charset="0"/>
              <a:buChar char="•"/>
            </a:pPr>
            <a:endParaRPr lang="en-US" sz="2200">
              <a:cs typeface="Arial"/>
            </a:endParaRP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endParaRPr lang="en-US" sz="26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98597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Oversight, Monitoring, &amp; Evaluation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109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IHCP Oversight and Monitoring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62725CC-EC9C-73D6-7E82-804B82421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57" y="4848379"/>
            <a:ext cx="10836810" cy="16813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2200" b="1">
                <a:latin typeface="Segoe UI"/>
                <a:cs typeface="Segoe UI"/>
              </a:rPr>
              <a:t>Neither DHCS nor </a:t>
            </a:r>
            <a:r>
              <a:rPr lang="en-US" sz="2200" b="1" kern="0">
                <a:effectLst/>
                <a:latin typeface="Segoe UI"/>
                <a:ea typeface="Segoe UI" panose="020B0502040204020203" pitchFamily="34" charset="0"/>
                <a:cs typeface="Times New Roman"/>
              </a:rPr>
              <a:t>DMC-ODS counties may </a:t>
            </a:r>
            <a:r>
              <a:rPr lang="en-US" sz="2200" b="1" kern="0">
                <a:latin typeface="Segoe UI"/>
                <a:ea typeface="Segoe UI" panose="020B0502040204020203" pitchFamily="34" charset="0"/>
                <a:cs typeface="Times New Roman"/>
              </a:rPr>
              <a:t>determine </a:t>
            </a:r>
            <a:r>
              <a:rPr lang="en-US" sz="2200" b="1" kern="0">
                <a:effectLst/>
                <a:latin typeface="Segoe UI"/>
                <a:ea typeface="Segoe UI" panose="020B0502040204020203" pitchFamily="34" charset="0"/>
                <a:cs typeface="Times New Roman"/>
              </a:rPr>
              <a:t>whether a traditional health care practice is culturally or clinically appropriate</a:t>
            </a:r>
            <a:r>
              <a:rPr lang="en-US" sz="2200" kern="0">
                <a:effectLst/>
                <a:latin typeface="Segoe UI"/>
                <a:ea typeface="Segoe UI" panose="020B0502040204020203" pitchFamily="34" charset="0"/>
                <a:cs typeface="Times New Roman"/>
              </a:rPr>
              <a:t> for an individual Medi-Cal member. This is an individualized determination made by the Traditional Healer or Natural Helper with oversight from the IHCP.</a:t>
            </a:r>
            <a:r>
              <a:rPr lang="en-US" sz="2200">
                <a:effectLst/>
                <a:latin typeface="Segoe UI"/>
                <a:cs typeface="Segoe UI"/>
              </a:rPr>
              <a:t> </a:t>
            </a:r>
            <a:endParaRPr lang="en-US" sz="2200" strike="sngStrike">
              <a:latin typeface="Segoe UI"/>
              <a:ea typeface="Calibri"/>
              <a:cs typeface="Segoe UI"/>
            </a:endParaRPr>
          </a:p>
        </p:txBody>
      </p:sp>
      <p:graphicFrame>
        <p:nvGraphicFramePr>
          <p:cNvPr id="7" name="Table 16">
            <a:extLst>
              <a:ext uri="{FF2B5EF4-FFF2-40B4-BE49-F238E27FC236}">
                <a16:creationId xmlns:a16="http://schemas.microsoft.com/office/drawing/2014/main" id="{E57B68D6-7889-48A4-934F-4FEDE2C9CE46}"/>
              </a:ext>
            </a:extLst>
          </p:cNvPr>
          <p:cNvGraphicFramePr>
            <a:graphicFrameLocks/>
          </p:cNvGraphicFramePr>
          <p:nvPr/>
        </p:nvGraphicFramePr>
        <p:xfrm>
          <a:off x="659258" y="2345932"/>
          <a:ext cx="10635657" cy="1899368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5205573">
                  <a:extLst>
                    <a:ext uri="{9D8B030D-6E8A-4147-A177-3AD203B41FA5}">
                      <a16:colId xmlns:a16="http://schemas.microsoft.com/office/drawing/2014/main" val="3256308942"/>
                    </a:ext>
                  </a:extLst>
                </a:gridCol>
                <a:gridCol w="5430084">
                  <a:extLst>
                    <a:ext uri="{9D8B030D-6E8A-4147-A177-3AD203B41FA5}">
                      <a16:colId xmlns:a16="http://schemas.microsoft.com/office/drawing/2014/main" val="1267883568"/>
                    </a:ext>
                  </a:extLst>
                </a:gridCol>
              </a:tblGrid>
              <a:tr h="235776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>
                          <a:effectLst/>
                          <a:latin typeface="Segoe UI"/>
                          <a:cs typeface="Segoe UI"/>
                        </a:rPr>
                        <a:t>IHCP Contract Status </a:t>
                      </a:r>
                      <a:endParaRPr lang="en-US" sz="2400">
                        <a:effectLst/>
                        <a:latin typeface="Segoe UI"/>
                        <a:ea typeface="Calibri" panose="020F0502020204030204" pitchFamily="34" charset="0"/>
                        <a:cs typeface="Segoe U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>
                        <a:latin typeface="Segoe UI"/>
                        <a:cs typeface="Segoe U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795799"/>
                  </a:ext>
                </a:extLst>
              </a:tr>
              <a:tr h="57166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IHCPs with a DMC-ODS County contract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>
                          <a:solidFill>
                            <a:schemeClr val="tx1"/>
                          </a:solidFill>
                          <a:latin typeface="Segoe UI"/>
                          <a:cs typeface="Segoe UI"/>
                        </a:rPr>
                        <a:t>IHCPs without a DMC-ODS County contract</a:t>
                      </a:r>
                    </a:p>
                  </a:txBody>
                  <a:tcPr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2441"/>
                  </a:ext>
                </a:extLst>
              </a:tr>
              <a:tr h="870506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8000"/>
                        </a:lnSpc>
                        <a:spcAft>
                          <a:spcPts val="600"/>
                        </a:spcAft>
                        <a:buClr>
                          <a:srgbClr val="E47225"/>
                        </a:buClr>
                        <a:buSzPct val="125000"/>
                        <a:buFont typeface="Arial" panose="020B0604020202020204" pitchFamily="34" charset="0"/>
                        <a:buNone/>
                      </a:pPr>
                      <a:r>
                        <a:rPr lang="en-US" sz="2000" b="1">
                          <a:latin typeface="Segoe UI"/>
                          <a:cs typeface="Arial"/>
                        </a:rPr>
                        <a:t>The county</a:t>
                      </a:r>
                      <a:r>
                        <a:rPr lang="en-US" sz="2000">
                          <a:latin typeface="Segoe UI"/>
                          <a:cs typeface="Arial"/>
                        </a:rPr>
                        <a:t> is responsible for oversight and monitoring.*</a:t>
                      </a:r>
                    </a:p>
                  </a:txBody>
                  <a:tcPr anchor="ctr">
                    <a:solidFill>
                      <a:srgbClr val="FCEF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latin typeface="Segoe UI"/>
                          <a:cs typeface="Segoe UI"/>
                        </a:rPr>
                        <a:t>DHCS is responsible for oversight and monitoring.*</a:t>
                      </a:r>
                      <a:endParaRPr lang="en-US" sz="2000">
                        <a:effectLst/>
                        <a:latin typeface="Segoe UI"/>
                        <a:cs typeface="Segoe UI"/>
                      </a:endParaRPr>
                    </a:p>
                  </a:txBody>
                  <a:tcPr>
                    <a:solidFill>
                      <a:srgbClr val="FCEF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525280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B3DB68E8-BCE9-D2A6-4676-E5E8A30BB9AA}"/>
              </a:ext>
            </a:extLst>
          </p:cNvPr>
          <p:cNvSpPr/>
          <p:nvPr/>
        </p:nvSpPr>
        <p:spPr>
          <a:xfrm>
            <a:off x="8375" y="1194817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>
              <a:defRPr/>
            </a:pPr>
            <a:r>
              <a:rPr lang="en-US" sz="2000" b="1">
                <a:solidFill>
                  <a:prstClr val="white"/>
                </a:solidFill>
                <a:latin typeface="Segoe UI"/>
                <a:cs typeface="Segoe UI"/>
              </a:rPr>
              <a:t>IHCPs will be monitored to ensure compliance with the requirements specified in this guidance and the DHCS-approved "opt-in package."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8C7ED5-4C9D-9929-07CD-75F39A9EEAEA}"/>
              </a:ext>
            </a:extLst>
          </p:cNvPr>
          <p:cNvSpPr txBox="1"/>
          <p:nvPr/>
        </p:nvSpPr>
        <p:spPr>
          <a:xfrm>
            <a:off x="3049881" y="4244622"/>
            <a:ext cx="4925718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i="1">
                <a:latin typeface="Segoe UI"/>
              </a:rPr>
              <a:t>*Requirements outlined in </a:t>
            </a:r>
            <a:r>
              <a:rPr lang="en-US" sz="2000" i="1">
                <a:latin typeface="Segoe UI"/>
                <a:hlinkClick r:id="rId3"/>
              </a:rPr>
              <a:t>BHIN 25-007</a:t>
            </a:r>
            <a:r>
              <a:rPr lang="en-US" sz="2000" i="1">
                <a:latin typeface="Segoe UI"/>
              </a:rPr>
              <a:t>. </a:t>
            </a:r>
            <a:endParaRPr lang="en-US" i="1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121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Traditional Health Care Practices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3CC5A-7EE2-74C7-C4E0-99497C82DCE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>
                <a:latin typeface="Segoe UI"/>
                <a:cs typeface="Segoe UI"/>
              </a:rPr>
              <a:t>Background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5656231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F0BCD7-2FA6-2180-B923-44ED67FBC9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B0644-96A9-71BD-4968-3C2312FD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687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Waiver Evaluation and Monitoring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53B864A-047C-EA0E-3F9D-C1D66C985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E57EB39-795D-50C1-1AE8-11EE8B2EB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8" y="1501422"/>
            <a:ext cx="10799181" cy="5217898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>
                <a:latin typeface="Segoe UI"/>
                <a:cs typeface="Segoe UI"/>
              </a:rPr>
              <a:t>CMS will conduct ongoing monitoring of the state’s implementation, and California must work with an independent evaluator to evaluate demonstration outcomes.</a:t>
            </a:r>
            <a:endParaRPr lang="en-US" sz="2200" b="1"/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DHCS will monitor data related to the delivery of traditional health care practices provided by IHCPs (e.g., number of participating IHCPs; number of members served), as required by CMS. 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 i="1">
                <a:solidFill>
                  <a:srgbClr val="2D6E8D"/>
                </a:solidFill>
                <a:latin typeface="Segoe UI"/>
                <a:cs typeface="Segoe UI"/>
              </a:rPr>
              <a:t>Metrics are not intended to determine effectiveness of services or specific traditional practices. 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Evaluation goals include examining whether the initiative increases access to culturally appropriate care for individuals served by IHCPs. 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>
                <a:latin typeface="Segoe UI"/>
                <a:cs typeface="Segoe UI"/>
              </a:rPr>
              <a:t>DHCS will coordinate closely with CMS, Tribes, Tribal partners and DMC-ODS counties to develop an approach to these requirements.</a:t>
            </a:r>
          </a:p>
        </p:txBody>
      </p:sp>
    </p:spTree>
    <p:extLst>
      <p:ext uri="{BB962C8B-B14F-4D97-AF65-F5344CB8AC3E}">
        <p14:creationId xmlns:p14="http://schemas.microsoft.com/office/powerpoint/2010/main" val="1010658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E31E6-100E-82AF-CADE-522B48D883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Next Steps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6964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6174B6-CD3C-D503-BF43-B1B905C42C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C010A-D49A-460C-6965-84C8CD78F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274484"/>
            <a:ext cx="12192001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Technical Assistance</a:t>
            </a:r>
            <a:endParaRPr lang="en-US" sz="44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BD6A8B-2E96-FE64-6AB7-0DA1A120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74C0281-2558-36B9-2A71-C07AA4A44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8" y="1438683"/>
            <a:ext cx="10799181" cy="5107120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>
                <a:latin typeface="Segoe UI"/>
                <a:cs typeface="Segoe UI"/>
              </a:rPr>
              <a:t>DHCS will provide technical assistance (TA) to support IHCPs and DMC-ODS counties. TA will be provided through written materials and webinars. 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dirty="0">
                <a:latin typeface="Segoe UI"/>
                <a:cs typeface="Segoe UI"/>
              </a:rPr>
              <a:t>DHCS will be working with the following partners to develop, facilitate, and disseminate TA: </a:t>
            </a:r>
          </a:p>
          <a:p>
            <a:pPr lvl="1">
              <a:spcAft>
                <a:spcPts val="300"/>
              </a:spcAft>
              <a:buFont typeface="Arial" panose="020B0502040204020203" pitchFamily="34" charset="0"/>
              <a:buChar char="•"/>
            </a:pPr>
            <a:r>
              <a:rPr lang="en-US" sz="2200" dirty="0">
                <a:solidFill>
                  <a:srgbClr val="1F1F1F"/>
                </a:solidFill>
                <a:latin typeface="Segoe UI"/>
                <a:cs typeface="Segoe UI"/>
              </a:rPr>
              <a:t>California Consortium for Urban Indian Health (CCUIH)</a:t>
            </a:r>
            <a:endParaRPr lang="en-US" sz="2200" dirty="0">
              <a:latin typeface="Segoe UI"/>
              <a:cs typeface="Segoe UI"/>
            </a:endParaRPr>
          </a:p>
          <a:p>
            <a:pPr lvl="1">
              <a:buFont typeface="Arial" panose="020B0502040204020203" pitchFamily="34" charset="0"/>
              <a:buChar char="•"/>
            </a:pPr>
            <a:r>
              <a:rPr lang="en-US" sz="2200" dirty="0">
                <a:solidFill>
                  <a:srgbClr val="1F1F1F"/>
                </a:solidFill>
                <a:latin typeface="Segoe UI"/>
                <a:cs typeface="Segoe UI"/>
              </a:rPr>
              <a:t>Kauffman and Associates Inc. (KAI)</a:t>
            </a:r>
          </a:p>
          <a:p>
            <a:pPr lvl="1">
              <a:buFont typeface="Arial" panose="020B0502040204020203" pitchFamily="34" charset="0"/>
              <a:buChar char="•"/>
            </a:pPr>
            <a:r>
              <a:rPr lang="en-US" sz="2200" dirty="0">
                <a:solidFill>
                  <a:srgbClr val="1F1F1F"/>
                </a:solidFill>
                <a:latin typeface="Segoe UI"/>
                <a:cs typeface="Segoe UI"/>
              </a:rPr>
              <a:t>California Rural Indian Health Board (CRIHB)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200" b="1" dirty="0">
                <a:latin typeface="Segoe UI"/>
                <a:cs typeface="Segoe UI"/>
              </a:rPr>
              <a:t>TA will be available at no additional costs to IHCPs seeking to provide services by Traditional Healers and Natural Helpers.</a:t>
            </a:r>
            <a:endParaRPr lang="en-US" sz="22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5182530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64575-7BB7-A351-2416-4A4421A62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16687"/>
            <a:ext cx="10515600" cy="1698171"/>
          </a:xfrm>
        </p:spPr>
        <p:txBody>
          <a:bodyPr>
            <a:normAutofit fontScale="90000"/>
          </a:bodyPr>
          <a:lstStyle/>
          <a:p>
            <a:br>
              <a:rPr lang="en-US">
                <a:latin typeface="Segoe UI"/>
                <a:cs typeface="Segoe UI"/>
              </a:rPr>
            </a:br>
            <a:br>
              <a:rPr lang="en-US" sz="3600" b="0"/>
            </a:br>
            <a:r>
              <a:rPr lang="en-US" sz="3600">
                <a:latin typeface="Segoe UI"/>
                <a:cs typeface="Segoe UI"/>
              </a:rPr>
              <a:t>Questions? </a:t>
            </a:r>
            <a:br>
              <a:rPr lang="en-US" sz="3600"/>
            </a:br>
            <a:br>
              <a:rPr lang="en-US" sz="3600"/>
            </a:br>
            <a:r>
              <a:rPr lang="en-US" sz="3600">
                <a:latin typeface="Segoe UI"/>
                <a:cs typeface="Segoe UI"/>
                <a:hlinkClick r:id="rId2"/>
              </a:rPr>
              <a:t>TraditionalHealing@dhcs.ca.gov</a:t>
            </a:r>
            <a:br>
              <a:rPr lang="en-US" sz="3600"/>
            </a:br>
            <a:br>
              <a:rPr lang="en-US" sz="3600"/>
            </a:br>
            <a:r>
              <a:rPr lang="en-US" sz="3600">
                <a:latin typeface="Segoe UI"/>
                <a:cs typeface="Segoe UI"/>
                <a:hlinkClick r:id="rId3"/>
              </a:rPr>
              <a:t>DHCS Traditional Health Care Practices Webpage</a:t>
            </a:r>
            <a:endParaRPr lang="en-US" sz="2600" b="0">
              <a:solidFill>
                <a:srgbClr val="000000"/>
              </a:solidFill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63792508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63227-7312-868F-94E1-93FC8C6840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latin typeface="Segoe UI"/>
                <a:cs typeface="Segoe UI"/>
              </a:rPr>
              <a:t>CEU Questions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7436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22AE-7935-510C-7CFC-8C3C5815A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533"/>
            <a:ext cx="10515600" cy="1325563"/>
          </a:xfrm>
        </p:spPr>
        <p:txBody>
          <a:bodyPr/>
          <a:lstStyle/>
          <a:p>
            <a:r>
              <a:rPr lang="en-US">
                <a:latin typeface="Segoe UI"/>
                <a:cs typeface="Segoe UI"/>
              </a:rPr>
              <a:t>Knowledge Check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95DB1-2224-6DDF-4C18-324324C16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789" y="1235152"/>
            <a:ext cx="10515600" cy="541601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457200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-US" sz="1800" dirty="0">
                <a:latin typeface="Segoe UI"/>
                <a:cs typeface="Segoe UI"/>
              </a:rPr>
              <a:t>True or False: CMS approved section 1115 demonstration amendments that provide coverage of traditional health care practices in California. The approval is effective through December 31, 2026, unless extended or amended. </a:t>
            </a:r>
            <a:endParaRPr lang="en-US" sz="1800" dirty="0"/>
          </a:p>
          <a:p>
            <a:pPr marL="708660" lvl="1" indent="-3429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endParaRPr lang="en-US" sz="1800" dirty="0"/>
          </a:p>
          <a:p>
            <a:pPr marL="457200" indent="-45720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AutoNum type="arabicPeriod"/>
            </a:pPr>
            <a:r>
              <a:rPr lang="en-US" sz="1800" dirty="0">
                <a:latin typeface="Segoe UI"/>
                <a:cs typeface="Segoe UI"/>
              </a:rPr>
              <a:t>True or False: IHCPs must submit an Opt-In Package for approval to the county in which they plan to provide Traditional Health Care Practices.</a:t>
            </a:r>
          </a:p>
          <a:p>
            <a:pPr marL="365760" lvl="1" indent="0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en-US" sz="1800" dirty="0">
              <a:latin typeface="Segoe UI"/>
              <a:cs typeface="Segoe UI"/>
            </a:endParaRPr>
          </a:p>
          <a:p>
            <a:pPr marL="434340" indent="-342900">
              <a:buAutoNum type="arabicPeriod"/>
            </a:pPr>
            <a:r>
              <a:rPr lang="en-US" sz="1800" dirty="0">
                <a:latin typeface="Segoe UI"/>
                <a:cs typeface="Segoe UI"/>
              </a:rPr>
              <a:t>True or False: In California, traditional health care practices include both Traditional Healer (TH) and Natural Helper (NH) services. </a:t>
            </a:r>
            <a:br>
              <a:rPr lang="en-US" sz="1800" dirty="0">
                <a:latin typeface="Segoe UI"/>
                <a:cs typeface="Segoe UI"/>
              </a:rPr>
            </a:br>
            <a:endParaRPr lang="en-US" sz="1800" i="1" dirty="0">
              <a:latin typeface="Segoe UI"/>
              <a:cs typeface="Segoe UI"/>
            </a:endParaRPr>
          </a:p>
          <a:p>
            <a:pPr marL="434340" indent="-342900">
              <a:buFont typeface="Segoe UI" panose="020B0502040204020203" pitchFamily="34" charset="0"/>
              <a:buAutoNum type="arabicPeriod"/>
            </a:pPr>
            <a:r>
              <a:rPr lang="en-US" sz="1800" dirty="0">
                <a:latin typeface="Segoe UI"/>
                <a:cs typeface="Segoe UI"/>
              </a:rPr>
              <a:t>True or False: Traditional Healer and Natural Helper services are covered for Medi-Cal members who are enrolled in Medi-Cal or CHIP in a DMC-ODS county; are able to receive services delivered by or through an IHCP, as determined by the facility; and who meet DMC-ODS access criteria.</a:t>
            </a:r>
            <a:br>
              <a:rPr lang="en-US" sz="1800" dirty="0">
                <a:latin typeface="Segoe UI"/>
                <a:cs typeface="Segoe UI"/>
              </a:rPr>
            </a:br>
            <a:endParaRPr lang="en-US" sz="18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971325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DD9ED5-5B54-7780-66CC-35FD2171D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373B-538B-7E47-95D6-51A18A2B5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24" y="2682"/>
            <a:ext cx="11968974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latin typeface="Segoe UI"/>
                <a:cs typeface="Segoe UI"/>
              </a:rPr>
              <a:t>Traditional Health Care Practices Overview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81FB0E-F9B7-DEAD-7E91-E0B204A6D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64A8AE-B827-7059-ECF6-3D4142FFB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9" y="1211192"/>
            <a:ext cx="10799181" cy="534174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Segoe UI"/>
                <a:cs typeface="Segoe UI"/>
              </a:rPr>
              <a:t>Beginning in 2017, DHCS sought approval from federal partners at the Centers for Medicare and Medicaid Services (CMS) </a:t>
            </a:r>
            <a:r>
              <a:rPr lang="en-US" sz="2000" b="1" dirty="0">
                <a:latin typeface="Segoe UI"/>
                <a:cs typeface="Segoe UI"/>
              </a:rPr>
              <a:t>to cover traditional health care practices under the Drug Medi-Cal Organized Delivery System (DMC-ODS). </a:t>
            </a:r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  <a:buFont typeface="Arial" panose="020B0502040204020203" pitchFamily="34" charset="0"/>
              <a:buChar char="•"/>
            </a:pPr>
            <a:r>
              <a:rPr lang="en-US" sz="2000" dirty="0">
                <a:latin typeface="Segoe UI"/>
                <a:cs typeface="Segoe UI"/>
              </a:rPr>
              <a:t>The purpose of these requests was to provide culturally appropriate options and improve access to Substance Use Disorder (SUD) treatment for American Indians and Alaska Natives (AI/AN) receiving SUD treatment services through Indian Health Care Providers (IHCPs). </a:t>
            </a:r>
          </a:p>
          <a:p>
            <a:pPr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b="1" dirty="0">
                <a:latin typeface="Segoe UI"/>
                <a:cs typeface="Segoe UI"/>
              </a:rPr>
              <a:t>In October 2024, CMS approved Medicaid coverage of Traditional Health Care Practices</a:t>
            </a:r>
            <a:r>
              <a:rPr lang="en-US" sz="2000" dirty="0">
                <a:latin typeface="Segoe UI"/>
                <a:cs typeface="Segoe UI"/>
              </a:rPr>
              <a:t> in four states (CA, AZ, OR, NM) with a standard framework through Section 1115 waivers. California's coverage is authorized through </a:t>
            </a:r>
            <a:r>
              <a:rPr lang="en-US" sz="2000" b="1" dirty="0">
                <a:latin typeface="Segoe UI"/>
                <a:cs typeface="Segoe UI"/>
              </a:rPr>
              <a:t>December 31, 2026</a:t>
            </a:r>
            <a:r>
              <a:rPr lang="en-US" sz="2000" dirty="0">
                <a:latin typeface="Segoe UI"/>
                <a:cs typeface="Segoe UI"/>
              </a:rPr>
              <a:t>, unless extended or amended.</a:t>
            </a:r>
            <a:endParaRPr lang="en-US" sz="2000" dirty="0"/>
          </a:p>
          <a:p>
            <a:pPr lvl="1">
              <a:lnSpc>
                <a:spcPct val="108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sz="2000" dirty="0">
                <a:latin typeface="Segoe UI"/>
                <a:cs typeface="Segoe UI"/>
              </a:rPr>
              <a:t>Traditional health care practices in Medi-Cal will initially be covered for Medicaid and CHIP members through the DMC-ODS only. </a:t>
            </a:r>
            <a:r>
              <a:rPr lang="en-US" sz="2000" b="1" dirty="0">
                <a:latin typeface="Segoe UI"/>
                <a:cs typeface="Segoe UI"/>
              </a:rPr>
              <a:t>California will explore the option to expand to other populations and/or delivery systems in the future. </a:t>
            </a:r>
          </a:p>
        </p:txBody>
      </p:sp>
    </p:spTree>
    <p:extLst>
      <p:ext uri="{BB962C8B-B14F-4D97-AF65-F5344CB8AC3E}">
        <p14:creationId xmlns:p14="http://schemas.microsoft.com/office/powerpoint/2010/main" val="2528850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7C1A6-558E-D6E5-8945-05BAA8BEF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049" y="379502"/>
            <a:ext cx="10515600" cy="1325563"/>
          </a:xfrm>
        </p:spPr>
        <p:txBody>
          <a:bodyPr/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D6E8D"/>
                </a:solidFill>
                <a:effectLst/>
                <a:uLnTx/>
                <a:uFillTx/>
                <a:latin typeface="Segoe UI"/>
                <a:cs typeface="Segoe UI"/>
              </a:rPr>
              <a:t>Importance of Traditional Health Care Practices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0D895-8122-9F5D-D5EF-1A14B42817BE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067711" y="1803743"/>
            <a:ext cx="3264243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aseline="30000">
              <a:latin typeface="Segoe UI"/>
              <a:cs typeface="Segoe UI"/>
            </a:endParaRPr>
          </a:p>
          <a:p>
            <a:pPr>
              <a:buFont typeface="Wingdings" panose="020B0502040204020203" pitchFamily="34" charset="0"/>
              <a:buChar char="v"/>
            </a:pPr>
            <a:r>
              <a:rPr lang="en-US" sz="3600" b="1" baseline="30000">
                <a:latin typeface="Segoe UI"/>
                <a:cs typeface="Segoe UI"/>
              </a:rPr>
              <a:t> 723,225</a:t>
            </a:r>
            <a:r>
              <a:rPr lang="en-US" sz="3600" baseline="30000">
                <a:latin typeface="Segoe UI"/>
                <a:cs typeface="Segoe UI"/>
              </a:rPr>
              <a:t> AI/ANs live in California</a:t>
            </a:r>
          </a:p>
          <a:p>
            <a:pPr>
              <a:buFont typeface="Wingdings" panose="020B0502040204020203" pitchFamily="34" charset="0"/>
              <a:buChar char="v"/>
            </a:pPr>
            <a:r>
              <a:rPr lang="en-US" sz="3600" b="1" baseline="30000">
                <a:latin typeface="Segoe UI"/>
                <a:cs typeface="Segoe UI"/>
              </a:rPr>
              <a:t> 55,302</a:t>
            </a:r>
            <a:r>
              <a:rPr lang="en-US" sz="3600" baseline="30000">
                <a:latin typeface="Segoe UI"/>
                <a:cs typeface="Segoe UI"/>
              </a:rPr>
              <a:t> Medi-Cal enrollees who self-identify as AI/AN</a:t>
            </a:r>
          </a:p>
          <a:p>
            <a:endParaRPr lang="en-US" sz="1400" baseline="30000"/>
          </a:p>
          <a:p>
            <a:endParaRPr lang="en-US" sz="24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3E5F1-B5AA-2A51-1E77-697815C8CE76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4463878" y="2251978"/>
            <a:ext cx="3264243" cy="3903103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US" sz="2000">
                <a:latin typeface="Segoe UI"/>
                <a:cs typeface="Segoe UI"/>
              </a:rPr>
              <a:t>Research shows that AI/AN who meet criteria for depression/anxiety or substance use disorder are significantly more likely to seek help from traditional/spiritual healers than from other sources.</a:t>
            </a:r>
            <a:endParaRPr lang="en-US" sz="2000" baseline="30000">
              <a:latin typeface="Segoe UI"/>
              <a:cs typeface="Segoe UI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0E7FAF-6FA6-7FB3-3C01-14A1A24D1C12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587667" y="2252234"/>
            <a:ext cx="3664293" cy="400299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Segoe UI"/>
                <a:cs typeface="Segoe UI"/>
              </a:rPr>
              <a:t>Western mental health focuses on the individual as the locus of illness, while for American Indian/Alaska Native (AI/AN) individuals, mental   illness is just a symptom of a whole community that is suffering from its own history of oppression and violence.</a:t>
            </a:r>
            <a:endParaRPr lang="en-US" sz="2000" baseline="30000" dirty="0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425031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2BA14-5A17-15D3-A400-C50A1C5E0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7628D-7AA7-7D0D-AC01-49FAB25AE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024" y="247275"/>
            <a:ext cx="11968974" cy="13255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>
                <a:latin typeface="Segoe UI"/>
                <a:cs typeface="Segoe UI"/>
              </a:rPr>
              <a:t>Importance of Traditional Health Care Practices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E1C1B1-2530-4941-E255-74CC5FE67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28E4727A-BE88-29D3-9570-6DC61DE9E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409" y="1572838"/>
            <a:ext cx="10799181" cy="514863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>
                <a:latin typeface="Segoe UI"/>
                <a:cs typeface="Segoe UI"/>
              </a:rPr>
              <a:t>"Today's approval is an important first step in ensuring these life-saving services are made available to Tribal people across the state as they begin their healing journey." </a:t>
            </a:r>
            <a:r>
              <a:rPr lang="en-US" sz="2000" b="1">
                <a:latin typeface="Segoe UI"/>
                <a:cs typeface="Segoe UI"/>
              </a:rPr>
              <a:t>Jesus </a:t>
            </a:r>
            <a:r>
              <a:rPr lang="en-US" sz="2000" b="1" err="1">
                <a:latin typeface="Segoe UI"/>
                <a:cs typeface="Segoe UI"/>
              </a:rPr>
              <a:t>Tarango</a:t>
            </a:r>
            <a:r>
              <a:rPr lang="en-US" sz="2000" b="1">
                <a:latin typeface="Segoe UI"/>
                <a:cs typeface="Segoe UI"/>
              </a:rPr>
              <a:t>, Tribal Chairman of Wilton Rancheria</a:t>
            </a:r>
            <a:endParaRPr lang="en-US" sz="2000">
              <a:latin typeface="Segoe UI"/>
              <a:cs typeface="Segoe UI"/>
            </a:endParaRPr>
          </a:p>
          <a:p>
            <a:r>
              <a:rPr lang="en-US" sz="2000">
                <a:latin typeface="Segoe UI"/>
                <a:cs typeface="Segoe UI"/>
              </a:rPr>
              <a:t>"In reimbursing these services, California is not creating new services. It's the state and federal government acknowledging that Indian country has resources and tools to heal ourselves." </a:t>
            </a:r>
            <a:r>
              <a:rPr lang="en-US" sz="2000" b="1">
                <a:latin typeface="Segoe UI"/>
                <a:cs typeface="Segoe UI"/>
              </a:rPr>
              <a:t>Virginia Hedrick, Director of the California Consortium for Urban Indian Health</a:t>
            </a:r>
          </a:p>
          <a:p>
            <a:r>
              <a:rPr lang="en-US" sz="2000">
                <a:latin typeface="Segoe UI"/>
                <a:cs typeface="Segoe UI"/>
              </a:rPr>
              <a:t>"The inclusion of traditional healers and natural helpers in Medi-Cal is a pivotal moment, marking a significant step forward in honoring and preserving Native cultures. This initiative recognizes the value of our ancestral knowledge and ensures holistic care is accessible to those who need it most." </a:t>
            </a:r>
            <a:r>
              <a:rPr lang="en-US" sz="2000" b="1">
                <a:latin typeface="Segoe UI"/>
                <a:cs typeface="Segoe UI"/>
              </a:rPr>
              <a:t>Clayton Dumont (The Klamath Tribes), Chief Operating Officer at Friendship House</a:t>
            </a:r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0638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0"/>
            <a:ext cx="12192001" cy="1325563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sz="3600">
                <a:latin typeface="Segoe UI"/>
                <a:cs typeface="Segoe UI"/>
              </a:rPr>
              <a:t>California’s Approach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C6E5C7-36D7-454B-A44F-CFBB25ECE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8090AE-F645-47C1-81A8-D4E28BF03D4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625FD9-4AD9-8D25-C288-35C2B464B4D8}"/>
              </a:ext>
            </a:extLst>
          </p:cNvPr>
          <p:cNvSpPr/>
          <p:nvPr/>
        </p:nvSpPr>
        <p:spPr>
          <a:xfrm>
            <a:off x="1" y="1178070"/>
            <a:ext cx="12192000" cy="95013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u="none" strike="noStrike">
                <a:solidFill>
                  <a:srgbClr val="FFFFFF"/>
                </a:solidFill>
                <a:effectLst/>
                <a:latin typeface="Segoe UI"/>
                <a:cs typeface="Segoe UI"/>
              </a:rPr>
              <a:t>DHCS received approval from CMS to implement state-specific terms to meet the needs of Medi-Cal members.</a:t>
            </a:r>
            <a:r>
              <a:rPr lang="en-US" sz="1800" b="0" i="0">
                <a:solidFill>
                  <a:srgbClr val="000000"/>
                </a:solidFill>
                <a:effectLst/>
                <a:latin typeface="Segoe UI"/>
                <a:cs typeface="Segoe UI"/>
              </a:rPr>
              <a:t>​</a:t>
            </a:r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egoe UI"/>
              <a:cs typeface="Segoe UI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B6356D3-66F3-10AA-DF7C-61EEA46A62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028" y="2325937"/>
            <a:ext cx="11581910" cy="40513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latin typeface="Segoe UI"/>
                <a:cs typeface="Segoe UI"/>
              </a:rPr>
              <a:t>Eligible Members: </a:t>
            </a:r>
            <a:r>
              <a:rPr lang="en-US" sz="2000">
                <a:latin typeface="Segoe UI"/>
                <a:cs typeface="Segoe UI"/>
              </a:rPr>
              <a:t>DHCS will make these services available to Medi-Cal and CHIP members receiving care delivered by Indian Health Care Providers (IHCPs) and covered by DMC-ODS counties to promote treatment of SUDs.​</a:t>
            </a:r>
          </a:p>
          <a:p>
            <a:pPr>
              <a:spcBef>
                <a:spcPts val="800"/>
              </a:spcBef>
              <a:spcAft>
                <a:spcPts val="0"/>
              </a:spcAft>
            </a:pPr>
            <a:r>
              <a:rPr lang="en-US" sz="2000" b="1">
                <a:latin typeface="Segoe UI"/>
                <a:cs typeface="Segoe UI"/>
              </a:rPr>
              <a:t>Counties: </a:t>
            </a:r>
            <a:r>
              <a:rPr lang="en-US" sz="2000">
                <a:latin typeface="Segoe UI"/>
                <a:cs typeface="Segoe UI"/>
              </a:rPr>
              <a:t>All DMC-ODS counties will be required to cover Traditional Healer and Natural Helper services</a:t>
            </a:r>
            <a:r>
              <a:rPr lang="en-US" sz="2000">
                <a:solidFill>
                  <a:srgbClr val="000000"/>
                </a:solidFill>
                <a:latin typeface="Segoe UI"/>
                <a:cs typeface="Segoe UI"/>
              </a:rPr>
              <a:t>.</a:t>
            </a:r>
            <a:r>
              <a:rPr lang="en-US" sz="2000">
                <a:latin typeface="Segoe UI"/>
                <a:cs typeface="Segoe UI"/>
              </a:rPr>
              <a:t> As of January 2025, there are 40 DMC-ODS counties; approximately 96 percent of California's Medi-Cal population are covered within these counties. ​</a:t>
            </a:r>
            <a:endParaRPr lang="en-US" sz="2000" strike="sngStrike">
              <a:latin typeface="Segoe UI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1123835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E41D-CB40-BD5C-6CC7-5955882D7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8"/>
            <a:ext cx="10515600" cy="879921"/>
          </a:xfrm>
        </p:spPr>
        <p:txBody>
          <a:bodyPr/>
          <a:lstStyle/>
          <a:p>
            <a:r>
              <a:rPr lang="en-US" b="1" dirty="0"/>
              <a:t>Medi-Cal BH </a:t>
            </a:r>
            <a:r>
              <a:rPr lang="en-US" dirty="0"/>
              <a:t>Coverage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943D0C-64D8-2A91-9333-7084FF23E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1FDDB-8ACF-BE47-B001-BCC70A71FCCD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8884A60D-CE0B-6BDF-4BCC-13DDC6C2C3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35280248"/>
              </p:ext>
            </p:extLst>
          </p:nvPr>
        </p:nvGraphicFramePr>
        <p:xfrm>
          <a:off x="353826" y="700156"/>
          <a:ext cx="9081819" cy="5827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Right Brace 5">
            <a:extLst>
              <a:ext uri="{FF2B5EF4-FFF2-40B4-BE49-F238E27FC236}">
                <a16:creationId xmlns:a16="http://schemas.microsoft.com/office/drawing/2014/main" id="{8825962C-A1AB-9B93-3E5D-1C16181B8A74}"/>
              </a:ext>
            </a:extLst>
          </p:cNvPr>
          <p:cNvSpPr/>
          <p:nvPr/>
        </p:nvSpPr>
        <p:spPr>
          <a:xfrm>
            <a:off x="9334827" y="4270623"/>
            <a:ext cx="542805" cy="11924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ED0537-10DC-653F-3851-176937DF6C39}"/>
              </a:ext>
            </a:extLst>
          </p:cNvPr>
          <p:cNvSpPr/>
          <p:nvPr/>
        </p:nvSpPr>
        <p:spPr>
          <a:xfrm>
            <a:off x="9877631" y="1554795"/>
            <a:ext cx="2037515" cy="2066217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>
                <a:solidFill>
                  <a:sysClr val="windowText" lastClr="000000"/>
                </a:solidFill>
                <a:latin typeface="Segoe UI"/>
                <a:cs typeface="Segoe UI"/>
              </a:rPr>
              <a:t>Delivers physical health and other covered services, including non-specialty mental health and substance use disorder (SUD)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E1038267-BC22-94AB-358B-F693641FA12F}"/>
              </a:ext>
            </a:extLst>
          </p:cNvPr>
          <p:cNvSpPr/>
          <p:nvPr/>
        </p:nvSpPr>
        <p:spPr>
          <a:xfrm>
            <a:off x="9872643" y="3802273"/>
            <a:ext cx="2045211" cy="1753059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>
                <a:solidFill>
                  <a:sysClr val="windowText" lastClr="000000"/>
                </a:solidFill>
                <a:latin typeface="Segoe UI"/>
                <a:cs typeface="Segoe UI"/>
              </a:rPr>
              <a:t>Delivers “carved-out” SMHS and SUD services*</a:t>
            </a: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B8B5971B-3C88-4C9A-13A4-B60991A515AC}"/>
              </a:ext>
            </a:extLst>
          </p:cNvPr>
          <p:cNvSpPr/>
          <p:nvPr/>
        </p:nvSpPr>
        <p:spPr>
          <a:xfrm>
            <a:off x="9327128" y="1714104"/>
            <a:ext cx="535110" cy="190690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998EF1D-D1ED-B41B-04D0-3D9798E2D750}"/>
              </a:ext>
            </a:extLst>
          </p:cNvPr>
          <p:cNvCxnSpPr/>
          <p:nvPr/>
        </p:nvCxnSpPr>
        <p:spPr>
          <a:xfrm>
            <a:off x="1085645" y="3621424"/>
            <a:ext cx="0" cy="4403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FDA2BF55-B60D-B444-7151-C09630A79BB5}"/>
              </a:ext>
            </a:extLst>
          </p:cNvPr>
          <p:cNvSpPr/>
          <p:nvPr/>
        </p:nvSpPr>
        <p:spPr>
          <a:xfrm>
            <a:off x="251917" y="4100265"/>
            <a:ext cx="1667456" cy="141658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Federal Medicaid program administration and oversight</a:t>
            </a:r>
            <a:endParaRPr lang="en-US" sz="1600">
              <a:solidFill>
                <a:sysClr val="windowText" lastClr="000000"/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0F02C0C-22DA-D40C-58C1-E0661D4ADA94}"/>
              </a:ext>
            </a:extLst>
          </p:cNvPr>
          <p:cNvCxnSpPr/>
          <p:nvPr/>
        </p:nvCxnSpPr>
        <p:spPr>
          <a:xfrm>
            <a:off x="3006343" y="3652212"/>
            <a:ext cx="0" cy="440356"/>
          </a:xfrm>
          <a:prstGeom prst="line">
            <a:avLst/>
          </a:prstGeom>
          <a:ln w="19050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955288DF-FEEF-5069-0069-CDAB40036012}"/>
              </a:ext>
            </a:extLst>
          </p:cNvPr>
          <p:cNvSpPr/>
          <p:nvPr/>
        </p:nvSpPr>
        <p:spPr>
          <a:xfrm>
            <a:off x="2164918" y="4061781"/>
            <a:ext cx="1636669" cy="149355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sz="1600">
                <a:solidFill>
                  <a:sysClr val="windowText" lastClr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Medi-Cal program administration and oversight</a:t>
            </a:r>
            <a:endParaRPr lang="en-US" sz="1600">
              <a:solidFill>
                <a:sysClr val="windowText" lastClr="000000"/>
              </a:solidFill>
              <a:latin typeface="Segoe UI" panose="020B0502040204020203" pitchFamily="34" charset="0"/>
              <a:ea typeface="Calibri"/>
              <a:cs typeface="Segoe UI" panose="020B0502040204020203" pitchFamily="34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ECB257DB-6C92-C7D7-05C8-0C7B87CB2A42}"/>
              </a:ext>
            </a:extLst>
          </p:cNvPr>
          <p:cNvSpPr txBox="1"/>
          <p:nvPr/>
        </p:nvSpPr>
        <p:spPr>
          <a:xfrm>
            <a:off x="500062" y="6250781"/>
            <a:ext cx="1052631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>
                <a:ea typeface="Calibri"/>
                <a:cs typeface="Calibri"/>
              </a:rPr>
              <a:t>*As of March 2025, 40 California counties operate a DMC-ODS managed care plan and cover an expanded set of SUD services; the remaining counties cover a more limited set of Drug Medi-Cal benefits and that coverage is outside of managed care. </a:t>
            </a:r>
            <a:endParaRPr lang="en-US" sz="1200" i="1"/>
          </a:p>
        </p:txBody>
      </p:sp>
    </p:spTree>
    <p:extLst>
      <p:ext uri="{BB962C8B-B14F-4D97-AF65-F5344CB8AC3E}">
        <p14:creationId xmlns:p14="http://schemas.microsoft.com/office/powerpoint/2010/main" val="192708462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DHCS">
      <a:dk1>
        <a:sysClr val="windowText" lastClr="000000"/>
      </a:dk1>
      <a:lt1>
        <a:sysClr val="window" lastClr="FFFFFF"/>
      </a:lt1>
      <a:dk2>
        <a:srgbClr val="14315A"/>
      </a:dk2>
      <a:lt2>
        <a:srgbClr val="F2F2F2"/>
      </a:lt2>
      <a:accent1>
        <a:srgbClr val="2D6E8D"/>
      </a:accent1>
      <a:accent2>
        <a:srgbClr val="CADAE2"/>
      </a:accent2>
      <a:accent3>
        <a:srgbClr val="E47225"/>
      </a:accent3>
      <a:accent4>
        <a:srgbClr val="FAA81C"/>
      </a:accent4>
      <a:accent5>
        <a:srgbClr val="F2F2F2"/>
      </a:accent5>
      <a:accent6>
        <a:srgbClr val="14315A"/>
      </a:accent6>
      <a:hlink>
        <a:srgbClr val="E47225"/>
      </a:hlink>
      <a:folHlink>
        <a:srgbClr val="FAA8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DHCS">
      <a:dk1>
        <a:sysClr val="windowText" lastClr="000000"/>
      </a:dk1>
      <a:lt1>
        <a:sysClr val="window" lastClr="FFFFFF"/>
      </a:lt1>
      <a:dk2>
        <a:srgbClr val="14315A"/>
      </a:dk2>
      <a:lt2>
        <a:srgbClr val="F2F2F2"/>
      </a:lt2>
      <a:accent1>
        <a:srgbClr val="2D6E8D"/>
      </a:accent1>
      <a:accent2>
        <a:srgbClr val="CADAE2"/>
      </a:accent2>
      <a:accent3>
        <a:srgbClr val="E47225"/>
      </a:accent3>
      <a:accent4>
        <a:srgbClr val="FAA81C"/>
      </a:accent4>
      <a:accent5>
        <a:srgbClr val="F2F2F2"/>
      </a:accent5>
      <a:accent6>
        <a:srgbClr val="14315A"/>
      </a:accent6>
      <a:hlink>
        <a:srgbClr val="E47225"/>
      </a:hlink>
      <a:folHlink>
        <a:srgbClr val="FAA81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8C52D9E280EE4FA990B4F91036DC31" ma:contentTypeVersion="30" ma:contentTypeDescription="Create a new document." ma:contentTypeScope="" ma:versionID="2911daf1b18b2ef125c9fa51d783074f">
  <xsd:schema xmlns:xsd="http://www.w3.org/2001/XMLSchema" xmlns:xs="http://www.w3.org/2001/XMLSchema" xmlns:p="http://schemas.microsoft.com/office/2006/metadata/properties" xmlns:ns2="b630b26d-40dc-4341-b75c-fc035444ddac" xmlns:ns3="f861725f-136f-4391-9bd5-b99bf0e76e7a" targetNamespace="http://schemas.microsoft.com/office/2006/metadata/properties" ma:root="true" ma:fieldsID="521cb3ff45083df6ba83038f39cea0f5" ns2:_="" ns3:_="">
    <xsd:import namespace="b630b26d-40dc-4341-b75c-fc035444ddac"/>
    <xsd:import namespace="f861725f-136f-4391-9bd5-b99bf0e76e7a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FinalVersion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KeywordTaxHTField" minOccurs="0"/>
                <xsd:element ref="ns3:TaxCatchAll" minOccurs="0"/>
                <xsd:element ref="ns2:ExternalSource" minOccurs="0"/>
                <xsd:element ref="ns2:NIHBPriorityAreas" minOccurs="0"/>
                <xsd:element ref="ns2:MediaServiceLocation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  <xsd:element ref="ns2:FolderDescrip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30b26d-40dc-4341-b75c-fc035444ddac" elementFormDefault="qualified">
    <xsd:import namespace="http://schemas.microsoft.com/office/2006/documentManagement/types"/>
    <xsd:import namespace="http://schemas.microsoft.com/office/infopath/2007/PartnerControls"/>
    <xsd:element name="DocumentType" ma:index="2" nillable="true" ma:displayName="Document Type" ma:format="Dropdown" ma:indexed="true" ma:internalName="DocumentType">
      <xsd:simpleType>
        <xsd:restriction base="dms:Choice">
          <xsd:enumeration value="Comment Letter"/>
          <xsd:enumeration value="Talking Points"/>
          <xsd:enumeration value="Issue Brief"/>
          <xsd:enumeration value="Report"/>
          <xsd:enumeration value="Meeting Record"/>
          <xsd:enumeration value="Meeting Materials"/>
          <xsd:enumeration value="Team Resource"/>
          <xsd:enumeration value="Event Planning"/>
          <xsd:enumeration value="Facilitator Scripts and Guides"/>
          <xsd:enumeration value="DTLL"/>
          <xsd:enumeration value="External References and Research"/>
          <xsd:enumeration value="Bios and Headshots"/>
          <xsd:enumeration value="Lists &amp; Fact Sheets"/>
        </xsd:restriction>
      </xsd:simpleType>
    </xsd:element>
    <xsd:element name="FinalVersion" ma:index="3" nillable="true" ma:displayName="Final Version" ma:default="0" ma:description="Is this the final version for publishing/sharing?" ma:format="Dropdown" ma:internalName="FinalVersion">
      <xsd:simpleType>
        <xsd:restriction base="dms:Boolean"/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hidden="true" ma:internalName="MediaServiceKeyPoints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hidden="true" ma:internalName="MediaServiceAutoTags" ma:readOnly="true">
      <xsd:simpleType>
        <xsd:restriction base="dms:Text"/>
      </xsd:simpleType>
    </xsd:element>
    <xsd:element name="MediaServiceOCR" ma:index="17" nillable="true" ma:displayName="Extracted Text" ma:hidden="true" ma:internalName="MediaServiceOCR" ma:readOnly="true">
      <xsd:simpleType>
        <xsd:restriction base="dms:Note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ExternalSource" ma:index="25" nillable="true" ma:displayName="External Source" ma:default="0" ma:description="Did this document come from outside NIHB?" ma:format="Dropdown" ma:internalName="ExternalSource">
      <xsd:simpleType>
        <xsd:restriction base="dms:Boolean"/>
      </xsd:simpleType>
    </xsd:element>
    <xsd:element name="NIHBPriorityAreas" ma:index="26" nillable="true" ma:displayName="NIHB Priority Areas" ma:format="Dropdown" ma:internalName="NIHBPriorityArea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overeignty and Representation"/>
                    <xsd:enumeration value="Funding"/>
                    <xsd:enumeration value="Infrastructure"/>
                    <xsd:enumeration value="Health Equity"/>
                    <xsd:enumeration value="Behavioral Health"/>
                    <xsd:enumeration value="Emergency Preparedness"/>
                    <xsd:enumeration value="Healthcare Workforce"/>
                    <xsd:enumeration value="Access to Care"/>
                    <xsd:enumeration value="Public Health Capacity and Infrastructure"/>
                  </xsd:restriction>
                </xsd:simpleType>
              </xsd:element>
            </xsd:sequence>
          </xsd:extension>
        </xsd:complexContent>
      </xsd:complexType>
    </xsd:element>
    <xsd:element name="MediaServiceLocation" ma:index="2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30" nillable="true" ma:taxonomy="true" ma:internalName="lcf76f155ced4ddcb4097134ff3c332f" ma:taxonomyFieldName="MediaServiceImageTags" ma:displayName="Image Tags" ma:readOnly="false" ma:fieldId="{5cf76f15-5ced-4ddc-b409-7134ff3c332f}" ma:taxonomyMulti="true" ma:sspId="4a10f165-eab6-4f38-b755-d4ad073d404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FolderDescription" ma:index="33" nillable="true" ma:displayName="File Description" ma:format="Dropdown" ma:internalName="FolderDescription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861725f-136f-4391-9bd5-b99bf0e76e7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  <xsd:element name="TaxKeywordTaxHTField" ma:index="23" nillable="true" ma:taxonomy="true" ma:internalName="TaxKeywordTaxHTField" ma:taxonomyFieldName="TaxKeyword" ma:displayName="Agency Tags" ma:fieldId="{23f27201-bee3-471e-b2e7-b64fd8b7ca38}" ma:taxonomyMulti="true" ma:sspId="4a10f165-eab6-4f38-b755-d4ad073d404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24" nillable="true" ma:displayName="Taxonomy Catch All Column" ma:hidden="true" ma:list="{32713ae3-2fff-4207-a838-b32c4b103e94}" ma:internalName="TaxCatchAll" ma:showField="CatchAllData" ma:web="f861725f-136f-4391-9bd5-b99bf0e76e7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 ma:index="27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IHBPriorityAreas xmlns="b630b26d-40dc-4341-b75c-fc035444ddac" xsi:nil="true"/>
    <lcf76f155ced4ddcb4097134ff3c332f xmlns="b630b26d-40dc-4341-b75c-fc035444ddac">
      <Terms xmlns="http://schemas.microsoft.com/office/infopath/2007/PartnerControls"/>
    </lcf76f155ced4ddcb4097134ff3c332f>
    <DocumentType xmlns="b630b26d-40dc-4341-b75c-fc035444ddac" xsi:nil="true"/>
    <TaxCatchAll xmlns="f861725f-136f-4391-9bd5-b99bf0e76e7a" xsi:nil="true"/>
    <FinalVersion xmlns="b630b26d-40dc-4341-b75c-fc035444ddac">true</FinalVersion>
    <ExternalSource xmlns="b630b26d-40dc-4341-b75c-fc035444ddac">false</ExternalSource>
    <FolderDescription xmlns="b630b26d-40dc-4341-b75c-fc035444ddac" xsi:nil="true"/>
    <TaxKeywordTaxHTField xmlns="f861725f-136f-4391-9bd5-b99bf0e76e7a">
      <Terms xmlns="http://schemas.microsoft.com/office/infopath/2007/PartnerControls"/>
    </TaxKeywordTaxHTFiel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22539FC-DAAB-49E0-8C44-8816F5167F3D}"/>
</file>

<file path=customXml/itemProps2.xml><?xml version="1.0" encoding="utf-8"?>
<ds:datastoreItem xmlns:ds="http://schemas.openxmlformats.org/officeDocument/2006/customXml" ds:itemID="{BB6214CE-3642-4C76-8917-C644E546A9F5}">
  <ds:schemaRefs>
    <ds:schemaRef ds:uri="http://schemas.microsoft.com/office/2006/documentManagement/types"/>
    <ds:schemaRef ds:uri="bdeb11ad-0399-4306-9571-d4a1cc9995a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52f83875-ff66-4871-91b1-f4161a71d6b8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E1BC9C3-4157-4AE3-9014-87DDAEDDC1A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265c2dcd-2a6e-43aa-b2e8-26421a8c8526}" enabled="0" method="" siteId="{265c2dcd-2a6e-43aa-b2e8-26421a8c852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4247</Words>
  <Application>Microsoft Office PowerPoint</Application>
  <PresentationFormat>Widescreen</PresentationFormat>
  <Paragraphs>381</Paragraphs>
  <Slides>45</Slides>
  <Notes>32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Arial</vt:lpstr>
      <vt:lpstr>Calibri</vt:lpstr>
      <vt:lpstr>Calibri Light</vt:lpstr>
      <vt:lpstr>Segoe UI</vt:lpstr>
      <vt:lpstr>Segoe UI,Sans-Serif</vt:lpstr>
      <vt:lpstr>Wingdings</vt:lpstr>
      <vt:lpstr>1_Office Theme</vt:lpstr>
      <vt:lpstr>2_Office Theme</vt:lpstr>
      <vt:lpstr> Medi-Cal Coverage of Traditional Health Care Practices  CMS ITU Training Webinar</vt:lpstr>
      <vt:lpstr>Presenter</vt:lpstr>
      <vt:lpstr>PowerPoint Presentation</vt:lpstr>
      <vt:lpstr>Traditional Health Care Practices</vt:lpstr>
      <vt:lpstr>Traditional Health Care Practices Overview</vt:lpstr>
      <vt:lpstr>Importance of Traditional Health Care Practices</vt:lpstr>
      <vt:lpstr>Importance of Traditional Health Care Practices</vt:lpstr>
      <vt:lpstr>California’s Approach</vt:lpstr>
      <vt:lpstr>Medi-Cal BH Coverage</vt:lpstr>
      <vt:lpstr>Covered DMC-ODS Services</vt:lpstr>
      <vt:lpstr>DMC-ODS Counties</vt:lpstr>
      <vt:lpstr>PowerPoint Presentation</vt:lpstr>
      <vt:lpstr>Traditional Health Care Practices</vt:lpstr>
      <vt:lpstr>Defining Terms</vt:lpstr>
      <vt:lpstr>Overview of IHCPs</vt:lpstr>
      <vt:lpstr>Practitioner Descriptions</vt:lpstr>
      <vt:lpstr>Service Descriptions</vt:lpstr>
      <vt:lpstr>Member Eligibility</vt:lpstr>
      <vt:lpstr>Participating IHCP Requirements</vt:lpstr>
      <vt:lpstr>Medi-Cal Enrollment and Certifications</vt:lpstr>
      <vt:lpstr>Practitioner Qualifications</vt:lpstr>
      <vt:lpstr>Ensuring Access to Continuum of Treatment Services</vt:lpstr>
      <vt:lpstr>Ensuring Access to Continuum of Treatment Services (continued)</vt:lpstr>
      <vt:lpstr>Service Documentation</vt:lpstr>
      <vt:lpstr>Opt-in Process for IHCPs to Provide Traditional Health Care Practices</vt:lpstr>
      <vt:lpstr>IHCP Opt-in Process</vt:lpstr>
      <vt:lpstr>IHCP Opt-in Process (continued)</vt:lpstr>
      <vt:lpstr>Opt-in and Coordination with DMC-ODS Counties</vt:lpstr>
      <vt:lpstr>DMC-ODS County Requirements</vt:lpstr>
      <vt:lpstr>DMC-ODS County Requirements</vt:lpstr>
      <vt:lpstr>DMC-ODS County Requirements (continued)</vt:lpstr>
      <vt:lpstr>Claiming and Payment</vt:lpstr>
      <vt:lpstr>Claiming and Payment</vt:lpstr>
      <vt:lpstr>Claiming and Payment (continued)</vt:lpstr>
      <vt:lpstr>Rates for Non-AIR Eligible Services </vt:lpstr>
      <vt:lpstr>Rates for Non-AIR Eligible Services (continued) </vt:lpstr>
      <vt:lpstr>Service Limitations</vt:lpstr>
      <vt:lpstr>Oversight, Monitoring, &amp; Evaluation</vt:lpstr>
      <vt:lpstr>IHCP Oversight and Monitoring</vt:lpstr>
      <vt:lpstr>Waiver Evaluation and Monitoring</vt:lpstr>
      <vt:lpstr>Next Steps</vt:lpstr>
      <vt:lpstr>Technical Assistance</vt:lpstr>
      <vt:lpstr>  Questions?   TraditionalHealing@dhcs.ca.gov  DHCS Traditional Health Care Practices Webpage</vt:lpstr>
      <vt:lpstr>CEU Questions</vt:lpstr>
      <vt:lpstr>Knowledge Check</vt:lpstr>
    </vt:vector>
  </TitlesOfParts>
  <Company>Manatt Phelps Phillips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Behavioral Health Community-Based Organized Networks of Equitable Care and Treatment (BH-CONNECT): Workforce Initiative  January 10, 2024</dc:title>
  <dc:creator>Gina Rogari</dc:creator>
  <cp:lastModifiedBy>Wilhelm, Paula@DHCS</cp:lastModifiedBy>
  <cp:revision>25</cp:revision>
  <dcterms:created xsi:type="dcterms:W3CDTF">2024-01-05T21:34:27Z</dcterms:created>
  <dcterms:modified xsi:type="dcterms:W3CDTF">2025-05-01T04:00:44Z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0x010100478C52D9E280EE4FA990B4F91036DC31</vt:lpwstr>
  </property>
  <property fmtid="{D5CDD505-2E9C-101B-9397-08002B2CF9AE}" pid="4" name="Order">
    <vt:r8>885800</vt:r8>
  </property>
  <property fmtid="{D5CDD505-2E9C-101B-9397-08002B2CF9AE}" pid="5" name="MasterDoc?">
    <vt:bool>false</vt:bool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TaxKeyword">
    <vt:lpwstr/>
  </property>
</Properties>
</file>