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213.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7.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54" r:id="rId2"/>
    <p:sldMasterId id="2147484138" r:id="rId3"/>
    <p:sldMasterId id="2147484151" r:id="rId4"/>
    <p:sldMasterId id="2147485034" r:id="rId5"/>
    <p:sldMasterId id="2147485504" r:id="rId6"/>
    <p:sldMasterId id="2147485517" r:id="rId7"/>
    <p:sldMasterId id="2147485800" r:id="rId8"/>
    <p:sldMasterId id="2147485852" r:id="rId9"/>
    <p:sldMasterId id="2147486732" r:id="rId10"/>
    <p:sldMasterId id="2147486792" r:id="rId11"/>
    <p:sldMasterId id="2147486796" r:id="rId12"/>
    <p:sldMasterId id="2147486823" r:id="rId13"/>
    <p:sldMasterId id="2147486849" r:id="rId14"/>
    <p:sldMasterId id="2147486865" r:id="rId15"/>
    <p:sldMasterId id="2147486884" r:id="rId16"/>
    <p:sldMasterId id="2147486896" r:id="rId17"/>
    <p:sldMasterId id="2147486919" r:id="rId18"/>
    <p:sldMasterId id="2147486940" r:id="rId19"/>
    <p:sldMasterId id="2147486958" r:id="rId20"/>
    <p:sldMasterId id="2147486965" r:id="rId21"/>
    <p:sldMasterId id="2147486976" r:id="rId22"/>
    <p:sldMasterId id="2147486993" r:id="rId23"/>
    <p:sldMasterId id="2147487009" r:id="rId24"/>
    <p:sldMasterId id="2147487027" r:id="rId25"/>
  </p:sldMasterIdLst>
  <p:notesMasterIdLst>
    <p:notesMasterId r:id="rId57"/>
  </p:notesMasterIdLst>
  <p:handoutMasterIdLst>
    <p:handoutMasterId r:id="rId58"/>
  </p:handoutMasterIdLst>
  <p:sldIdLst>
    <p:sldId id="560" r:id="rId26"/>
    <p:sldId id="527" r:id="rId27"/>
    <p:sldId id="639" r:id="rId28"/>
    <p:sldId id="558" r:id="rId29"/>
    <p:sldId id="366" r:id="rId30"/>
    <p:sldId id="667" r:id="rId31"/>
    <p:sldId id="438" r:id="rId32"/>
    <p:sldId id="590" r:id="rId33"/>
    <p:sldId id="338" r:id="rId34"/>
    <p:sldId id="576" r:id="rId35"/>
    <p:sldId id="591" r:id="rId36"/>
    <p:sldId id="592" r:id="rId37"/>
    <p:sldId id="549" r:id="rId38"/>
    <p:sldId id="515" r:id="rId39"/>
    <p:sldId id="358" r:id="rId40"/>
    <p:sldId id="517" r:id="rId41"/>
    <p:sldId id="577" r:id="rId42"/>
    <p:sldId id="520" r:id="rId43"/>
    <p:sldId id="351" r:id="rId44"/>
    <p:sldId id="598" r:id="rId45"/>
    <p:sldId id="551" r:id="rId46"/>
    <p:sldId id="557" r:id="rId47"/>
    <p:sldId id="329" r:id="rId48"/>
    <p:sldId id="457" r:id="rId49"/>
    <p:sldId id="642" r:id="rId50"/>
    <p:sldId id="327" r:id="rId51"/>
    <p:sldId id="465" r:id="rId52"/>
    <p:sldId id="734" r:id="rId53"/>
    <p:sldId id="449" r:id="rId54"/>
    <p:sldId id="323" r:id="rId55"/>
    <p:sldId id="343" r:id="rId5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71120" autoAdjust="0"/>
  </p:normalViewPr>
  <p:slideViewPr>
    <p:cSldViewPr>
      <p:cViewPr varScale="1">
        <p:scale>
          <a:sx n="60" d="100"/>
          <a:sy n="60" d="100"/>
        </p:scale>
        <p:origin x="2030" y="48"/>
      </p:cViewPr>
      <p:guideLst>
        <p:guide orient="horz" pos="2160"/>
        <p:guide pos="2880"/>
      </p:guideLst>
    </p:cSldViewPr>
  </p:slideViewPr>
  <p:notesTextViewPr>
    <p:cViewPr>
      <p:scale>
        <a:sx n="3" d="2"/>
        <a:sy n="3" d="2"/>
      </p:scale>
      <p:origin x="0" y="0"/>
    </p:cViewPr>
  </p:notesTextViewPr>
  <p:sorterViewPr>
    <p:cViewPr>
      <p:scale>
        <a:sx n="66" d="100"/>
        <a:sy n="66" d="100"/>
      </p:scale>
      <p:origin x="0" y="792"/>
    </p:cViewPr>
  </p:sorterViewPr>
  <p:notesViewPr>
    <p:cSldViewPr>
      <p:cViewPr varScale="1">
        <p:scale>
          <a:sx n="69" d="100"/>
          <a:sy n="69" d="100"/>
        </p:scale>
        <p:origin x="326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customXml" Target="../customXml/item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customXml" Target="../customXml/item2.xml"/><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C77E4-74F9-42F5-BB5F-C41A33C9ED48}" type="doc">
      <dgm:prSet loTypeId="urn:microsoft.com/office/officeart/2005/8/layout/pList2#1" loCatId="list" qsTypeId="urn:microsoft.com/office/officeart/2005/8/quickstyle/simple1" qsCatId="simple" csTypeId="urn:microsoft.com/office/officeart/2005/8/colors/accent1_2" csCatId="accent1" phldr="1"/>
      <dgm:spPr/>
    </dgm:pt>
    <dgm:pt modelId="{58BD6B47-4D65-455E-AEEF-98A9D78DD065}">
      <dgm:prSet phldrT="[Text]" custT="1"/>
      <dgm:spPr>
        <a:solidFill>
          <a:srgbClr val="007D7D"/>
        </a:solidFill>
      </dgm:spPr>
      <dgm:t>
        <a:bodyPr/>
        <a:lstStyle/>
        <a:p>
          <a:r>
            <a:rPr lang="en-US" sz="2400" b="1" dirty="0">
              <a:solidFill>
                <a:srgbClr val="EAEAEA"/>
              </a:solidFill>
            </a:rPr>
            <a:t>Part A</a:t>
          </a:r>
        </a:p>
        <a:p>
          <a:r>
            <a:rPr lang="en-US" sz="1800" dirty="0">
              <a:solidFill>
                <a:schemeClr val="bg1"/>
              </a:solidFill>
            </a:rPr>
            <a:t>Hospital</a:t>
          </a:r>
          <a:endParaRPr lang="en-US" sz="1800" dirty="0">
            <a:solidFill>
              <a:srgbClr val="0070C0"/>
            </a:solidFill>
          </a:endParaRPr>
        </a:p>
      </dgm:t>
    </dgm:pt>
    <dgm:pt modelId="{DBB0508B-D466-452F-81FF-70DCDA671ACB}" type="parTrans" cxnId="{A110368F-2CC9-4808-A51D-0E6337E486E8}">
      <dgm:prSet/>
      <dgm:spPr/>
      <dgm:t>
        <a:bodyPr/>
        <a:lstStyle/>
        <a:p>
          <a:endParaRPr lang="en-US"/>
        </a:p>
      </dgm:t>
    </dgm:pt>
    <dgm:pt modelId="{5B2432EF-2BDA-42C4-AB92-7F28CFB65474}" type="sibTrans" cxnId="{A110368F-2CC9-4808-A51D-0E6337E486E8}">
      <dgm:prSet/>
      <dgm:spPr/>
      <dgm:t>
        <a:bodyPr/>
        <a:lstStyle/>
        <a:p>
          <a:endParaRPr lang="en-US"/>
        </a:p>
      </dgm:t>
    </dgm:pt>
    <dgm:pt modelId="{E8B18CE5-2C99-447A-A46F-C0660A83F200}">
      <dgm:prSet phldrT="[Text]" custT="1"/>
      <dgm:spPr>
        <a:solidFill>
          <a:srgbClr val="007D7D"/>
        </a:solidFill>
      </dgm:spPr>
      <dgm:t>
        <a:bodyPr/>
        <a:lstStyle/>
        <a:p>
          <a:r>
            <a:rPr lang="en-US" sz="2400" b="1" dirty="0">
              <a:solidFill>
                <a:srgbClr val="EAEAEA"/>
              </a:solidFill>
            </a:rPr>
            <a:t>Part B</a:t>
          </a:r>
        </a:p>
        <a:p>
          <a:r>
            <a:rPr lang="en-US" sz="2000" dirty="0">
              <a:solidFill>
                <a:schemeClr val="bg1"/>
              </a:solidFill>
            </a:rPr>
            <a:t>Doctor</a:t>
          </a:r>
        </a:p>
      </dgm:t>
    </dgm:pt>
    <dgm:pt modelId="{FF5A662C-82D5-49CA-A73C-263E3590479E}" type="parTrans" cxnId="{46B3C77C-752C-46AA-B331-BE87ADBD9EDF}">
      <dgm:prSet/>
      <dgm:spPr/>
      <dgm:t>
        <a:bodyPr/>
        <a:lstStyle/>
        <a:p>
          <a:endParaRPr lang="en-US"/>
        </a:p>
      </dgm:t>
    </dgm:pt>
    <dgm:pt modelId="{C6AA7BD8-3926-4802-A550-9FC7BCC03820}" type="sibTrans" cxnId="{46B3C77C-752C-46AA-B331-BE87ADBD9EDF}">
      <dgm:prSet/>
      <dgm:spPr/>
      <dgm:t>
        <a:bodyPr/>
        <a:lstStyle/>
        <a:p>
          <a:endParaRPr lang="en-US"/>
        </a:p>
      </dgm:t>
    </dgm:pt>
    <dgm:pt modelId="{AC663A96-4CB0-45C6-9BA6-7D7913BCC87E}">
      <dgm:prSet phldrT="[Text]" custT="1"/>
      <dgm:spPr>
        <a:solidFill>
          <a:srgbClr val="007D7D"/>
        </a:solidFill>
      </dgm:spPr>
      <dgm:t>
        <a:bodyPr/>
        <a:lstStyle/>
        <a:p>
          <a:pPr>
            <a:spcBef>
              <a:spcPct val="0"/>
            </a:spcBef>
            <a:spcAft>
              <a:spcPct val="35000"/>
            </a:spcAft>
          </a:pPr>
          <a:r>
            <a:rPr lang="en-US" sz="2400" b="1" dirty="0">
              <a:solidFill>
                <a:srgbClr val="EAEAEA"/>
              </a:solidFill>
            </a:rPr>
            <a:t>Part C</a:t>
          </a:r>
        </a:p>
        <a:p>
          <a:pPr>
            <a:spcBef>
              <a:spcPct val="0"/>
            </a:spcBef>
            <a:spcAft>
              <a:spcPct val="35000"/>
            </a:spcAft>
          </a:pPr>
          <a:r>
            <a:rPr lang="en-US" sz="1100" dirty="0">
              <a:solidFill>
                <a:schemeClr val="bg1"/>
              </a:solidFill>
            </a:rPr>
            <a:t>Medicare Advantage</a:t>
          </a:r>
        </a:p>
        <a:p>
          <a:pPr>
            <a:spcBef>
              <a:spcPct val="0"/>
            </a:spcBef>
            <a:spcAft>
              <a:spcPts val="0"/>
            </a:spcAft>
          </a:pPr>
          <a:r>
            <a:rPr lang="en-US" sz="1100" dirty="0">
              <a:solidFill>
                <a:schemeClr val="bg1"/>
              </a:solidFill>
            </a:rPr>
            <a:t>Combines</a:t>
          </a:r>
        </a:p>
        <a:p>
          <a:pPr>
            <a:spcBef>
              <a:spcPct val="0"/>
            </a:spcBef>
            <a:spcAft>
              <a:spcPts val="600"/>
            </a:spcAft>
          </a:pPr>
          <a:r>
            <a:rPr lang="en-US" sz="1100" dirty="0">
              <a:solidFill>
                <a:schemeClr val="bg1"/>
              </a:solidFill>
            </a:rPr>
            <a:t>Parts:</a:t>
          </a:r>
        </a:p>
        <a:p>
          <a:pPr>
            <a:spcBef>
              <a:spcPct val="0"/>
            </a:spcBef>
            <a:spcAft>
              <a:spcPts val="600"/>
            </a:spcAft>
          </a:pPr>
          <a:r>
            <a:rPr lang="en-US" sz="1100" dirty="0">
              <a:solidFill>
                <a:schemeClr val="bg1"/>
              </a:solidFill>
            </a:rPr>
            <a:t>A,B &amp; D</a:t>
          </a:r>
          <a:endParaRPr lang="en-US" sz="1400" dirty="0">
            <a:solidFill>
              <a:schemeClr val="bg1"/>
            </a:solidFill>
          </a:endParaRPr>
        </a:p>
      </dgm:t>
    </dgm:pt>
    <dgm:pt modelId="{A8F1B7E3-5188-43EA-96D2-7AEE6B44EBE0}" type="parTrans" cxnId="{136BC324-2F05-4EBD-B2C9-779053786F18}">
      <dgm:prSet/>
      <dgm:spPr/>
      <dgm:t>
        <a:bodyPr/>
        <a:lstStyle/>
        <a:p>
          <a:endParaRPr lang="en-US"/>
        </a:p>
      </dgm:t>
    </dgm:pt>
    <dgm:pt modelId="{5FE3FEDD-FB51-4226-A5AC-3DF756915032}" type="sibTrans" cxnId="{136BC324-2F05-4EBD-B2C9-779053786F18}">
      <dgm:prSet/>
      <dgm:spPr/>
      <dgm:t>
        <a:bodyPr/>
        <a:lstStyle/>
        <a:p>
          <a:endParaRPr lang="en-US"/>
        </a:p>
      </dgm:t>
    </dgm:pt>
    <dgm:pt modelId="{2C5CD933-644D-4359-8630-522D4746B652}">
      <dgm:prSet custT="1"/>
      <dgm:spPr>
        <a:solidFill>
          <a:srgbClr val="007D7D"/>
        </a:solidFill>
      </dgm:spPr>
      <dgm:t>
        <a:bodyPr/>
        <a:lstStyle/>
        <a:p>
          <a:r>
            <a:rPr lang="en-US" sz="2400" b="1" dirty="0">
              <a:solidFill>
                <a:srgbClr val="EAEAEA"/>
              </a:solidFill>
            </a:rPr>
            <a:t>Part D</a:t>
          </a:r>
        </a:p>
        <a:p>
          <a:r>
            <a:rPr lang="en-US" sz="1200" dirty="0">
              <a:solidFill>
                <a:schemeClr val="bg1"/>
              </a:solidFill>
            </a:rPr>
            <a:t>Medicare Prescription</a:t>
          </a:r>
        </a:p>
        <a:p>
          <a:r>
            <a:rPr lang="en-US" sz="1200" dirty="0">
              <a:solidFill>
                <a:schemeClr val="bg1"/>
              </a:solidFill>
            </a:rPr>
            <a:t>Drug Covera</a:t>
          </a:r>
          <a:r>
            <a:rPr lang="en-US" sz="1600" dirty="0">
              <a:solidFill>
                <a:schemeClr val="bg1"/>
              </a:solidFill>
            </a:rPr>
            <a:t>ge</a:t>
          </a:r>
          <a:endParaRPr lang="en-US" sz="1200" dirty="0">
            <a:solidFill>
              <a:schemeClr val="bg1"/>
            </a:solidFill>
          </a:endParaRPr>
        </a:p>
      </dgm:t>
    </dgm:pt>
    <dgm:pt modelId="{C4831BE0-A4C0-407F-9007-63FE896A40B9}" type="parTrans" cxnId="{DBE85DD6-1765-4639-B85D-CD5C7EAF6B24}">
      <dgm:prSet/>
      <dgm:spPr/>
      <dgm:t>
        <a:bodyPr/>
        <a:lstStyle/>
        <a:p>
          <a:endParaRPr lang="en-US"/>
        </a:p>
      </dgm:t>
    </dgm:pt>
    <dgm:pt modelId="{85272DE2-A891-4856-8A76-2B6D5039D698}" type="sibTrans" cxnId="{DBE85DD6-1765-4639-B85D-CD5C7EAF6B24}">
      <dgm:prSet/>
      <dgm:spPr/>
      <dgm:t>
        <a:bodyPr/>
        <a:lstStyle/>
        <a:p>
          <a:endParaRPr lang="en-US"/>
        </a:p>
      </dgm:t>
    </dgm:pt>
    <dgm:pt modelId="{28A83CBA-F128-4DAF-8EFB-87DDE5BA01C7}" type="pres">
      <dgm:prSet presAssocID="{ED5C77E4-74F9-42F5-BB5F-C41A33C9ED48}" presName="Name0" presStyleCnt="0">
        <dgm:presLayoutVars>
          <dgm:dir/>
          <dgm:resizeHandles val="exact"/>
        </dgm:presLayoutVars>
      </dgm:prSet>
      <dgm:spPr/>
    </dgm:pt>
    <dgm:pt modelId="{2414BE31-22A6-4536-88FE-888B68F088B2}" type="pres">
      <dgm:prSet presAssocID="{ED5C77E4-74F9-42F5-BB5F-C41A33C9ED48}" presName="bkgdShp" presStyleLbl="alignAccFollowNode1" presStyleIdx="0" presStyleCnt="1" custScaleY="106607"/>
      <dgm:spPr/>
    </dgm:pt>
    <dgm:pt modelId="{0EAB35FC-B416-43BB-992A-910A3F1A743A}" type="pres">
      <dgm:prSet presAssocID="{ED5C77E4-74F9-42F5-BB5F-C41A33C9ED48}" presName="linComp" presStyleCnt="0"/>
      <dgm:spPr/>
    </dgm:pt>
    <dgm:pt modelId="{4CEBC7FF-D52F-4773-AB76-A8FDBD653E80}" type="pres">
      <dgm:prSet presAssocID="{58BD6B47-4D65-455E-AEEF-98A9D78DD065}" presName="compNode" presStyleCnt="0"/>
      <dgm:spPr/>
    </dgm:pt>
    <dgm:pt modelId="{39B39794-242C-49B1-BB9C-6B4C428196ED}" type="pres">
      <dgm:prSet presAssocID="{58BD6B47-4D65-455E-AEEF-98A9D78DD065}" presName="node" presStyleLbl="node1" presStyleIdx="0" presStyleCnt="4" custScaleX="153766" custLinFactNeighborX="-8242" custLinFactNeighborY="-630">
        <dgm:presLayoutVars>
          <dgm:bulletEnabled val="1"/>
        </dgm:presLayoutVars>
      </dgm:prSet>
      <dgm:spPr/>
    </dgm:pt>
    <dgm:pt modelId="{4CFCA52B-F9D3-4498-9A8B-7981947E130A}" type="pres">
      <dgm:prSet presAssocID="{58BD6B47-4D65-455E-AEEF-98A9D78DD065}" presName="invisiNode" presStyleLbl="node1" presStyleIdx="0" presStyleCnt="4"/>
      <dgm:spPr/>
    </dgm:pt>
    <dgm:pt modelId="{C209ABD0-DC85-4500-B917-6D7C551F533D}" type="pres">
      <dgm:prSet presAssocID="{58BD6B47-4D65-455E-AEEF-98A9D78DD065}" presName="imagNode" presStyleLbl="fgImgPlace1" presStyleIdx="0" presStyleCnt="4" custLinFactNeighborX="-7358"/>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2684EB01-F5F2-4CD7-9AA5-E52355DAFB29}" type="pres">
      <dgm:prSet presAssocID="{5B2432EF-2BDA-42C4-AB92-7F28CFB65474}" presName="sibTrans" presStyleLbl="sibTrans2D1" presStyleIdx="0" presStyleCnt="0"/>
      <dgm:spPr/>
    </dgm:pt>
    <dgm:pt modelId="{B4797BE9-941B-47D4-B6F6-4A6FAD1F2050}" type="pres">
      <dgm:prSet presAssocID="{E8B18CE5-2C99-447A-A46F-C0660A83F200}" presName="compNode" presStyleCnt="0"/>
      <dgm:spPr/>
    </dgm:pt>
    <dgm:pt modelId="{21015288-7AD2-4254-9C7A-6F0E0FCBC616}" type="pres">
      <dgm:prSet presAssocID="{E8B18CE5-2C99-447A-A46F-C0660A83F200}" presName="node" presStyleLbl="node1" presStyleIdx="1" presStyleCnt="4" custScaleX="153642" custLinFactNeighborX="-7293" custLinFactNeighborY="1528">
        <dgm:presLayoutVars>
          <dgm:bulletEnabled val="1"/>
        </dgm:presLayoutVars>
      </dgm:prSet>
      <dgm:spPr/>
    </dgm:pt>
    <dgm:pt modelId="{54C45323-7EC5-42D6-9283-F63C1824F2F7}" type="pres">
      <dgm:prSet presAssocID="{E8B18CE5-2C99-447A-A46F-C0660A83F200}" presName="invisiNode" presStyleLbl="node1" presStyleIdx="1" presStyleCnt="4"/>
      <dgm:spPr/>
    </dgm:pt>
    <dgm:pt modelId="{E26C6614-E97A-4B50-92DB-FA4F4892CAFE}" type="pres">
      <dgm:prSet presAssocID="{E8B18CE5-2C99-447A-A46F-C0660A83F200}" presName="imagNode" presStyleLbl="fgImgPlace1" presStyleIdx="1" presStyleCnt="4" custLinFactNeighborX="-7127" custLinFactNeighborY="-19"/>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ABDFDE0A-0079-44CD-BFA3-B91B885CF309}" type="pres">
      <dgm:prSet presAssocID="{C6AA7BD8-3926-4802-A550-9FC7BCC03820}" presName="sibTrans" presStyleLbl="sibTrans2D1" presStyleIdx="0" presStyleCnt="0"/>
      <dgm:spPr/>
    </dgm:pt>
    <dgm:pt modelId="{2F4ABD49-BD74-4A50-A2AC-877876549C6D}" type="pres">
      <dgm:prSet presAssocID="{AC663A96-4CB0-45C6-9BA6-7D7913BCC87E}" presName="compNode" presStyleCnt="0"/>
      <dgm:spPr/>
    </dgm:pt>
    <dgm:pt modelId="{8DADA14B-E94D-46AF-8ACA-BBDBB9D827E3}" type="pres">
      <dgm:prSet presAssocID="{AC663A96-4CB0-45C6-9BA6-7D7913BCC87E}" presName="node" presStyleLbl="node1" presStyleIdx="2" presStyleCnt="4" custScaleX="126399" custLinFactNeighborX="-2048" custLinFactNeighborY="-630">
        <dgm:presLayoutVars>
          <dgm:bulletEnabled val="1"/>
        </dgm:presLayoutVars>
      </dgm:prSet>
      <dgm:spPr/>
    </dgm:pt>
    <dgm:pt modelId="{17BAC956-D992-4005-9F8D-74958F403CD1}" type="pres">
      <dgm:prSet presAssocID="{AC663A96-4CB0-45C6-9BA6-7D7913BCC87E}" presName="invisiNode" presStyleLbl="node1" presStyleIdx="2" presStyleCnt="4"/>
      <dgm:spPr/>
    </dgm:pt>
    <dgm:pt modelId="{6B20560C-CA22-473F-A024-E88CE249F6EC}" type="pres">
      <dgm:prSet presAssocID="{AC663A96-4CB0-45C6-9BA6-7D7913BCC87E}" presName="imagNode" presStyleLbl="fgImgPlace1" presStyleIdx="2" presStyleCnt="4" custScaleX="111286" custLinFactX="51032" custLinFactNeighborX="100000" custLinFactNeighborY="-771"/>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bg1"/>
          </a:solidFill>
        </a:ln>
      </dgm:spPr>
    </dgm:pt>
    <dgm:pt modelId="{EE5F3C2A-505F-4978-A505-0D288D8281FA}" type="pres">
      <dgm:prSet presAssocID="{5FE3FEDD-FB51-4226-A5AC-3DF756915032}" presName="sibTrans" presStyleLbl="sibTrans2D1" presStyleIdx="0" presStyleCnt="0"/>
      <dgm:spPr/>
    </dgm:pt>
    <dgm:pt modelId="{A689A8EF-85EE-4066-B524-F5B1E7251637}" type="pres">
      <dgm:prSet presAssocID="{2C5CD933-644D-4359-8630-522D4746B652}" presName="compNode" presStyleCnt="0"/>
      <dgm:spPr/>
    </dgm:pt>
    <dgm:pt modelId="{B5FDD6F0-3F6C-4567-952F-1433C00363D1}" type="pres">
      <dgm:prSet presAssocID="{2C5CD933-644D-4359-8630-522D4746B652}" presName="node" presStyleLbl="node1" presStyleIdx="3" presStyleCnt="4" custScaleX="144325" custLinFactNeighborX="6387" custLinFactNeighborY="-630">
        <dgm:presLayoutVars>
          <dgm:bulletEnabled val="1"/>
        </dgm:presLayoutVars>
      </dgm:prSet>
      <dgm:spPr/>
    </dgm:pt>
    <dgm:pt modelId="{B53CBB81-F4FC-4A3B-8653-F369E0D332B7}" type="pres">
      <dgm:prSet presAssocID="{2C5CD933-644D-4359-8630-522D4746B652}" presName="invisiNode" presStyleLbl="node1" presStyleIdx="3" presStyleCnt="4"/>
      <dgm:spPr/>
    </dgm:pt>
    <dgm:pt modelId="{0761195F-9358-46C4-A94C-909E3530D417}" type="pres">
      <dgm:prSet presAssocID="{2C5CD933-644D-4359-8630-522D4746B652}" presName="imagNode" presStyleLbl="fgImgPlace1" presStyleIdx="3" presStyleCnt="4" custScaleX="99459" custScaleY="74510" custLinFactX="-43375" custLinFactNeighborX="-100000" custLinFactNeighborY="-758"/>
      <dgm:spPr/>
    </dgm:pt>
  </dgm:ptLst>
  <dgm:cxnLst>
    <dgm:cxn modelId="{0D025E04-DA34-4AB4-B7E7-895B16A7D6BB}" type="presOf" srcId="{E8B18CE5-2C99-447A-A46F-C0660A83F200}" destId="{21015288-7AD2-4254-9C7A-6F0E0FCBC616}" srcOrd="0" destOrd="0" presId="urn:microsoft.com/office/officeart/2005/8/layout/pList2#1"/>
    <dgm:cxn modelId="{04BAD116-E7F4-4614-AE5D-1EBCFC515633}" type="presOf" srcId="{5FE3FEDD-FB51-4226-A5AC-3DF756915032}" destId="{EE5F3C2A-505F-4978-A505-0D288D8281FA}" srcOrd="0" destOrd="0" presId="urn:microsoft.com/office/officeart/2005/8/layout/pList2#1"/>
    <dgm:cxn modelId="{50C2A21C-23AF-44A9-BBF4-C0C6660D4C28}" type="presOf" srcId="{2C5CD933-644D-4359-8630-522D4746B652}" destId="{B5FDD6F0-3F6C-4567-952F-1433C00363D1}" srcOrd="0" destOrd="0" presId="urn:microsoft.com/office/officeart/2005/8/layout/pList2#1"/>
    <dgm:cxn modelId="{136BC324-2F05-4EBD-B2C9-779053786F18}" srcId="{ED5C77E4-74F9-42F5-BB5F-C41A33C9ED48}" destId="{AC663A96-4CB0-45C6-9BA6-7D7913BCC87E}" srcOrd="2" destOrd="0" parTransId="{A8F1B7E3-5188-43EA-96D2-7AEE6B44EBE0}" sibTransId="{5FE3FEDD-FB51-4226-A5AC-3DF756915032}"/>
    <dgm:cxn modelId="{CAF26671-8504-4592-9866-5CD483F44773}" type="presOf" srcId="{58BD6B47-4D65-455E-AEEF-98A9D78DD065}" destId="{39B39794-242C-49B1-BB9C-6B4C428196ED}" srcOrd="0" destOrd="0" presId="urn:microsoft.com/office/officeart/2005/8/layout/pList2#1"/>
    <dgm:cxn modelId="{BA558475-BA68-4650-85C2-E8E40B8C0A0A}" type="presOf" srcId="{ED5C77E4-74F9-42F5-BB5F-C41A33C9ED48}" destId="{28A83CBA-F128-4DAF-8EFB-87DDE5BA01C7}" srcOrd="0" destOrd="0" presId="urn:microsoft.com/office/officeart/2005/8/layout/pList2#1"/>
    <dgm:cxn modelId="{46B3C77C-752C-46AA-B331-BE87ADBD9EDF}" srcId="{ED5C77E4-74F9-42F5-BB5F-C41A33C9ED48}" destId="{E8B18CE5-2C99-447A-A46F-C0660A83F200}" srcOrd="1" destOrd="0" parTransId="{FF5A662C-82D5-49CA-A73C-263E3590479E}" sibTransId="{C6AA7BD8-3926-4802-A550-9FC7BCC03820}"/>
    <dgm:cxn modelId="{2B46778B-D84B-42CE-9069-E6FC6A53355F}" type="presOf" srcId="{C6AA7BD8-3926-4802-A550-9FC7BCC03820}" destId="{ABDFDE0A-0079-44CD-BFA3-B91B885CF309}" srcOrd="0" destOrd="0" presId="urn:microsoft.com/office/officeart/2005/8/layout/pList2#1"/>
    <dgm:cxn modelId="{A110368F-2CC9-4808-A51D-0E6337E486E8}" srcId="{ED5C77E4-74F9-42F5-BB5F-C41A33C9ED48}" destId="{58BD6B47-4D65-455E-AEEF-98A9D78DD065}" srcOrd="0" destOrd="0" parTransId="{DBB0508B-D466-452F-81FF-70DCDA671ACB}" sibTransId="{5B2432EF-2BDA-42C4-AB92-7F28CFB65474}"/>
    <dgm:cxn modelId="{263B8A8F-9EBB-41D1-A7EC-315DE6656451}" type="presOf" srcId="{5B2432EF-2BDA-42C4-AB92-7F28CFB65474}" destId="{2684EB01-F5F2-4CD7-9AA5-E52355DAFB29}" srcOrd="0" destOrd="0" presId="urn:microsoft.com/office/officeart/2005/8/layout/pList2#1"/>
    <dgm:cxn modelId="{7F53E4C1-6F15-4B17-AEC8-2FA8DA94B993}" type="presOf" srcId="{AC663A96-4CB0-45C6-9BA6-7D7913BCC87E}" destId="{8DADA14B-E94D-46AF-8ACA-BBDBB9D827E3}" srcOrd="0" destOrd="0" presId="urn:microsoft.com/office/officeart/2005/8/layout/pList2#1"/>
    <dgm:cxn modelId="{DBE85DD6-1765-4639-B85D-CD5C7EAF6B24}" srcId="{ED5C77E4-74F9-42F5-BB5F-C41A33C9ED48}" destId="{2C5CD933-644D-4359-8630-522D4746B652}" srcOrd="3" destOrd="0" parTransId="{C4831BE0-A4C0-407F-9007-63FE896A40B9}" sibTransId="{85272DE2-A891-4856-8A76-2B6D5039D698}"/>
    <dgm:cxn modelId="{75DCCEC5-75B0-46C8-877D-A4006BE35FEE}" type="presParOf" srcId="{28A83CBA-F128-4DAF-8EFB-87DDE5BA01C7}" destId="{2414BE31-22A6-4536-88FE-888B68F088B2}" srcOrd="0" destOrd="0" presId="urn:microsoft.com/office/officeart/2005/8/layout/pList2#1"/>
    <dgm:cxn modelId="{3D662B26-606B-4C08-84B4-18E15354C748}" type="presParOf" srcId="{28A83CBA-F128-4DAF-8EFB-87DDE5BA01C7}" destId="{0EAB35FC-B416-43BB-992A-910A3F1A743A}" srcOrd="1" destOrd="0" presId="urn:microsoft.com/office/officeart/2005/8/layout/pList2#1"/>
    <dgm:cxn modelId="{04E536E6-C254-457E-85E3-F76858DBCAD1}" type="presParOf" srcId="{0EAB35FC-B416-43BB-992A-910A3F1A743A}" destId="{4CEBC7FF-D52F-4773-AB76-A8FDBD653E80}" srcOrd="0" destOrd="0" presId="urn:microsoft.com/office/officeart/2005/8/layout/pList2#1"/>
    <dgm:cxn modelId="{BCB516B6-EDFE-4F60-9C38-6B0A4E6C8EA6}" type="presParOf" srcId="{4CEBC7FF-D52F-4773-AB76-A8FDBD653E80}" destId="{39B39794-242C-49B1-BB9C-6B4C428196ED}" srcOrd="0" destOrd="0" presId="urn:microsoft.com/office/officeart/2005/8/layout/pList2#1"/>
    <dgm:cxn modelId="{893A397B-B1AD-4C07-9A9B-29BC39153D3C}" type="presParOf" srcId="{4CEBC7FF-D52F-4773-AB76-A8FDBD653E80}" destId="{4CFCA52B-F9D3-4498-9A8B-7981947E130A}" srcOrd="1" destOrd="0" presId="urn:microsoft.com/office/officeart/2005/8/layout/pList2#1"/>
    <dgm:cxn modelId="{A5D77230-0784-4D00-8E9A-D47F8B565D69}" type="presParOf" srcId="{4CEBC7FF-D52F-4773-AB76-A8FDBD653E80}" destId="{C209ABD0-DC85-4500-B917-6D7C551F533D}" srcOrd="2" destOrd="0" presId="urn:microsoft.com/office/officeart/2005/8/layout/pList2#1"/>
    <dgm:cxn modelId="{1C4A082A-3AA2-43C2-BEBC-1E1891933C0B}" type="presParOf" srcId="{0EAB35FC-B416-43BB-992A-910A3F1A743A}" destId="{2684EB01-F5F2-4CD7-9AA5-E52355DAFB29}" srcOrd="1" destOrd="0" presId="urn:microsoft.com/office/officeart/2005/8/layout/pList2#1"/>
    <dgm:cxn modelId="{4369E9C4-ACF1-4EBF-8A6F-20757411EBDC}" type="presParOf" srcId="{0EAB35FC-B416-43BB-992A-910A3F1A743A}" destId="{B4797BE9-941B-47D4-B6F6-4A6FAD1F2050}" srcOrd="2" destOrd="0" presId="urn:microsoft.com/office/officeart/2005/8/layout/pList2#1"/>
    <dgm:cxn modelId="{F95E2A9C-201A-45C3-B900-67DD1F9FE56F}" type="presParOf" srcId="{B4797BE9-941B-47D4-B6F6-4A6FAD1F2050}" destId="{21015288-7AD2-4254-9C7A-6F0E0FCBC616}" srcOrd="0" destOrd="0" presId="urn:microsoft.com/office/officeart/2005/8/layout/pList2#1"/>
    <dgm:cxn modelId="{8081623B-2921-4342-AED8-94A498D0CBE7}" type="presParOf" srcId="{B4797BE9-941B-47D4-B6F6-4A6FAD1F2050}" destId="{54C45323-7EC5-42D6-9283-F63C1824F2F7}" srcOrd="1" destOrd="0" presId="urn:microsoft.com/office/officeart/2005/8/layout/pList2#1"/>
    <dgm:cxn modelId="{AB463346-C67A-4321-8953-8660330B5F60}" type="presParOf" srcId="{B4797BE9-941B-47D4-B6F6-4A6FAD1F2050}" destId="{E26C6614-E97A-4B50-92DB-FA4F4892CAFE}" srcOrd="2" destOrd="0" presId="urn:microsoft.com/office/officeart/2005/8/layout/pList2#1"/>
    <dgm:cxn modelId="{656B3E7C-4A79-4C03-BC50-8EEAD6B02488}" type="presParOf" srcId="{0EAB35FC-B416-43BB-992A-910A3F1A743A}" destId="{ABDFDE0A-0079-44CD-BFA3-B91B885CF309}" srcOrd="3" destOrd="0" presId="urn:microsoft.com/office/officeart/2005/8/layout/pList2#1"/>
    <dgm:cxn modelId="{CE3B84E1-1F90-47ED-A6B6-22F4F8308D38}" type="presParOf" srcId="{0EAB35FC-B416-43BB-992A-910A3F1A743A}" destId="{2F4ABD49-BD74-4A50-A2AC-877876549C6D}" srcOrd="4" destOrd="0" presId="urn:microsoft.com/office/officeart/2005/8/layout/pList2#1"/>
    <dgm:cxn modelId="{DB9EBBE7-B9D1-403E-A3DB-F5F7829A4338}" type="presParOf" srcId="{2F4ABD49-BD74-4A50-A2AC-877876549C6D}" destId="{8DADA14B-E94D-46AF-8ACA-BBDBB9D827E3}" srcOrd="0" destOrd="0" presId="urn:microsoft.com/office/officeart/2005/8/layout/pList2#1"/>
    <dgm:cxn modelId="{A8935983-C252-40B7-95A8-527C4195DC9A}" type="presParOf" srcId="{2F4ABD49-BD74-4A50-A2AC-877876549C6D}" destId="{17BAC956-D992-4005-9F8D-74958F403CD1}" srcOrd="1" destOrd="0" presId="urn:microsoft.com/office/officeart/2005/8/layout/pList2#1"/>
    <dgm:cxn modelId="{1A892014-C213-4AB5-8368-E2FBCCD495A8}" type="presParOf" srcId="{2F4ABD49-BD74-4A50-A2AC-877876549C6D}" destId="{6B20560C-CA22-473F-A024-E88CE249F6EC}" srcOrd="2" destOrd="0" presId="urn:microsoft.com/office/officeart/2005/8/layout/pList2#1"/>
    <dgm:cxn modelId="{34633472-2093-4CCC-9F88-13C15484904C}" type="presParOf" srcId="{0EAB35FC-B416-43BB-992A-910A3F1A743A}" destId="{EE5F3C2A-505F-4978-A505-0D288D8281FA}" srcOrd="5" destOrd="0" presId="urn:microsoft.com/office/officeart/2005/8/layout/pList2#1"/>
    <dgm:cxn modelId="{EC475B19-23D0-445C-8C65-F69F1451BE23}" type="presParOf" srcId="{0EAB35FC-B416-43BB-992A-910A3F1A743A}" destId="{A689A8EF-85EE-4066-B524-F5B1E7251637}" srcOrd="6" destOrd="0" presId="urn:microsoft.com/office/officeart/2005/8/layout/pList2#1"/>
    <dgm:cxn modelId="{C077918D-959D-4327-90BF-5043F14606F2}" type="presParOf" srcId="{A689A8EF-85EE-4066-B524-F5B1E7251637}" destId="{B5FDD6F0-3F6C-4567-952F-1433C00363D1}" srcOrd="0" destOrd="0" presId="urn:microsoft.com/office/officeart/2005/8/layout/pList2#1"/>
    <dgm:cxn modelId="{7B1139AA-AB27-4D56-84AC-F3EC2B7E3F10}" type="presParOf" srcId="{A689A8EF-85EE-4066-B524-F5B1E7251637}" destId="{B53CBB81-F4FC-4A3B-8653-F369E0D332B7}" srcOrd="1" destOrd="0" presId="urn:microsoft.com/office/officeart/2005/8/layout/pList2#1"/>
    <dgm:cxn modelId="{A9248DDB-A568-4D3F-A423-D9F083370819}" type="presParOf" srcId="{A689A8EF-85EE-4066-B524-F5B1E7251637}" destId="{0761195F-9358-46C4-A94C-909E3530D417}"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4BE31-22A6-4536-88FE-888B68F088B2}">
      <dsp:nvSpPr>
        <dsp:cNvPr id="0" name=""/>
        <dsp:cNvSpPr/>
      </dsp:nvSpPr>
      <dsp:spPr>
        <a:xfrm>
          <a:off x="0" y="-25062"/>
          <a:ext cx="5715000" cy="161758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9ABD0-DC85-4500-B917-6D7C551F533D}">
      <dsp:nvSpPr>
        <dsp:cNvPr id="0" name=""/>
        <dsp:cNvSpPr/>
      </dsp:nvSpPr>
      <dsp:spPr>
        <a:xfrm>
          <a:off x="345937" y="227373"/>
          <a:ext cx="882671" cy="1112710"/>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B39794-242C-49B1-BB9C-6B4C428196ED}">
      <dsp:nvSpPr>
        <dsp:cNvPr id="0" name=""/>
        <dsp:cNvSpPr/>
      </dsp:nvSpPr>
      <dsp:spPr>
        <a:xfrm rot="10800000">
          <a:off x="100845" y="1530711"/>
          <a:ext cx="1357248" cy="1854516"/>
        </a:xfrm>
        <a:prstGeom prst="round2SameRect">
          <a:avLst>
            <a:gd name="adj1" fmla="val 10500"/>
            <a:gd name="adj2" fmla="val 0"/>
          </a:avLst>
        </a:prstGeom>
        <a:solidFill>
          <a:srgbClr val="007D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rgbClr val="EAEAEA"/>
              </a:solidFill>
            </a:rPr>
            <a:t>Part A</a:t>
          </a:r>
        </a:p>
        <a:p>
          <a:pPr marL="0" lvl="0" indent="0" algn="ctr" defTabSz="1066800">
            <a:lnSpc>
              <a:spcPct val="90000"/>
            </a:lnSpc>
            <a:spcBef>
              <a:spcPct val="0"/>
            </a:spcBef>
            <a:spcAft>
              <a:spcPct val="35000"/>
            </a:spcAft>
            <a:buNone/>
          </a:pPr>
          <a:r>
            <a:rPr lang="en-US" sz="1800" kern="1200" dirty="0">
              <a:solidFill>
                <a:schemeClr val="bg1"/>
              </a:solidFill>
            </a:rPr>
            <a:t>Hospital</a:t>
          </a:r>
          <a:endParaRPr lang="en-US" sz="1800" kern="1200" dirty="0">
            <a:solidFill>
              <a:srgbClr val="0070C0"/>
            </a:solidFill>
          </a:endParaRPr>
        </a:p>
      </dsp:txBody>
      <dsp:txXfrm rot="10800000">
        <a:off x="142585" y="1530711"/>
        <a:ext cx="1273768" cy="1812776"/>
      </dsp:txXfrm>
    </dsp:sp>
    <dsp:sp modelId="{E26C6614-E97A-4B50-92DB-FA4F4892CAFE}">
      <dsp:nvSpPr>
        <dsp:cNvPr id="0" name=""/>
        <dsp:cNvSpPr/>
      </dsp:nvSpPr>
      <dsp:spPr>
        <a:xfrm>
          <a:off x="1792944" y="227162"/>
          <a:ext cx="882671" cy="1112710"/>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015288-7AD2-4254-9C7A-6F0E0FCBC616}">
      <dsp:nvSpPr>
        <dsp:cNvPr id="0" name=""/>
        <dsp:cNvSpPr/>
      </dsp:nvSpPr>
      <dsp:spPr>
        <a:xfrm rot="10800000">
          <a:off x="1554738" y="1542394"/>
          <a:ext cx="1356154" cy="1854516"/>
        </a:xfrm>
        <a:prstGeom prst="round2SameRect">
          <a:avLst>
            <a:gd name="adj1" fmla="val 10500"/>
            <a:gd name="adj2" fmla="val 0"/>
          </a:avLst>
        </a:prstGeom>
        <a:solidFill>
          <a:srgbClr val="007D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rgbClr val="EAEAEA"/>
              </a:solidFill>
            </a:rPr>
            <a:t>Part B</a:t>
          </a:r>
        </a:p>
        <a:p>
          <a:pPr marL="0" lvl="0" indent="0" algn="ctr" defTabSz="1066800">
            <a:lnSpc>
              <a:spcPct val="90000"/>
            </a:lnSpc>
            <a:spcBef>
              <a:spcPct val="0"/>
            </a:spcBef>
            <a:spcAft>
              <a:spcPct val="35000"/>
            </a:spcAft>
            <a:buNone/>
          </a:pPr>
          <a:r>
            <a:rPr lang="en-US" sz="2000" kern="1200" dirty="0">
              <a:solidFill>
                <a:schemeClr val="bg1"/>
              </a:solidFill>
            </a:rPr>
            <a:t>Doctor</a:t>
          </a:r>
        </a:p>
      </dsp:txBody>
      <dsp:txXfrm rot="10800000">
        <a:off x="1596444" y="1542394"/>
        <a:ext cx="1272742" cy="1812810"/>
      </dsp:txXfrm>
    </dsp:sp>
    <dsp:sp modelId="{6B20560C-CA22-473F-A024-E88CE249F6EC}">
      <dsp:nvSpPr>
        <dsp:cNvPr id="0" name=""/>
        <dsp:cNvSpPr/>
      </dsp:nvSpPr>
      <dsp:spPr>
        <a:xfrm>
          <a:off x="4463349" y="218794"/>
          <a:ext cx="982290" cy="1112710"/>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DADA14B-E94D-46AF-8ACA-BBDBB9D827E3}">
      <dsp:nvSpPr>
        <dsp:cNvPr id="0" name=""/>
        <dsp:cNvSpPr/>
      </dsp:nvSpPr>
      <dsp:spPr>
        <a:xfrm rot="10800000">
          <a:off x="3045456" y="1530711"/>
          <a:ext cx="1115688" cy="1854516"/>
        </a:xfrm>
        <a:prstGeom prst="round2SameRect">
          <a:avLst>
            <a:gd name="adj1" fmla="val 10500"/>
            <a:gd name="adj2" fmla="val 0"/>
          </a:avLst>
        </a:prstGeom>
        <a:solidFill>
          <a:srgbClr val="007D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rgbClr val="EAEAEA"/>
              </a:solidFill>
            </a:rPr>
            <a:t>Part C</a:t>
          </a:r>
        </a:p>
        <a:p>
          <a:pPr marL="0" lvl="0" indent="0" algn="ctr" defTabSz="1066800">
            <a:lnSpc>
              <a:spcPct val="90000"/>
            </a:lnSpc>
            <a:spcBef>
              <a:spcPct val="0"/>
            </a:spcBef>
            <a:spcAft>
              <a:spcPct val="35000"/>
            </a:spcAft>
            <a:buNone/>
          </a:pPr>
          <a:r>
            <a:rPr lang="en-US" sz="1100" kern="1200" dirty="0">
              <a:solidFill>
                <a:schemeClr val="bg1"/>
              </a:solidFill>
            </a:rPr>
            <a:t>Medicare Advantage</a:t>
          </a:r>
        </a:p>
        <a:p>
          <a:pPr marL="0" lvl="0" indent="0" algn="ctr" defTabSz="1066800">
            <a:lnSpc>
              <a:spcPct val="90000"/>
            </a:lnSpc>
            <a:spcBef>
              <a:spcPct val="0"/>
            </a:spcBef>
            <a:spcAft>
              <a:spcPts val="0"/>
            </a:spcAft>
            <a:buNone/>
          </a:pPr>
          <a:r>
            <a:rPr lang="en-US" sz="1100" kern="1200" dirty="0">
              <a:solidFill>
                <a:schemeClr val="bg1"/>
              </a:solidFill>
            </a:rPr>
            <a:t>Combines</a:t>
          </a:r>
        </a:p>
        <a:p>
          <a:pPr marL="0" lvl="0" indent="0" algn="ctr" defTabSz="1066800">
            <a:lnSpc>
              <a:spcPct val="90000"/>
            </a:lnSpc>
            <a:spcBef>
              <a:spcPct val="0"/>
            </a:spcBef>
            <a:spcAft>
              <a:spcPts val="600"/>
            </a:spcAft>
            <a:buNone/>
          </a:pPr>
          <a:r>
            <a:rPr lang="en-US" sz="1100" kern="1200" dirty="0">
              <a:solidFill>
                <a:schemeClr val="bg1"/>
              </a:solidFill>
            </a:rPr>
            <a:t>Parts:</a:t>
          </a:r>
        </a:p>
        <a:p>
          <a:pPr marL="0" lvl="0" indent="0" algn="ctr" defTabSz="1066800">
            <a:lnSpc>
              <a:spcPct val="90000"/>
            </a:lnSpc>
            <a:spcBef>
              <a:spcPct val="0"/>
            </a:spcBef>
            <a:spcAft>
              <a:spcPts val="600"/>
            </a:spcAft>
            <a:buNone/>
          </a:pPr>
          <a:r>
            <a:rPr lang="en-US" sz="1100" kern="1200" dirty="0">
              <a:solidFill>
                <a:schemeClr val="bg1"/>
              </a:solidFill>
            </a:rPr>
            <a:t>A,B &amp; D</a:t>
          </a:r>
          <a:endParaRPr lang="en-US" sz="1400" kern="1200" dirty="0">
            <a:solidFill>
              <a:schemeClr val="bg1"/>
            </a:solidFill>
          </a:endParaRPr>
        </a:p>
      </dsp:txBody>
      <dsp:txXfrm rot="10800000">
        <a:off x="3079767" y="1530711"/>
        <a:ext cx="1047066" cy="1820205"/>
      </dsp:txXfrm>
    </dsp:sp>
    <dsp:sp modelId="{0761195F-9358-46C4-A94C-909E3530D417}">
      <dsp:nvSpPr>
        <dsp:cNvPr id="0" name=""/>
        <dsp:cNvSpPr/>
      </dsp:nvSpPr>
      <dsp:spPr>
        <a:xfrm>
          <a:off x="3199967" y="360754"/>
          <a:ext cx="877896" cy="829080"/>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FDD6F0-3F6C-4567-952F-1433C00363D1}">
      <dsp:nvSpPr>
        <dsp:cNvPr id="0" name=""/>
        <dsp:cNvSpPr/>
      </dsp:nvSpPr>
      <dsp:spPr>
        <a:xfrm rot="10800000">
          <a:off x="4323864" y="1530711"/>
          <a:ext cx="1273915" cy="1854516"/>
        </a:xfrm>
        <a:prstGeom prst="round2SameRect">
          <a:avLst>
            <a:gd name="adj1" fmla="val 10500"/>
            <a:gd name="adj2" fmla="val 0"/>
          </a:avLst>
        </a:prstGeom>
        <a:solidFill>
          <a:srgbClr val="007D7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rgbClr val="EAEAEA"/>
              </a:solidFill>
            </a:rPr>
            <a:t>Part D</a:t>
          </a:r>
        </a:p>
        <a:p>
          <a:pPr marL="0" lvl="0" indent="0" algn="ctr" defTabSz="1066800">
            <a:lnSpc>
              <a:spcPct val="90000"/>
            </a:lnSpc>
            <a:spcBef>
              <a:spcPct val="0"/>
            </a:spcBef>
            <a:spcAft>
              <a:spcPct val="35000"/>
            </a:spcAft>
            <a:buNone/>
          </a:pPr>
          <a:r>
            <a:rPr lang="en-US" sz="1200" kern="1200" dirty="0">
              <a:solidFill>
                <a:schemeClr val="bg1"/>
              </a:solidFill>
            </a:rPr>
            <a:t>Medicare Prescription</a:t>
          </a:r>
        </a:p>
        <a:p>
          <a:pPr marL="0" lvl="0" indent="0" algn="ctr" defTabSz="1066800">
            <a:lnSpc>
              <a:spcPct val="90000"/>
            </a:lnSpc>
            <a:spcBef>
              <a:spcPct val="0"/>
            </a:spcBef>
            <a:spcAft>
              <a:spcPct val="35000"/>
            </a:spcAft>
            <a:buNone/>
          </a:pPr>
          <a:r>
            <a:rPr lang="en-US" sz="1200" kern="1200" dirty="0">
              <a:solidFill>
                <a:schemeClr val="bg1"/>
              </a:solidFill>
            </a:rPr>
            <a:t>Drug Covera</a:t>
          </a:r>
          <a:r>
            <a:rPr lang="en-US" sz="1600" kern="1200" dirty="0">
              <a:solidFill>
                <a:schemeClr val="bg1"/>
              </a:solidFill>
            </a:rPr>
            <a:t>ge</a:t>
          </a:r>
          <a:endParaRPr lang="en-US" sz="1200" kern="1200" dirty="0">
            <a:solidFill>
              <a:schemeClr val="bg1"/>
            </a:solidFill>
          </a:endParaRPr>
        </a:p>
      </dsp:txBody>
      <dsp:txXfrm rot="10800000">
        <a:off x="4363041" y="1530711"/>
        <a:ext cx="1195561" cy="1815339"/>
      </dsp:txXfrm>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2560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560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2560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9F90746-3742-4047-B08E-11F7E5B97B15}" type="slidenum">
              <a:rPr lang="en-US" altLang="en-US"/>
              <a:pPr>
                <a:defRPr/>
              </a:pPr>
              <a:t>‹#›</a:t>
            </a:fld>
            <a:endParaRPr lang="en-US" altLang="en-US"/>
          </a:p>
        </p:txBody>
      </p:sp>
    </p:spTree>
    <p:extLst>
      <p:ext uri="{BB962C8B-B14F-4D97-AF65-F5344CB8AC3E}">
        <p14:creationId xmlns:p14="http://schemas.microsoft.com/office/powerpoint/2010/main" val="2982672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276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30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E6A4D47-E37A-4A65-9832-5B60355785E5}" type="slidenum">
              <a:rPr lang="en-US" altLang="en-US"/>
              <a:pPr>
                <a:defRPr/>
              </a:pPr>
              <a:t>‹#›</a:t>
            </a:fld>
            <a:endParaRPr lang="en-US" altLang="en-US"/>
          </a:p>
        </p:txBody>
      </p:sp>
    </p:spTree>
    <p:extLst>
      <p:ext uri="{BB962C8B-B14F-4D97-AF65-F5344CB8AC3E}">
        <p14:creationId xmlns:p14="http://schemas.microsoft.com/office/powerpoint/2010/main" val="38487582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ecure.ssa.gov/poms.nsf/lnx/060080300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6338" y="696913"/>
            <a:ext cx="4632325" cy="347503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Helvetica" panose="020B0604020202020204" pitchFamily="34" charset="0"/>
                <a:ea typeface="Calibri" panose="020F0502020204030204" pitchFamily="34" charset="0"/>
                <a:cs typeface="Calibri" panose="020F0502020204030204" pitchFamily="34" charset="0"/>
              </a:rPr>
              <a:t>Whether you are about to retire, become a full time grandparent, or start a new chapter in life, Social Security is here to help you secure today and tomorrow with financial benefits, information, and tools that provide a safety net throughout life’s journey.</a:t>
            </a:r>
            <a:endParaRPr lang="pt-PT" sz="1800">
              <a:effectLst/>
              <a:latin typeface="Helvetica" panose="020B0604020202020204" pitchFamily="34" charset="0"/>
              <a:ea typeface="Calibri" panose="020F0502020204030204" pitchFamily="34" charset="0"/>
              <a:cs typeface="Calibri" panose="020F0502020204030204" pitchFamily="34" charset="0"/>
            </a:endParaRPr>
          </a:p>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C82E1A-86F9-4FE5-BD52-FDFBE0A97F2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4484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25349" rtl="0" eaLnBrk="1" fontAlgn="base" latinLnBrk="0" hangingPunct="1">
              <a:lnSpc>
                <a:spcPct val="100000"/>
              </a:lnSpc>
              <a:spcBef>
                <a:spcPct val="0"/>
              </a:spcBef>
              <a:spcAft>
                <a:spcPct val="0"/>
              </a:spcAft>
              <a:buClrTx/>
              <a:buSzTx/>
              <a:buFontTx/>
              <a:buNone/>
              <a:tabLst>
                <a:tab pos="2136042" algn="l"/>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Social Security presentation for 2017 National Rural Electric Cooperative Association (NRECA) Preretirement Seminars</a:t>
            </a:r>
          </a:p>
        </p:txBody>
      </p:sp>
      <p:sp>
        <p:nvSpPr>
          <p:cNvPr id="5" name="Footer Placeholder 4"/>
          <p:cNvSpPr>
            <a:spLocks noGrp="1"/>
          </p:cNvSpPr>
          <p:nvPr>
            <p:ph type="ftr" sz="quarter" idx="11"/>
          </p:nvPr>
        </p:nvSpPr>
        <p:spPr/>
        <p:txBody>
          <a:bodyPr/>
          <a:lstStyle/>
          <a:p>
            <a:pPr marL="0" marR="0" lvl="0" indent="0" algn="l" defTabSz="925349"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Produced by the Social Security Administration Office of Communications/ Office of External Affairs</a:t>
            </a:r>
          </a:p>
        </p:txBody>
      </p:sp>
    </p:spTree>
    <p:extLst>
      <p:ext uri="{BB962C8B-B14F-4D97-AF65-F5344CB8AC3E}">
        <p14:creationId xmlns:p14="http://schemas.microsoft.com/office/powerpoint/2010/main" val="19824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404813" y="693738"/>
            <a:ext cx="6178550" cy="3476625"/>
          </a:xfrm>
          <a:ln/>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Arial" charset="0"/>
              <a:ea typeface="+mn-ea"/>
              <a:cs typeface="+mn-cs"/>
            </a:endParaRP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b="1">
                <a:solidFill>
                  <a:srgbClr val="DDDDDD"/>
                </a:solidFill>
                <a:latin typeface="Arial" panose="020B0604020202020204" pitchFamily="34" charset="0"/>
              </a:defRPr>
            </a:lvl1pPr>
            <a:lvl2pPr marL="741363" indent="-284163" defTabSz="922338">
              <a:defRPr sz="2400" b="1">
                <a:solidFill>
                  <a:srgbClr val="DDDDDD"/>
                </a:solidFill>
                <a:latin typeface="Arial" panose="020B0604020202020204" pitchFamily="34" charset="0"/>
              </a:defRPr>
            </a:lvl2pPr>
            <a:lvl3pPr marL="1141413" indent="-227013" defTabSz="922338">
              <a:defRPr sz="2400" b="1">
                <a:solidFill>
                  <a:srgbClr val="DDDDDD"/>
                </a:solidFill>
                <a:latin typeface="Arial" panose="020B0604020202020204" pitchFamily="34" charset="0"/>
              </a:defRPr>
            </a:lvl3pPr>
            <a:lvl4pPr marL="1598613" indent="-227013" defTabSz="922338">
              <a:defRPr sz="2400" b="1">
                <a:solidFill>
                  <a:srgbClr val="DDDDDD"/>
                </a:solidFill>
                <a:latin typeface="Arial" panose="020B0604020202020204" pitchFamily="34" charset="0"/>
              </a:defRPr>
            </a:lvl4pPr>
            <a:lvl5pPr marL="2055813" indent="-227013" defTabSz="922338">
              <a:defRPr sz="2400" b="1">
                <a:solidFill>
                  <a:srgbClr val="DDDDDD"/>
                </a:solidFill>
                <a:latin typeface="Arial" panose="020B0604020202020204" pitchFamily="34" charset="0"/>
              </a:defRPr>
            </a:lvl5pPr>
            <a:lvl6pPr marL="2513013" indent="-227013" defTabSz="922338" eaLnBrk="0" fontAlgn="base" hangingPunct="0">
              <a:spcBef>
                <a:spcPct val="0"/>
              </a:spcBef>
              <a:spcAft>
                <a:spcPct val="0"/>
              </a:spcAft>
              <a:defRPr sz="2400" b="1">
                <a:solidFill>
                  <a:srgbClr val="DDDDDD"/>
                </a:solidFill>
                <a:latin typeface="Arial" panose="020B0604020202020204" pitchFamily="34" charset="0"/>
              </a:defRPr>
            </a:lvl6pPr>
            <a:lvl7pPr marL="2970213" indent="-227013" defTabSz="922338" eaLnBrk="0" fontAlgn="base" hangingPunct="0">
              <a:spcBef>
                <a:spcPct val="0"/>
              </a:spcBef>
              <a:spcAft>
                <a:spcPct val="0"/>
              </a:spcAft>
              <a:defRPr sz="2400" b="1">
                <a:solidFill>
                  <a:srgbClr val="DDDDDD"/>
                </a:solidFill>
                <a:latin typeface="Arial" panose="020B0604020202020204" pitchFamily="34" charset="0"/>
              </a:defRPr>
            </a:lvl7pPr>
            <a:lvl8pPr marL="3427413" indent="-227013" defTabSz="922338" eaLnBrk="0" fontAlgn="base" hangingPunct="0">
              <a:spcBef>
                <a:spcPct val="0"/>
              </a:spcBef>
              <a:spcAft>
                <a:spcPct val="0"/>
              </a:spcAft>
              <a:defRPr sz="2400" b="1">
                <a:solidFill>
                  <a:srgbClr val="DDDDDD"/>
                </a:solidFill>
                <a:latin typeface="Arial" panose="020B0604020202020204" pitchFamily="34" charset="0"/>
              </a:defRPr>
            </a:lvl8pPr>
            <a:lvl9pPr marL="3884613" indent="-227013" defTabSz="922338"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6BA02335-49B3-4F66-82D2-D6C0258EA1E6}" type="slidenum">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14</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149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b="1">
                <a:solidFill>
                  <a:srgbClr val="DDDDDD"/>
                </a:solidFill>
                <a:latin typeface="Arial" panose="020B0604020202020204" pitchFamily="34" charset="0"/>
              </a:defRPr>
            </a:lvl1pPr>
            <a:lvl2pPr marL="741363" indent="-284163" defTabSz="922338">
              <a:defRPr sz="2400" b="1">
                <a:solidFill>
                  <a:srgbClr val="DDDDDD"/>
                </a:solidFill>
                <a:latin typeface="Arial" panose="020B0604020202020204" pitchFamily="34" charset="0"/>
              </a:defRPr>
            </a:lvl2pPr>
            <a:lvl3pPr marL="1141413" indent="-227013" defTabSz="922338">
              <a:defRPr sz="2400" b="1">
                <a:solidFill>
                  <a:srgbClr val="DDDDDD"/>
                </a:solidFill>
                <a:latin typeface="Arial" panose="020B0604020202020204" pitchFamily="34" charset="0"/>
              </a:defRPr>
            </a:lvl3pPr>
            <a:lvl4pPr marL="1598613" indent="-227013" defTabSz="922338">
              <a:defRPr sz="2400" b="1">
                <a:solidFill>
                  <a:srgbClr val="DDDDDD"/>
                </a:solidFill>
                <a:latin typeface="Arial" panose="020B0604020202020204" pitchFamily="34" charset="0"/>
              </a:defRPr>
            </a:lvl4pPr>
            <a:lvl5pPr marL="2055813" indent="-227013" defTabSz="922338">
              <a:defRPr sz="2400" b="1">
                <a:solidFill>
                  <a:srgbClr val="DDDDDD"/>
                </a:solidFill>
                <a:latin typeface="Arial" panose="020B0604020202020204" pitchFamily="34" charset="0"/>
              </a:defRPr>
            </a:lvl5pPr>
            <a:lvl6pPr marL="2513013" indent="-227013" defTabSz="922338" eaLnBrk="0" fontAlgn="base" hangingPunct="0">
              <a:spcBef>
                <a:spcPct val="0"/>
              </a:spcBef>
              <a:spcAft>
                <a:spcPct val="0"/>
              </a:spcAft>
              <a:defRPr sz="2400" b="1">
                <a:solidFill>
                  <a:srgbClr val="DDDDDD"/>
                </a:solidFill>
                <a:latin typeface="Arial" panose="020B0604020202020204" pitchFamily="34" charset="0"/>
              </a:defRPr>
            </a:lvl6pPr>
            <a:lvl7pPr marL="2970213" indent="-227013" defTabSz="922338" eaLnBrk="0" fontAlgn="base" hangingPunct="0">
              <a:spcBef>
                <a:spcPct val="0"/>
              </a:spcBef>
              <a:spcAft>
                <a:spcPct val="0"/>
              </a:spcAft>
              <a:defRPr sz="2400" b="1">
                <a:solidFill>
                  <a:srgbClr val="DDDDDD"/>
                </a:solidFill>
                <a:latin typeface="Arial" panose="020B0604020202020204" pitchFamily="34" charset="0"/>
              </a:defRPr>
            </a:lvl7pPr>
            <a:lvl8pPr marL="3427413" indent="-227013" defTabSz="922338" eaLnBrk="0" fontAlgn="base" hangingPunct="0">
              <a:spcBef>
                <a:spcPct val="0"/>
              </a:spcBef>
              <a:spcAft>
                <a:spcPct val="0"/>
              </a:spcAft>
              <a:defRPr sz="2400" b="1">
                <a:solidFill>
                  <a:srgbClr val="DDDDDD"/>
                </a:solidFill>
                <a:latin typeface="Arial" panose="020B0604020202020204" pitchFamily="34" charset="0"/>
              </a:defRPr>
            </a:lvl8pPr>
            <a:lvl9pPr marL="3884613" indent="-227013" defTabSz="922338"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l" defTabSz="922338"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Produced by the Social Security Administration Office of Communications/ Office of External Affairs</a:t>
            </a:r>
          </a:p>
        </p:txBody>
      </p:sp>
      <p:sp>
        <p:nvSpPr>
          <p:cNvPr id="19149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tabLst>
                <a:tab pos="2133600" algn="l"/>
              </a:tabLst>
              <a:defRPr sz="1200">
                <a:solidFill>
                  <a:schemeClr val="tx1"/>
                </a:solidFill>
                <a:latin typeface="Arial" panose="020B0604020202020204" pitchFamily="34" charset="0"/>
              </a:defRPr>
            </a:lvl1pPr>
            <a:lvl2pPr marL="741363" indent="-284163" defTabSz="922338">
              <a:spcBef>
                <a:spcPct val="30000"/>
              </a:spcBef>
              <a:tabLst>
                <a:tab pos="2133600" algn="l"/>
              </a:tabLst>
              <a:defRPr sz="1200">
                <a:solidFill>
                  <a:schemeClr val="tx1"/>
                </a:solidFill>
                <a:latin typeface="Arial" panose="020B0604020202020204" pitchFamily="34" charset="0"/>
              </a:defRPr>
            </a:lvl2pPr>
            <a:lvl3pPr marL="1141413" indent="-227013" defTabSz="922338">
              <a:spcBef>
                <a:spcPct val="30000"/>
              </a:spcBef>
              <a:tabLst>
                <a:tab pos="2133600" algn="l"/>
              </a:tabLst>
              <a:defRPr sz="1200">
                <a:solidFill>
                  <a:schemeClr val="tx1"/>
                </a:solidFill>
                <a:latin typeface="Arial" panose="020B0604020202020204" pitchFamily="34" charset="0"/>
              </a:defRPr>
            </a:lvl3pPr>
            <a:lvl4pPr marL="1598613" indent="-227013" defTabSz="922338">
              <a:spcBef>
                <a:spcPct val="30000"/>
              </a:spcBef>
              <a:tabLst>
                <a:tab pos="2133600" algn="l"/>
              </a:tabLst>
              <a:defRPr sz="1200">
                <a:solidFill>
                  <a:schemeClr val="tx1"/>
                </a:solidFill>
                <a:latin typeface="Arial" panose="020B0604020202020204" pitchFamily="34" charset="0"/>
              </a:defRPr>
            </a:lvl4pPr>
            <a:lvl5pPr marL="2055813" indent="-227013" defTabSz="922338">
              <a:spcBef>
                <a:spcPct val="30000"/>
              </a:spcBef>
              <a:tabLst>
                <a:tab pos="2133600" algn="l"/>
              </a:tabLst>
              <a:defRPr sz="1200">
                <a:solidFill>
                  <a:schemeClr val="tx1"/>
                </a:solidFill>
                <a:latin typeface="Arial" panose="020B0604020202020204" pitchFamily="34" charset="0"/>
              </a:defRPr>
            </a:lvl5pPr>
            <a:lvl6pPr marL="25130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6pPr>
            <a:lvl7pPr marL="29702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7pPr>
            <a:lvl8pPr marL="34274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8pPr>
            <a:lvl9pPr marL="38846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9pPr>
          </a:lstStyle>
          <a:p>
            <a:pPr marL="0" marR="0" lvl="0" indent="0" algn="l" defTabSz="922338" rtl="0" eaLnBrk="1" fontAlgn="base" latinLnBrk="0" hangingPunct="1">
              <a:lnSpc>
                <a:spcPct val="100000"/>
              </a:lnSpc>
              <a:spcBef>
                <a:spcPct val="30000"/>
              </a:spcBef>
              <a:spcAft>
                <a:spcPct val="0"/>
              </a:spcAft>
              <a:buClrTx/>
              <a:buSzTx/>
              <a:buFontTx/>
              <a:buNone/>
              <a:tabLst>
                <a:tab pos="2133600" algn="l"/>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Social Security presentation for 2017 National Rural Electric Cooperative Association (NRECA) Preretirement Seminars</a:t>
            </a:r>
          </a:p>
        </p:txBody>
      </p:sp>
    </p:spTree>
    <p:extLst>
      <p:ext uri="{BB962C8B-B14F-4D97-AF65-F5344CB8AC3E}">
        <p14:creationId xmlns:p14="http://schemas.microsoft.com/office/powerpoint/2010/main" val="1848848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2CE5743-3A04-4968-BD6F-7468E6E759DD}" type="slidenum">
              <a:rPr lang="en-US" sz="900"/>
              <a:pPr/>
              <a:t>15</a:t>
            </a:fld>
            <a:endParaRPr lang="en-US" sz="900"/>
          </a:p>
        </p:txBody>
      </p:sp>
      <p:sp>
        <p:nvSpPr>
          <p:cNvPr id="121859"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701040" y="4415790"/>
            <a:ext cx="5608320" cy="4183380"/>
          </a:xfrm>
        </p:spPr>
        <p:txBody>
          <a:bodyPr/>
          <a:lstStyle/>
          <a:p>
            <a:pPr defTabSz="914123">
              <a:defRPr/>
            </a:pPr>
            <a:r>
              <a:rPr lang="en-US" sz="1100"/>
              <a:t>Remember that when to start receiving retirement benefits is a personal choice.  There isn’t a one fits all answer.</a:t>
            </a:r>
          </a:p>
          <a:p>
            <a:pPr defTabSz="914123">
              <a:defRPr/>
            </a:pPr>
            <a:endParaRPr lang="en-US" sz="900"/>
          </a:p>
          <a:p>
            <a:pPr defTabSz="914123">
              <a:defRPr/>
            </a:pPr>
            <a:r>
              <a:rPr lang="en-US" sz="1100"/>
              <a:t>You should make an informed decision about when to apply for benefits based on your individual and family circumstances. </a:t>
            </a:r>
          </a:p>
          <a:p>
            <a:pPr eaLnBrk="1" hangingPunct="1">
              <a:buFont typeface="Arial" panose="020B0604020202020204" pitchFamily="34" charset="0"/>
              <a:buNone/>
              <a:defRPr/>
            </a:pPr>
            <a:r>
              <a:rPr lang="en-US" altLang="en-US" sz="1100" u="sng"/>
              <a:t>Factors you should consider when deciding the best age to retire:</a:t>
            </a:r>
          </a:p>
          <a:p>
            <a:pPr marL="756795" lvl="1" indent="-291075">
              <a:buFont typeface="Courier New" pitchFamily="49" charset="0"/>
              <a:buChar char="o"/>
              <a:defRPr/>
            </a:pPr>
            <a:r>
              <a:rPr lang="en-US" altLang="en-US" sz="1100"/>
              <a:t>Your current cash needs;</a:t>
            </a:r>
          </a:p>
          <a:p>
            <a:pPr marL="756795" lvl="1" indent="-291075">
              <a:buFont typeface="Courier New" pitchFamily="49" charset="0"/>
              <a:buChar char="o"/>
              <a:defRPr/>
            </a:pPr>
            <a:r>
              <a:rPr lang="en-US" altLang="en-US" sz="1100"/>
              <a:t>Your health and family longevity;</a:t>
            </a:r>
          </a:p>
          <a:p>
            <a:pPr marL="756795" lvl="1" indent="-291075">
              <a:buFont typeface="Courier New" pitchFamily="49" charset="0"/>
              <a:buChar char="o"/>
              <a:defRPr/>
            </a:pPr>
            <a:r>
              <a:rPr lang="en-US" altLang="en-US" sz="1100"/>
              <a:t>Whether you plan to work in retirement;</a:t>
            </a:r>
          </a:p>
          <a:p>
            <a:pPr marL="756795" lvl="1" indent="-291075">
              <a:buFont typeface="Courier New" pitchFamily="49" charset="0"/>
              <a:buChar char="o"/>
              <a:defRPr/>
            </a:pPr>
            <a:r>
              <a:rPr lang="en-US" altLang="en-US" sz="1100"/>
              <a:t>Whether you have other retirement income sources;</a:t>
            </a:r>
          </a:p>
          <a:p>
            <a:pPr marL="756795" lvl="1" indent="-291075">
              <a:buFont typeface="Courier New" pitchFamily="49" charset="0"/>
              <a:buChar char="o"/>
              <a:defRPr/>
            </a:pPr>
            <a:r>
              <a:rPr lang="en-US" altLang="en-US" sz="1100"/>
              <a:t>Your anticipated future financial needs and obligations; and,</a:t>
            </a:r>
          </a:p>
          <a:p>
            <a:pPr marL="756795" lvl="1" indent="-291075">
              <a:buFont typeface="Courier New" pitchFamily="49" charset="0"/>
              <a:buChar char="o"/>
              <a:defRPr/>
            </a:pPr>
            <a:r>
              <a:rPr lang="en-US" altLang="en-US" sz="1100"/>
              <a:t>The amount of your future Social Security benefits.</a:t>
            </a:r>
          </a:p>
          <a:p>
            <a:pPr defTabSz="914123">
              <a:defRPr/>
            </a:pPr>
            <a:endParaRPr lang="en-US" sz="1000"/>
          </a:p>
          <a:p>
            <a:r>
              <a:rPr lang="en-US" sz="1100"/>
              <a:t>This chart gives an example of how much a $1,000 retirement benefit and a $500 retirement benefit would be reduced if someone took the benefit at age 62. </a:t>
            </a:r>
          </a:p>
          <a:p>
            <a:endParaRPr lang="en-US" sz="1100"/>
          </a:p>
          <a:p>
            <a:pPr defTabSz="914123">
              <a:defRPr/>
            </a:pPr>
            <a:r>
              <a:rPr lang="en-US" sz="1100"/>
              <a:t>The increase in full retirement age was the result of the 1983 Amendments to the Social Security Act. Full retirement age increases apply to both Retirement Benefits and Survivors Benefits. Although Social Security has always used the term “full” retirement age, you may find that some people now refer to “full retirement age” as the “Normal Retirement Age”. Regardless of your full retirement age, reduced benefits can still be paid as early as age 62.</a:t>
            </a:r>
          </a:p>
          <a:p>
            <a:pPr defTabSz="914123">
              <a:defRPr/>
            </a:pPr>
            <a:endParaRPr lang="en-US" sz="1100"/>
          </a:p>
          <a:p>
            <a:pPr defTabSz="914123">
              <a:defRPr/>
            </a:pPr>
            <a:r>
              <a:rPr lang="en-US" sz="1100"/>
              <a:t>In addition, the Medicare eligibility age of 65 has not changed. We recommend that you apply for Medicare 3 months before your 65</a:t>
            </a:r>
            <a:r>
              <a:rPr lang="en-US" sz="1100" baseline="30000"/>
              <a:t>th</a:t>
            </a:r>
            <a:r>
              <a:rPr lang="en-US" sz="1100"/>
              <a:t> birthday (unless you are already receiving Social Security benefits when you turn 65, in which case you will be automatically enrolled in Medicare).</a:t>
            </a:r>
            <a:endParaRPr lang="en-US" sz="1100" baseline="30000"/>
          </a:p>
          <a:p>
            <a:endParaRPr lang="en-US" sz="1100"/>
          </a:p>
          <a:p>
            <a:r>
              <a:rPr lang="en-US" sz="1100"/>
              <a:t>Source: ssa.gov/</a:t>
            </a:r>
            <a:r>
              <a:rPr lang="en-US" sz="1100" err="1"/>
              <a:t>oact</a:t>
            </a:r>
            <a:r>
              <a:rPr lang="en-US" sz="1100"/>
              <a:t>/</a:t>
            </a:r>
            <a:r>
              <a:rPr lang="en-US" sz="1100" err="1"/>
              <a:t>quickcalc</a:t>
            </a:r>
            <a:r>
              <a:rPr lang="en-US" sz="1100"/>
              <a:t>/earlyretire.html</a:t>
            </a:r>
          </a:p>
          <a:p>
            <a:endParaRPr lang="en-US" sz="900"/>
          </a:p>
          <a:p>
            <a:pPr marL="0" marR="0" lvl="0" indent="0" algn="l" defTabSz="931543" rtl="0" eaLnBrk="1" fontAlgn="auto" latinLnBrk="0" hangingPunct="1">
              <a:lnSpc>
                <a:spcPct val="100000"/>
              </a:lnSpc>
              <a:spcBef>
                <a:spcPts val="0"/>
              </a:spcBef>
              <a:spcAft>
                <a:spcPts val="0"/>
              </a:spcAft>
              <a:buClrTx/>
              <a:buSzTx/>
              <a:buFontTx/>
              <a:buNone/>
              <a:tabLst/>
              <a:defRPr/>
            </a:pPr>
            <a:r>
              <a:rPr lang="en-US" sz="900"/>
              <a:t>8/16/2022 - Speaker</a:t>
            </a:r>
            <a:r>
              <a:rPr lang="en-US" sz="900" baseline="0"/>
              <a:t> notes updated (AW)</a:t>
            </a:r>
            <a:endParaRPr lang="en-US" sz="900"/>
          </a:p>
          <a:p>
            <a:endParaRPr lang="en-US" sz="900"/>
          </a:p>
        </p:txBody>
      </p:sp>
    </p:spTree>
    <p:extLst>
      <p:ext uri="{BB962C8B-B14F-4D97-AF65-F5344CB8AC3E}">
        <p14:creationId xmlns:p14="http://schemas.microsoft.com/office/powerpoint/2010/main" val="1172316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1176338" y="693738"/>
            <a:ext cx="4635500" cy="3476625"/>
          </a:xfrm>
          <a:ln/>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Arial" charset="0"/>
              <a:ea typeface="+mn-ea"/>
              <a:cs typeface="+mn-cs"/>
            </a:endParaRP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b="1">
                <a:solidFill>
                  <a:srgbClr val="DDDDDD"/>
                </a:solidFill>
                <a:latin typeface="Arial" panose="020B0604020202020204" pitchFamily="34" charset="0"/>
              </a:defRPr>
            </a:lvl1pPr>
            <a:lvl2pPr marL="741363" indent="-284163" defTabSz="922338">
              <a:defRPr sz="2400" b="1">
                <a:solidFill>
                  <a:srgbClr val="DDDDDD"/>
                </a:solidFill>
                <a:latin typeface="Arial" panose="020B0604020202020204" pitchFamily="34" charset="0"/>
              </a:defRPr>
            </a:lvl2pPr>
            <a:lvl3pPr marL="1141413" indent="-227013" defTabSz="922338">
              <a:defRPr sz="2400" b="1">
                <a:solidFill>
                  <a:srgbClr val="DDDDDD"/>
                </a:solidFill>
                <a:latin typeface="Arial" panose="020B0604020202020204" pitchFamily="34" charset="0"/>
              </a:defRPr>
            </a:lvl3pPr>
            <a:lvl4pPr marL="1598613" indent="-227013" defTabSz="922338">
              <a:defRPr sz="2400" b="1">
                <a:solidFill>
                  <a:srgbClr val="DDDDDD"/>
                </a:solidFill>
                <a:latin typeface="Arial" panose="020B0604020202020204" pitchFamily="34" charset="0"/>
              </a:defRPr>
            </a:lvl4pPr>
            <a:lvl5pPr marL="2055813" indent="-227013" defTabSz="922338">
              <a:defRPr sz="2400" b="1">
                <a:solidFill>
                  <a:srgbClr val="DDDDDD"/>
                </a:solidFill>
                <a:latin typeface="Arial" panose="020B0604020202020204" pitchFamily="34" charset="0"/>
              </a:defRPr>
            </a:lvl5pPr>
            <a:lvl6pPr marL="2513013" indent="-227013" defTabSz="922338" eaLnBrk="0" fontAlgn="base" hangingPunct="0">
              <a:spcBef>
                <a:spcPct val="0"/>
              </a:spcBef>
              <a:spcAft>
                <a:spcPct val="0"/>
              </a:spcAft>
              <a:defRPr sz="2400" b="1">
                <a:solidFill>
                  <a:srgbClr val="DDDDDD"/>
                </a:solidFill>
                <a:latin typeface="Arial" panose="020B0604020202020204" pitchFamily="34" charset="0"/>
              </a:defRPr>
            </a:lvl6pPr>
            <a:lvl7pPr marL="2970213" indent="-227013" defTabSz="922338" eaLnBrk="0" fontAlgn="base" hangingPunct="0">
              <a:spcBef>
                <a:spcPct val="0"/>
              </a:spcBef>
              <a:spcAft>
                <a:spcPct val="0"/>
              </a:spcAft>
              <a:defRPr sz="2400" b="1">
                <a:solidFill>
                  <a:srgbClr val="DDDDDD"/>
                </a:solidFill>
                <a:latin typeface="Arial" panose="020B0604020202020204" pitchFamily="34" charset="0"/>
              </a:defRPr>
            </a:lvl7pPr>
            <a:lvl8pPr marL="3427413" indent="-227013" defTabSz="922338" eaLnBrk="0" fontAlgn="base" hangingPunct="0">
              <a:spcBef>
                <a:spcPct val="0"/>
              </a:spcBef>
              <a:spcAft>
                <a:spcPct val="0"/>
              </a:spcAft>
              <a:defRPr sz="2400" b="1">
                <a:solidFill>
                  <a:srgbClr val="DDDDDD"/>
                </a:solidFill>
                <a:latin typeface="Arial" panose="020B0604020202020204" pitchFamily="34" charset="0"/>
              </a:defRPr>
            </a:lvl8pPr>
            <a:lvl9pPr marL="3884613" indent="-227013" defTabSz="922338"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6BA02335-49B3-4F66-82D2-D6C0258EA1E6}" type="slidenum">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16</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149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b="1">
                <a:solidFill>
                  <a:srgbClr val="DDDDDD"/>
                </a:solidFill>
                <a:latin typeface="Arial" panose="020B0604020202020204" pitchFamily="34" charset="0"/>
              </a:defRPr>
            </a:lvl1pPr>
            <a:lvl2pPr marL="741363" indent="-284163" defTabSz="922338">
              <a:defRPr sz="2400" b="1">
                <a:solidFill>
                  <a:srgbClr val="DDDDDD"/>
                </a:solidFill>
                <a:latin typeface="Arial" panose="020B0604020202020204" pitchFamily="34" charset="0"/>
              </a:defRPr>
            </a:lvl2pPr>
            <a:lvl3pPr marL="1141413" indent="-227013" defTabSz="922338">
              <a:defRPr sz="2400" b="1">
                <a:solidFill>
                  <a:srgbClr val="DDDDDD"/>
                </a:solidFill>
                <a:latin typeface="Arial" panose="020B0604020202020204" pitchFamily="34" charset="0"/>
              </a:defRPr>
            </a:lvl3pPr>
            <a:lvl4pPr marL="1598613" indent="-227013" defTabSz="922338">
              <a:defRPr sz="2400" b="1">
                <a:solidFill>
                  <a:srgbClr val="DDDDDD"/>
                </a:solidFill>
                <a:latin typeface="Arial" panose="020B0604020202020204" pitchFamily="34" charset="0"/>
              </a:defRPr>
            </a:lvl4pPr>
            <a:lvl5pPr marL="2055813" indent="-227013" defTabSz="922338">
              <a:defRPr sz="2400" b="1">
                <a:solidFill>
                  <a:srgbClr val="DDDDDD"/>
                </a:solidFill>
                <a:latin typeface="Arial" panose="020B0604020202020204" pitchFamily="34" charset="0"/>
              </a:defRPr>
            </a:lvl5pPr>
            <a:lvl6pPr marL="2513013" indent="-227013" defTabSz="922338" eaLnBrk="0" fontAlgn="base" hangingPunct="0">
              <a:spcBef>
                <a:spcPct val="0"/>
              </a:spcBef>
              <a:spcAft>
                <a:spcPct val="0"/>
              </a:spcAft>
              <a:defRPr sz="2400" b="1">
                <a:solidFill>
                  <a:srgbClr val="DDDDDD"/>
                </a:solidFill>
                <a:latin typeface="Arial" panose="020B0604020202020204" pitchFamily="34" charset="0"/>
              </a:defRPr>
            </a:lvl6pPr>
            <a:lvl7pPr marL="2970213" indent="-227013" defTabSz="922338" eaLnBrk="0" fontAlgn="base" hangingPunct="0">
              <a:spcBef>
                <a:spcPct val="0"/>
              </a:spcBef>
              <a:spcAft>
                <a:spcPct val="0"/>
              </a:spcAft>
              <a:defRPr sz="2400" b="1">
                <a:solidFill>
                  <a:srgbClr val="DDDDDD"/>
                </a:solidFill>
                <a:latin typeface="Arial" panose="020B0604020202020204" pitchFamily="34" charset="0"/>
              </a:defRPr>
            </a:lvl7pPr>
            <a:lvl8pPr marL="3427413" indent="-227013" defTabSz="922338" eaLnBrk="0" fontAlgn="base" hangingPunct="0">
              <a:spcBef>
                <a:spcPct val="0"/>
              </a:spcBef>
              <a:spcAft>
                <a:spcPct val="0"/>
              </a:spcAft>
              <a:defRPr sz="2400" b="1">
                <a:solidFill>
                  <a:srgbClr val="DDDDDD"/>
                </a:solidFill>
                <a:latin typeface="Arial" panose="020B0604020202020204" pitchFamily="34" charset="0"/>
              </a:defRPr>
            </a:lvl8pPr>
            <a:lvl9pPr marL="3884613" indent="-227013" defTabSz="922338"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l" defTabSz="922338"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Produced by the Social Security Administration Office of Communications/ Office of External Affairs</a:t>
            </a:r>
          </a:p>
        </p:txBody>
      </p:sp>
      <p:sp>
        <p:nvSpPr>
          <p:cNvPr id="19149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tabLst>
                <a:tab pos="2133600" algn="l"/>
              </a:tabLst>
              <a:defRPr sz="1200">
                <a:solidFill>
                  <a:schemeClr val="tx1"/>
                </a:solidFill>
                <a:latin typeface="Arial" panose="020B0604020202020204" pitchFamily="34" charset="0"/>
              </a:defRPr>
            </a:lvl1pPr>
            <a:lvl2pPr marL="741363" indent="-284163" defTabSz="922338">
              <a:spcBef>
                <a:spcPct val="30000"/>
              </a:spcBef>
              <a:tabLst>
                <a:tab pos="2133600" algn="l"/>
              </a:tabLst>
              <a:defRPr sz="1200">
                <a:solidFill>
                  <a:schemeClr val="tx1"/>
                </a:solidFill>
                <a:latin typeface="Arial" panose="020B0604020202020204" pitchFamily="34" charset="0"/>
              </a:defRPr>
            </a:lvl2pPr>
            <a:lvl3pPr marL="1141413" indent="-227013" defTabSz="922338">
              <a:spcBef>
                <a:spcPct val="30000"/>
              </a:spcBef>
              <a:tabLst>
                <a:tab pos="2133600" algn="l"/>
              </a:tabLst>
              <a:defRPr sz="1200">
                <a:solidFill>
                  <a:schemeClr val="tx1"/>
                </a:solidFill>
                <a:latin typeface="Arial" panose="020B0604020202020204" pitchFamily="34" charset="0"/>
              </a:defRPr>
            </a:lvl3pPr>
            <a:lvl4pPr marL="1598613" indent="-227013" defTabSz="922338">
              <a:spcBef>
                <a:spcPct val="30000"/>
              </a:spcBef>
              <a:tabLst>
                <a:tab pos="2133600" algn="l"/>
              </a:tabLst>
              <a:defRPr sz="1200">
                <a:solidFill>
                  <a:schemeClr val="tx1"/>
                </a:solidFill>
                <a:latin typeface="Arial" panose="020B0604020202020204" pitchFamily="34" charset="0"/>
              </a:defRPr>
            </a:lvl4pPr>
            <a:lvl5pPr marL="2055813" indent="-227013" defTabSz="922338">
              <a:spcBef>
                <a:spcPct val="30000"/>
              </a:spcBef>
              <a:tabLst>
                <a:tab pos="2133600" algn="l"/>
              </a:tabLst>
              <a:defRPr sz="1200">
                <a:solidFill>
                  <a:schemeClr val="tx1"/>
                </a:solidFill>
                <a:latin typeface="Arial" panose="020B0604020202020204" pitchFamily="34" charset="0"/>
              </a:defRPr>
            </a:lvl5pPr>
            <a:lvl6pPr marL="25130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6pPr>
            <a:lvl7pPr marL="29702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7pPr>
            <a:lvl8pPr marL="34274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8pPr>
            <a:lvl9pPr marL="38846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9pPr>
          </a:lstStyle>
          <a:p>
            <a:pPr marL="0" marR="0" lvl="0" indent="0" algn="l" defTabSz="922338" rtl="0" eaLnBrk="1" fontAlgn="base" latinLnBrk="0" hangingPunct="1">
              <a:lnSpc>
                <a:spcPct val="100000"/>
              </a:lnSpc>
              <a:spcBef>
                <a:spcPct val="30000"/>
              </a:spcBef>
              <a:spcAft>
                <a:spcPct val="0"/>
              </a:spcAft>
              <a:buClrTx/>
              <a:buSzTx/>
              <a:buFontTx/>
              <a:buNone/>
              <a:tabLst>
                <a:tab pos="2133600" algn="l"/>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Social Security presentation for 2017 National Rural Electric Cooperative Association (NRECA) Preretirement Seminars</a:t>
            </a:r>
          </a:p>
        </p:txBody>
      </p:sp>
    </p:spTree>
    <p:extLst>
      <p:ext uri="{BB962C8B-B14F-4D97-AF65-F5344CB8AC3E}">
        <p14:creationId xmlns:p14="http://schemas.microsoft.com/office/powerpoint/2010/main" val="277930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3147" y="4415793"/>
            <a:ext cx="5842000" cy="4338320"/>
          </a:xfrm>
        </p:spPr>
        <p:txBody>
          <a:bodyPr/>
          <a:lstStyle/>
          <a:p>
            <a:r>
              <a:rPr lang="en-US" sz="1200" b="0" dirty="0">
                <a:solidFill>
                  <a:srgbClr val="000000"/>
                </a:solidFill>
                <a:latin typeface="+mn-lt"/>
              </a:rPr>
              <a:t>The first thing we recommend is that you visit </a:t>
            </a:r>
            <a:r>
              <a:rPr lang="en-US" sz="1200" b="0" u="sng" dirty="0">
                <a:solidFill>
                  <a:srgbClr val="000000"/>
                </a:solidFill>
                <a:latin typeface="+mn-lt"/>
              </a:rPr>
              <a:t>ssa.gov/pubs</a:t>
            </a:r>
            <a:r>
              <a:rPr lang="en-US" sz="1200" b="0" dirty="0">
                <a:solidFill>
                  <a:srgbClr val="000000"/>
                </a:solidFill>
                <a:latin typeface="+mn-lt"/>
              </a:rPr>
              <a:t> and search for the publication entitled, </a:t>
            </a:r>
            <a:r>
              <a:rPr lang="en-US" sz="1200" b="0" i="1" dirty="0">
                <a:solidFill>
                  <a:srgbClr val="000000"/>
                </a:solidFill>
                <a:latin typeface="+mn-lt"/>
              </a:rPr>
              <a:t>How Work Affects Your Benefits</a:t>
            </a:r>
            <a:r>
              <a:rPr lang="en-US" sz="1200" b="0" dirty="0">
                <a:solidFill>
                  <a:srgbClr val="000000"/>
                </a:solidFill>
                <a:latin typeface="+mn-lt"/>
              </a:rPr>
              <a:t>. It explains the rules you must follow in order to avoid an overpayment, and it gives some great examples for different scenarios that could apply to your individual situation.</a:t>
            </a:r>
          </a:p>
          <a:p>
            <a:endParaRPr lang="en-US" sz="1200" b="0" dirty="0">
              <a:solidFill>
                <a:srgbClr val="000000"/>
              </a:solidFill>
              <a:latin typeface="+mn-lt"/>
            </a:endParaRPr>
          </a:p>
          <a:p>
            <a:r>
              <a:rPr lang="en-US" sz="1200" b="0" dirty="0">
                <a:solidFill>
                  <a:srgbClr val="000000"/>
                </a:solidFill>
                <a:latin typeface="+mn-lt"/>
              </a:rPr>
              <a:t>You can get Social Security retirement or survivors benefits and work at the same time. However, if you’re younger than full retirement age, and earn more than certain amounts, your monthly benefit remains the same but the total amount of benefits you receive for the year will be reduced. The amount that your annual benefits are reduced, however, isn’t truly lost. Your monthly benefit will be increased at your full retirement age to account for benefits withheld due to earlier earnings.</a:t>
            </a:r>
          </a:p>
          <a:p>
            <a:endParaRPr lang="en-US" sz="1200" b="0" dirty="0">
              <a:solidFill>
                <a:srgbClr val="000000"/>
              </a:solidFill>
              <a:latin typeface="+mn-lt"/>
            </a:endParaRPr>
          </a:p>
          <a:p>
            <a:r>
              <a:rPr lang="en-US" sz="1200" b="0" dirty="0">
                <a:solidFill>
                  <a:srgbClr val="000000"/>
                </a:solidFill>
                <a:latin typeface="+mn-lt"/>
              </a:rPr>
              <a:t>Note that spouses and survivors who receive benefits because they have minor children or children in their care with a disability, don’t receive increased benefits at full retirement age if benefits were withheld because of work. </a:t>
            </a:r>
          </a:p>
          <a:p>
            <a:endParaRPr lang="en-US" sz="1200" b="0" dirty="0">
              <a:solidFill>
                <a:srgbClr val="000000"/>
              </a:solidFill>
              <a:latin typeface="+mn-lt"/>
            </a:endParaRPr>
          </a:p>
          <a:p>
            <a:r>
              <a:rPr lang="en-US" sz="1200" b="0" dirty="0">
                <a:solidFill>
                  <a:srgbClr val="000000"/>
                </a:solidFill>
                <a:latin typeface="+mn-lt"/>
              </a:rPr>
              <a:t>I should also mention that different rules apply if you work outside the United States, where benefit withholding may apply if you work more than a certain number of hours in a month. Contact us if you’re working (or plan to work) outside the country. You can also read how working outside the United States affects your benefits in the publication, </a:t>
            </a:r>
            <a:r>
              <a:rPr lang="en-US" sz="1200" i="1" dirty="0">
                <a:solidFill>
                  <a:srgbClr val="000000"/>
                </a:solidFill>
                <a:effectLst/>
                <a:latin typeface="+mn-lt"/>
                <a:ea typeface="Calibri" panose="020F0502020204030204" pitchFamily="34" charset="0"/>
              </a:rPr>
              <a:t>Your Payments While You Are Outside the United States.</a:t>
            </a:r>
            <a:endParaRPr lang="en-US" sz="1200" b="0" i="1" dirty="0">
              <a:solidFill>
                <a:srgbClr val="000000"/>
              </a:solidFill>
              <a:latin typeface="+mn-lt"/>
            </a:endParaRPr>
          </a:p>
          <a:p>
            <a:endParaRPr lang="en-US" sz="1200" b="0" dirty="0">
              <a:solidFill>
                <a:srgbClr val="000000"/>
              </a:solidFill>
              <a:latin typeface="+mn-lt"/>
            </a:endParaRPr>
          </a:p>
          <a:p>
            <a:r>
              <a:rPr lang="en-US" sz="1200" b="0" dirty="0">
                <a:solidFill>
                  <a:srgbClr val="000000"/>
                </a:solidFill>
                <a:latin typeface="+mn-lt"/>
              </a:rPr>
              <a:t>But for most of you, here’s how this works. If you work, and are full retirement age or older, you may keep all of your benefits, no matter how much you earn.</a:t>
            </a:r>
          </a:p>
          <a:p>
            <a:endParaRPr lang="en-US" sz="1200" b="0" i="1" dirty="0">
              <a:solidFill>
                <a:srgbClr val="000000"/>
              </a:solidFill>
              <a:latin typeface="+mn-lt"/>
            </a:endParaRPr>
          </a:p>
          <a:p>
            <a:pPr>
              <a:defRPr/>
            </a:pPr>
            <a:r>
              <a:rPr lang="en-US" altLang="en-US" sz="1200" b="0" dirty="0">
                <a:solidFill>
                  <a:srgbClr val="000000"/>
                </a:solidFill>
                <a:latin typeface="+mn-lt"/>
              </a:rPr>
              <a:t>If you’re younger than full retirement age, there is a limit to how much you can earn and still receive full Social Security benefits. If you’re younger than full retirement age, we must deduct $1 from your benefits for each $2 you earn above the annual limit. </a:t>
            </a:r>
            <a:r>
              <a:rPr lang="en-US" altLang="en-US" sz="1200" b="1" dirty="0">
                <a:solidFill>
                  <a:srgbClr val="000000"/>
                </a:solidFill>
                <a:latin typeface="+mn-lt"/>
              </a:rPr>
              <a:t>For 2025, that limit is</a:t>
            </a:r>
            <a:r>
              <a:rPr lang="en-US" altLang="en-US" sz="1200" b="1" u="none" dirty="0">
                <a:solidFill>
                  <a:srgbClr val="000000"/>
                </a:solidFill>
                <a:latin typeface="+mn-lt"/>
              </a:rPr>
              <a:t> $23,400</a:t>
            </a:r>
            <a:r>
              <a:rPr lang="en-US" altLang="en-US" sz="1200" b="1" dirty="0">
                <a:solidFill>
                  <a:srgbClr val="000000"/>
                </a:solidFill>
                <a:latin typeface="+mn-lt"/>
              </a:rPr>
              <a:t>.</a:t>
            </a:r>
          </a:p>
          <a:p>
            <a:pPr>
              <a:defRPr/>
            </a:pPr>
            <a:endParaRPr lang="en-US" altLang="en-US" sz="1200" b="0" dirty="0">
              <a:solidFill>
                <a:srgbClr val="000000"/>
              </a:solidFill>
              <a:latin typeface="+mn-lt"/>
            </a:endParaRPr>
          </a:p>
          <a:p>
            <a:pPr>
              <a:defRPr/>
            </a:pPr>
            <a:r>
              <a:rPr lang="en-US" altLang="en-US" sz="1200" b="0" dirty="0">
                <a:solidFill>
                  <a:srgbClr val="000000"/>
                </a:solidFill>
                <a:latin typeface="+mn-lt"/>
              </a:rPr>
              <a:t>If you reach full retirement age during </a:t>
            </a:r>
            <a:r>
              <a:rPr lang="en-US" altLang="en-US" sz="1200" b="1" dirty="0">
                <a:solidFill>
                  <a:srgbClr val="000000"/>
                </a:solidFill>
                <a:latin typeface="+mn-lt"/>
              </a:rPr>
              <a:t>2025</a:t>
            </a:r>
            <a:r>
              <a:rPr lang="en-US" altLang="en-US" sz="1200" b="0" dirty="0">
                <a:solidFill>
                  <a:srgbClr val="000000"/>
                </a:solidFill>
                <a:latin typeface="+mn-lt"/>
              </a:rPr>
              <a:t>, we must deduct $1 from your benefits for each $3 you earn above </a:t>
            </a:r>
            <a:r>
              <a:rPr lang="en-US" altLang="en-US" sz="1200" b="1" u="none" dirty="0">
                <a:solidFill>
                  <a:srgbClr val="000000"/>
                </a:solidFill>
                <a:latin typeface="+mn-lt"/>
              </a:rPr>
              <a:t>$62,160</a:t>
            </a:r>
            <a:r>
              <a:rPr lang="en-US" altLang="en-US" sz="1200" b="1" u="none" baseline="0" dirty="0">
                <a:solidFill>
                  <a:srgbClr val="000000"/>
                </a:solidFill>
                <a:latin typeface="+mn-lt"/>
              </a:rPr>
              <a:t> </a:t>
            </a:r>
            <a:r>
              <a:rPr lang="en-US" altLang="en-US" sz="1200" b="0" dirty="0">
                <a:solidFill>
                  <a:srgbClr val="000000"/>
                </a:solidFill>
                <a:latin typeface="+mn-lt"/>
              </a:rPr>
              <a:t>until the month you reach full retirement age.</a:t>
            </a:r>
          </a:p>
          <a:p>
            <a:pPr>
              <a:defRPr/>
            </a:pPr>
            <a:endParaRPr lang="en-US" altLang="en-US" sz="1200" b="0" dirty="0">
              <a:solidFill>
                <a:srgbClr val="000000"/>
              </a:solidFill>
              <a:latin typeface="+mn-lt"/>
            </a:endParaRPr>
          </a:p>
          <a:p>
            <a:pPr>
              <a:defRPr/>
            </a:pPr>
            <a:r>
              <a:rPr lang="en-US" altLang="en-US" sz="1200" b="0" dirty="0">
                <a:solidFill>
                  <a:srgbClr val="000000"/>
                </a:solidFill>
                <a:latin typeface="+mn-lt"/>
              </a:rPr>
              <a:t>Starting with the month you reach full retirement age, there is </a:t>
            </a:r>
            <a:r>
              <a:rPr lang="en-US" altLang="en-US" sz="1200" b="0" u="sng" dirty="0">
                <a:solidFill>
                  <a:srgbClr val="000000"/>
                </a:solidFill>
                <a:latin typeface="+mn-lt"/>
              </a:rPr>
              <a:t>no limit </a:t>
            </a:r>
            <a:r>
              <a:rPr lang="en-US" altLang="en-US" sz="1200" b="0" dirty="0">
                <a:solidFill>
                  <a:srgbClr val="000000"/>
                </a:solidFill>
                <a:latin typeface="+mn-lt"/>
              </a:rPr>
              <a:t>on how much you can earn and still receive all of your Social Security benefits.</a:t>
            </a:r>
          </a:p>
          <a:p>
            <a:pPr>
              <a:defRPr/>
            </a:pPr>
            <a:endParaRPr lang="en-US" altLang="en-US" sz="120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latin typeface="+mn-lt"/>
              </a:rPr>
              <a:t>Note: If some of your retirement benefits are withheld because of your earnings, your benefits will be increased starting at your full retirement age to take into account those months in which benefits were withheld.</a:t>
            </a:r>
          </a:p>
          <a:p>
            <a:pPr>
              <a:defRPr/>
            </a:pPr>
            <a:endParaRPr lang="en-US" altLang="en-US" sz="1200" dirty="0">
              <a:solidFill>
                <a:srgbClr val="000000"/>
              </a:solidFill>
              <a:latin typeface="+mn-lt"/>
            </a:endParaRPr>
          </a:p>
          <a:p>
            <a:pPr defTabSz="917235">
              <a:defRPr/>
            </a:pPr>
            <a:r>
              <a:rPr lang="en-US" altLang="en-US" sz="1200" dirty="0">
                <a:solidFill>
                  <a:srgbClr val="000000"/>
                </a:solidFill>
                <a:latin typeface="+mn-lt"/>
              </a:rPr>
              <a:t>Source:  	</a:t>
            </a:r>
          </a:p>
          <a:p>
            <a:pPr marL="171450" indent="-171450" defTabSz="917235">
              <a:buFont typeface="Arial" panose="020B0604020202020204" pitchFamily="34" charset="0"/>
              <a:buChar char="•"/>
              <a:defRPr/>
            </a:pPr>
            <a:r>
              <a:rPr lang="en-US" altLang="en-US" sz="1200" dirty="0">
                <a:solidFill>
                  <a:srgbClr val="000000"/>
                </a:solidFill>
                <a:latin typeface="+mn-lt"/>
              </a:rPr>
              <a:t>OISP/OAESP </a:t>
            </a:r>
            <a:r>
              <a:rPr lang="en-US" sz="1200" u="none" dirty="0">
                <a:solidFill>
                  <a:srgbClr val="000000"/>
                </a:solidFill>
                <a:latin typeface="+mn-lt"/>
              </a:rPr>
              <a:t>ssa.gov/pubs/EN-05-10069.pdf  </a:t>
            </a:r>
            <a:r>
              <a:rPr lang="en-US" altLang="en-US" sz="1200" dirty="0">
                <a:solidFill>
                  <a:srgbClr val="000000"/>
                </a:solidFill>
                <a:latin typeface="+mn-lt"/>
              </a:rPr>
              <a:t>(How</a:t>
            </a:r>
            <a:r>
              <a:rPr lang="en-US" altLang="en-US" sz="1200" baseline="0" dirty="0">
                <a:solidFill>
                  <a:srgbClr val="000000"/>
                </a:solidFill>
                <a:latin typeface="+mn-lt"/>
              </a:rPr>
              <a:t> Work Affects Your Benefits)</a:t>
            </a:r>
            <a:endParaRPr lang="en-US" sz="1200" i="1" dirty="0">
              <a:solidFill>
                <a:srgbClr val="000000"/>
              </a:solidFill>
              <a:latin typeface="+mn-lt"/>
            </a:endParaRPr>
          </a:p>
          <a:p>
            <a:pPr marL="171450" indent="-171450" defTabSz="917235">
              <a:buFont typeface="Arial" panose="020B0604020202020204" pitchFamily="34" charset="0"/>
              <a:buChar char="•"/>
              <a:defRPr/>
            </a:pPr>
            <a:r>
              <a:rPr lang="en-US" sz="1200" u="none" dirty="0">
                <a:solidFill>
                  <a:srgbClr val="000000"/>
                </a:solidFill>
                <a:latin typeface="+mn-lt"/>
              </a:rPr>
              <a:t>OISP/OSNIP ssa.gov/pubs/EN-05-10137.pdf (Your Payments While You Are Outside the United States) - </a:t>
            </a:r>
            <a:r>
              <a:rPr lang="en-US" sz="1200" u="none" dirty="0">
                <a:solidFill>
                  <a:srgbClr val="000000"/>
                </a:solidFill>
                <a:effectLst/>
                <a:latin typeface="+mn-lt"/>
              </a:rPr>
              <a:t>P</a:t>
            </a:r>
            <a:r>
              <a:rPr lang="en-US" sz="1200" dirty="0">
                <a:solidFill>
                  <a:srgbClr val="000000"/>
                </a:solidFill>
                <a:effectLst/>
                <a:latin typeface="+mn-lt"/>
                <a:ea typeface="Times New Roman" panose="02020603050405020304" pitchFamily="18" charset="0"/>
              </a:rPr>
              <a:t>ages 12-16 contain the relevant information about the effect of work outside the U.S</a:t>
            </a:r>
            <a:endParaRPr lang="en-US" sz="1200" u="none" dirty="0">
              <a:solidFill>
                <a:srgbClr val="000000"/>
              </a:solidFill>
              <a:latin typeface="+mn-lt"/>
            </a:endParaRPr>
          </a:p>
          <a:p>
            <a:pPr>
              <a:defRPr/>
            </a:pPr>
            <a:endParaRPr lang="en-US" sz="1200" i="0" dirty="0">
              <a:solidFill>
                <a:srgbClr val="000000"/>
              </a:solidFill>
              <a:latin typeface="+mn-lt"/>
            </a:endParaRPr>
          </a:p>
          <a:p>
            <a:pPr>
              <a:defRPr/>
            </a:pPr>
            <a:r>
              <a:rPr lang="en-US" sz="1200" i="0" dirty="0">
                <a:solidFill>
                  <a:srgbClr val="000000"/>
                </a:solidFill>
                <a:latin typeface="+mn-lt"/>
              </a:rPr>
              <a:t>Slide and Speaker Notes updated 11/5/2024 OAESP (SY)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799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25349" rtl="0" eaLnBrk="1" fontAlgn="base" latinLnBrk="0" hangingPunct="1">
              <a:lnSpc>
                <a:spcPct val="100000"/>
              </a:lnSpc>
              <a:spcBef>
                <a:spcPct val="0"/>
              </a:spcBef>
              <a:spcAft>
                <a:spcPct val="0"/>
              </a:spcAft>
              <a:buClrTx/>
              <a:buSzTx/>
              <a:buFontTx/>
              <a:buNone/>
              <a:tabLst>
                <a:tab pos="2136042" algn="l"/>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Social Security presentation for 2017 National Rural Electric Cooperative Association (NRECA) Preretirement Seminars</a:t>
            </a:r>
          </a:p>
        </p:txBody>
      </p:sp>
      <p:sp>
        <p:nvSpPr>
          <p:cNvPr id="5" name="Footer Placeholder 4"/>
          <p:cNvSpPr>
            <a:spLocks noGrp="1"/>
          </p:cNvSpPr>
          <p:nvPr>
            <p:ph type="ftr" sz="quarter" idx="4"/>
          </p:nvPr>
        </p:nvSpPr>
        <p:spPr/>
        <p:txBody>
          <a:bodyPr/>
          <a:lstStyle/>
          <a:p>
            <a:pPr marL="0" marR="0" lvl="0" indent="0" algn="l" defTabSz="925349"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Produced by the Social Security Administration Office of Communications/ Office of External Affairs</a:t>
            </a:r>
          </a:p>
        </p:txBody>
      </p:sp>
    </p:spTree>
    <p:extLst>
      <p:ext uri="{BB962C8B-B14F-4D97-AF65-F5344CB8AC3E}">
        <p14:creationId xmlns:p14="http://schemas.microsoft.com/office/powerpoint/2010/main" val="2193996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25349" rtl="0" eaLnBrk="1" fontAlgn="base" latinLnBrk="0" hangingPunct="1">
              <a:lnSpc>
                <a:spcPct val="100000"/>
              </a:lnSpc>
              <a:spcBef>
                <a:spcPct val="0"/>
              </a:spcBef>
              <a:spcAft>
                <a:spcPct val="0"/>
              </a:spcAft>
              <a:buClrTx/>
              <a:buSzTx/>
              <a:buFontTx/>
              <a:buNone/>
              <a:tabLst>
                <a:tab pos="2136042" algn="l"/>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Social Security presentation for 2017 National Rural Electric Cooperative Association (NRECA) Preretirement Seminars</a:t>
            </a:r>
          </a:p>
        </p:txBody>
      </p:sp>
      <p:sp>
        <p:nvSpPr>
          <p:cNvPr id="5" name="Footer Placeholder 4"/>
          <p:cNvSpPr>
            <a:spLocks noGrp="1"/>
          </p:cNvSpPr>
          <p:nvPr>
            <p:ph type="ftr" sz="quarter" idx="11"/>
          </p:nvPr>
        </p:nvSpPr>
        <p:spPr/>
        <p:txBody>
          <a:bodyPr/>
          <a:lstStyle/>
          <a:p>
            <a:pPr marL="0" marR="0" lvl="0" indent="0" algn="l" defTabSz="925349"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Produced by the Social Security Administration Office of Communications/ Office of External Affairs</a:t>
            </a:r>
          </a:p>
        </p:txBody>
      </p:sp>
    </p:spTree>
    <p:extLst>
      <p:ext uri="{BB962C8B-B14F-4D97-AF65-F5344CB8AC3E}">
        <p14:creationId xmlns:p14="http://schemas.microsoft.com/office/powerpoint/2010/main" val="3693394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1176338" y="693738"/>
            <a:ext cx="4635500" cy="3476625"/>
          </a:xfrm>
          <a:ln/>
        </p:spPr>
      </p:sp>
      <p:sp>
        <p:nvSpPr>
          <p:cNvPr id="3" name="Notes Placeholder 2"/>
          <p:cNvSpPr>
            <a:spLocks noGrp="1"/>
          </p:cNvSpPr>
          <p:nvPr>
            <p:ph type="body" idx="1"/>
          </p:nvPr>
        </p:nvSpPr>
        <p:spPr/>
        <p:txBody>
          <a:bodyPr/>
          <a:lstStyle/>
          <a:p>
            <a:r>
              <a:rPr lang="en-US" sz="1200" dirty="0"/>
              <a:t>Medicare is our country’s health insurance program for people age 65 or older. People younger than age 65 with certain disabilities, or permanent kidney failure, or amyotrophic lateral sclerosis (Lou Gehrig’s disease), can also qualify for Medicare.  You have choices for how you get Medicare</a:t>
            </a:r>
            <a:r>
              <a:rPr lang="en-US" sz="1200" baseline="0" dirty="0"/>
              <a:t> coverage – Original Medicare and Medicare Advantage.</a:t>
            </a:r>
          </a:p>
          <a:p>
            <a:endParaRPr lang="en-US" sz="1200" baseline="0" dirty="0"/>
          </a:p>
          <a:p>
            <a:r>
              <a:rPr lang="en-US" sz="1200" b="1" dirty="0"/>
              <a:t>Original Medicare </a:t>
            </a:r>
            <a:r>
              <a:rPr lang="en-US" sz="1200" dirty="0"/>
              <a:t>includes Hospital (Part A) and Medical (Part B) insurance. If you want drug coverage, you can add a separate drug plan (Part D). You can also add a Medicare Supplement Insurance (Medigap) policy to help pay your out-of-pocket costs.</a:t>
            </a:r>
          </a:p>
          <a:p>
            <a:endParaRPr lang="en-US" sz="1200" dirty="0"/>
          </a:p>
          <a:p>
            <a:r>
              <a:rPr lang="en-US" sz="1200" dirty="0"/>
              <a:t>A </a:t>
            </a:r>
            <a:r>
              <a:rPr lang="en-US" sz="1200" b="1" dirty="0"/>
              <a:t>Medicare Advantage </a:t>
            </a:r>
            <a:r>
              <a:rPr lang="en-US" sz="1200" dirty="0"/>
              <a:t>Plan is an all-in-one alternative to Original Medicare. These "bundled" plans include Part A, Part B, and usually Part D. Most plans offer extra benefits— like vision, hearing, dental, and more.</a:t>
            </a:r>
          </a:p>
          <a:p>
            <a:endParaRPr lang="en-US" sz="1200" dirty="0"/>
          </a:p>
          <a:p>
            <a:r>
              <a:rPr lang="en-US" sz="1200" dirty="0"/>
              <a:t>==============</a:t>
            </a:r>
          </a:p>
          <a:p>
            <a:r>
              <a:rPr lang="en-US" sz="1200" u="sng" dirty="0"/>
              <a:t>Medicare has 4 parts:</a:t>
            </a:r>
          </a:p>
          <a:p>
            <a:r>
              <a:rPr lang="en-US" sz="1200" dirty="0"/>
              <a:t>1. Part A is Hospital Insurance which covers most inpatient hospital expenses. The 2023 deductible for Part A is $1600.</a:t>
            </a:r>
          </a:p>
          <a:p>
            <a:endParaRPr lang="en-US" sz="1200" dirty="0"/>
          </a:p>
          <a:p>
            <a:r>
              <a:rPr lang="en-US" sz="1200" dirty="0"/>
              <a:t>2. Part B is Medical Insurance which covers 80% of doctor bills &amp; other outpatient medical expenses after your first $226 in approved charges. The 2023 standard monthly premium is $164.90. There is no monthly premium for Part A if you are insured for retirement benefits. After you retire, your health insurance may require for Medicare to pay first. Many supplemental plans require you to sign up for Medicare Part B. The Medicare premium most beneficiaries pay represents 1/4 of the actual cost, and the Federal government covers the balance of the cost.</a:t>
            </a:r>
          </a:p>
          <a:p>
            <a:endParaRPr lang="en-US" sz="1200" dirty="0"/>
          </a:p>
          <a:p>
            <a:r>
              <a:rPr lang="en-US" sz="1200" dirty="0"/>
              <a:t>3. Medicare Advantage—also known as Part C— is an “all in one” alternative to Original Medicare. These “bundled” plans include Part A, Part B, and usually Part D.  These plans may also have lower out-of-pocket costs and may offer extra benefits that Original Medicare doesn’t cover— like vision, dental, and more.</a:t>
            </a:r>
          </a:p>
          <a:p>
            <a:endParaRPr lang="en-US" sz="1200" dirty="0"/>
          </a:p>
          <a:p>
            <a:r>
              <a:rPr lang="en-US" sz="1200" dirty="0"/>
              <a:t>4. Part D is Medicare Prescription Drug coverage, which covers a major portion of your prescription drug costs. Your out-of-pocket costs—monthly premiums, annual deductible and prescription co-payments—will vary by plan. You enroll with a Medicare-approved prescription drug provider, not by contacting Social Security. Each Medicare Advantage plan can charge different out-of-pocket costs, but they must follow rules established by Medicare. Medicare-approved prescription drug plans cover a major portion of your prescription drug costs.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Learn</a:t>
            </a:r>
            <a:r>
              <a:rPr lang="en-US" sz="1200" baseline="0" dirty="0"/>
              <a:t> more with our publication, </a:t>
            </a:r>
            <a:r>
              <a:rPr lang="en-US" sz="1200" i="1" baseline="0" dirty="0"/>
              <a:t>Medicare</a:t>
            </a:r>
            <a:r>
              <a:rPr lang="en-US" sz="1200" baseline="0" dirty="0"/>
              <a:t>, 05-10043.  To learn more about Original Medicare, Medigap, or Medicare Advantage plans, visit medicare.gov/Publications/ to view CMS’ publication </a:t>
            </a:r>
            <a:r>
              <a:rPr lang="en-US" sz="1200" i="1" baseline="0" dirty="0"/>
              <a:t>Choosing a Medigap Policy,</a:t>
            </a:r>
            <a:r>
              <a:rPr lang="en-US" sz="1200" baseline="0" dirty="0"/>
              <a:t> Publication 02110, and </a:t>
            </a:r>
            <a:r>
              <a:rPr lang="en-US" sz="1200" i="1" baseline="0" dirty="0"/>
              <a:t>Understanding Medicare Advantage Plans,</a:t>
            </a:r>
            <a:r>
              <a:rPr lang="en-US" sz="1200" baseline="0" dirty="0"/>
              <a:t> Publication 12026.</a:t>
            </a:r>
            <a:endParaRPr lang="en-US" sz="1200" dirty="0"/>
          </a:p>
          <a:p>
            <a:endParaRPr lang="en-US" sz="1200" dirty="0"/>
          </a:p>
          <a:p>
            <a:r>
              <a:rPr lang="en-US" sz="1200" dirty="0"/>
              <a:t>Source: </a:t>
            </a:r>
            <a:r>
              <a:rPr lang="en-US" sz="2000" u="none" dirty="0">
                <a:solidFill>
                  <a:srgbClr val="0563C1"/>
                </a:solidFill>
                <a:effectLst/>
                <a:latin typeface="Times New Roman" panose="02020603050405020304" pitchFamily="18" charset="0"/>
                <a:ea typeface="Times New Roman" panose="02020603050405020304" pitchFamily="18" charset="0"/>
              </a:rPr>
              <a:t>https://www.medicare.gov/basics/costs/medicare-costs</a:t>
            </a:r>
            <a:endParaRPr lang="en-US" sz="1200" u="none" dirty="0">
              <a:solidFill>
                <a:srgbClr val="0563C1"/>
              </a:solidFill>
              <a:effectLst/>
              <a:latin typeface="Times New Roman" panose="02020603050405020304" pitchFamily="18" charset="0"/>
              <a:ea typeface="Times New Roman" panose="02020603050405020304" pitchFamily="18" charset="0"/>
            </a:endParaRPr>
          </a:p>
          <a:p>
            <a:endParaRPr lang="en-US" sz="1200" dirty="0"/>
          </a:p>
          <a:p>
            <a:r>
              <a:rPr lang="en-US" sz="1200" dirty="0"/>
              <a:t>Speaker notes updated OISP/OEEMP 10/13/2022 (SY/JP)</a:t>
            </a:r>
          </a:p>
          <a:p>
            <a:r>
              <a:rPr lang="en-US" sz="1200" dirty="0"/>
              <a:t>Speaker notes updated 12/6/2022 (SY/JP)</a:t>
            </a:r>
          </a:p>
          <a:p>
            <a:pPr marL="0" lvl="0" indent="0">
              <a:buFont typeface="Arial" panose="020B0604020202020204" pitchFamily="34" charset="0"/>
              <a:buNone/>
            </a:pPr>
            <a:endParaRPr lang="en-US" sz="1200" kern="1200" dirty="0">
              <a:solidFill>
                <a:schemeClr val="tx1"/>
              </a:solidFill>
              <a:effectLst/>
              <a:latin typeface="Arial" charset="0"/>
              <a:ea typeface="+mn-ea"/>
              <a:cs typeface="+mn-cs"/>
            </a:endParaRP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b="1">
                <a:solidFill>
                  <a:srgbClr val="DDDDDD"/>
                </a:solidFill>
                <a:latin typeface="Arial" panose="020B0604020202020204" pitchFamily="34" charset="0"/>
              </a:defRPr>
            </a:lvl1pPr>
            <a:lvl2pPr marL="741363" indent="-284163" defTabSz="922338">
              <a:defRPr sz="2400" b="1">
                <a:solidFill>
                  <a:srgbClr val="DDDDDD"/>
                </a:solidFill>
                <a:latin typeface="Arial" panose="020B0604020202020204" pitchFamily="34" charset="0"/>
              </a:defRPr>
            </a:lvl2pPr>
            <a:lvl3pPr marL="1141413" indent="-227013" defTabSz="922338">
              <a:defRPr sz="2400" b="1">
                <a:solidFill>
                  <a:srgbClr val="DDDDDD"/>
                </a:solidFill>
                <a:latin typeface="Arial" panose="020B0604020202020204" pitchFamily="34" charset="0"/>
              </a:defRPr>
            </a:lvl3pPr>
            <a:lvl4pPr marL="1598613" indent="-227013" defTabSz="922338">
              <a:defRPr sz="2400" b="1">
                <a:solidFill>
                  <a:srgbClr val="DDDDDD"/>
                </a:solidFill>
                <a:latin typeface="Arial" panose="020B0604020202020204" pitchFamily="34" charset="0"/>
              </a:defRPr>
            </a:lvl4pPr>
            <a:lvl5pPr marL="2055813" indent="-227013" defTabSz="922338">
              <a:defRPr sz="2400" b="1">
                <a:solidFill>
                  <a:srgbClr val="DDDDDD"/>
                </a:solidFill>
                <a:latin typeface="Arial" panose="020B0604020202020204" pitchFamily="34" charset="0"/>
              </a:defRPr>
            </a:lvl5pPr>
            <a:lvl6pPr marL="2513013" indent="-227013" defTabSz="922338" eaLnBrk="0" fontAlgn="base" hangingPunct="0">
              <a:spcBef>
                <a:spcPct val="0"/>
              </a:spcBef>
              <a:spcAft>
                <a:spcPct val="0"/>
              </a:spcAft>
              <a:defRPr sz="2400" b="1">
                <a:solidFill>
                  <a:srgbClr val="DDDDDD"/>
                </a:solidFill>
                <a:latin typeface="Arial" panose="020B0604020202020204" pitchFamily="34" charset="0"/>
              </a:defRPr>
            </a:lvl6pPr>
            <a:lvl7pPr marL="2970213" indent="-227013" defTabSz="922338" eaLnBrk="0" fontAlgn="base" hangingPunct="0">
              <a:spcBef>
                <a:spcPct val="0"/>
              </a:spcBef>
              <a:spcAft>
                <a:spcPct val="0"/>
              </a:spcAft>
              <a:defRPr sz="2400" b="1">
                <a:solidFill>
                  <a:srgbClr val="DDDDDD"/>
                </a:solidFill>
                <a:latin typeface="Arial" panose="020B0604020202020204" pitchFamily="34" charset="0"/>
              </a:defRPr>
            </a:lvl7pPr>
            <a:lvl8pPr marL="3427413" indent="-227013" defTabSz="922338" eaLnBrk="0" fontAlgn="base" hangingPunct="0">
              <a:spcBef>
                <a:spcPct val="0"/>
              </a:spcBef>
              <a:spcAft>
                <a:spcPct val="0"/>
              </a:spcAft>
              <a:defRPr sz="2400" b="1">
                <a:solidFill>
                  <a:srgbClr val="DDDDDD"/>
                </a:solidFill>
                <a:latin typeface="Arial" panose="020B0604020202020204" pitchFamily="34" charset="0"/>
              </a:defRPr>
            </a:lvl8pPr>
            <a:lvl9pPr marL="3884613" indent="-227013" defTabSz="922338"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6BA02335-49B3-4F66-82D2-D6C0258EA1E6}" type="slidenum">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22</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149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b="1">
                <a:solidFill>
                  <a:srgbClr val="DDDDDD"/>
                </a:solidFill>
                <a:latin typeface="Arial" panose="020B0604020202020204" pitchFamily="34" charset="0"/>
              </a:defRPr>
            </a:lvl1pPr>
            <a:lvl2pPr marL="741363" indent="-284163" defTabSz="922338">
              <a:defRPr sz="2400" b="1">
                <a:solidFill>
                  <a:srgbClr val="DDDDDD"/>
                </a:solidFill>
                <a:latin typeface="Arial" panose="020B0604020202020204" pitchFamily="34" charset="0"/>
              </a:defRPr>
            </a:lvl2pPr>
            <a:lvl3pPr marL="1141413" indent="-227013" defTabSz="922338">
              <a:defRPr sz="2400" b="1">
                <a:solidFill>
                  <a:srgbClr val="DDDDDD"/>
                </a:solidFill>
                <a:latin typeface="Arial" panose="020B0604020202020204" pitchFamily="34" charset="0"/>
              </a:defRPr>
            </a:lvl3pPr>
            <a:lvl4pPr marL="1598613" indent="-227013" defTabSz="922338">
              <a:defRPr sz="2400" b="1">
                <a:solidFill>
                  <a:srgbClr val="DDDDDD"/>
                </a:solidFill>
                <a:latin typeface="Arial" panose="020B0604020202020204" pitchFamily="34" charset="0"/>
              </a:defRPr>
            </a:lvl4pPr>
            <a:lvl5pPr marL="2055813" indent="-227013" defTabSz="922338">
              <a:defRPr sz="2400" b="1">
                <a:solidFill>
                  <a:srgbClr val="DDDDDD"/>
                </a:solidFill>
                <a:latin typeface="Arial" panose="020B0604020202020204" pitchFamily="34" charset="0"/>
              </a:defRPr>
            </a:lvl5pPr>
            <a:lvl6pPr marL="2513013" indent="-227013" defTabSz="922338" eaLnBrk="0" fontAlgn="base" hangingPunct="0">
              <a:spcBef>
                <a:spcPct val="0"/>
              </a:spcBef>
              <a:spcAft>
                <a:spcPct val="0"/>
              </a:spcAft>
              <a:defRPr sz="2400" b="1">
                <a:solidFill>
                  <a:srgbClr val="DDDDDD"/>
                </a:solidFill>
                <a:latin typeface="Arial" panose="020B0604020202020204" pitchFamily="34" charset="0"/>
              </a:defRPr>
            </a:lvl6pPr>
            <a:lvl7pPr marL="2970213" indent="-227013" defTabSz="922338" eaLnBrk="0" fontAlgn="base" hangingPunct="0">
              <a:spcBef>
                <a:spcPct val="0"/>
              </a:spcBef>
              <a:spcAft>
                <a:spcPct val="0"/>
              </a:spcAft>
              <a:defRPr sz="2400" b="1">
                <a:solidFill>
                  <a:srgbClr val="DDDDDD"/>
                </a:solidFill>
                <a:latin typeface="Arial" panose="020B0604020202020204" pitchFamily="34" charset="0"/>
              </a:defRPr>
            </a:lvl7pPr>
            <a:lvl8pPr marL="3427413" indent="-227013" defTabSz="922338" eaLnBrk="0" fontAlgn="base" hangingPunct="0">
              <a:spcBef>
                <a:spcPct val="0"/>
              </a:spcBef>
              <a:spcAft>
                <a:spcPct val="0"/>
              </a:spcAft>
              <a:defRPr sz="2400" b="1">
                <a:solidFill>
                  <a:srgbClr val="DDDDDD"/>
                </a:solidFill>
                <a:latin typeface="Arial" panose="020B0604020202020204" pitchFamily="34" charset="0"/>
              </a:defRPr>
            </a:lvl8pPr>
            <a:lvl9pPr marL="3884613" indent="-227013" defTabSz="922338"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l" defTabSz="922338"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Produced by the Social Security Administration Office of Communications/ Office of External Affairs</a:t>
            </a:r>
          </a:p>
        </p:txBody>
      </p:sp>
      <p:sp>
        <p:nvSpPr>
          <p:cNvPr id="19149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tabLst>
                <a:tab pos="2133600" algn="l"/>
              </a:tabLst>
              <a:defRPr sz="1200">
                <a:solidFill>
                  <a:schemeClr val="tx1"/>
                </a:solidFill>
                <a:latin typeface="Arial" panose="020B0604020202020204" pitchFamily="34" charset="0"/>
              </a:defRPr>
            </a:lvl1pPr>
            <a:lvl2pPr marL="741363" indent="-284163" defTabSz="922338">
              <a:spcBef>
                <a:spcPct val="30000"/>
              </a:spcBef>
              <a:tabLst>
                <a:tab pos="2133600" algn="l"/>
              </a:tabLst>
              <a:defRPr sz="1200">
                <a:solidFill>
                  <a:schemeClr val="tx1"/>
                </a:solidFill>
                <a:latin typeface="Arial" panose="020B0604020202020204" pitchFamily="34" charset="0"/>
              </a:defRPr>
            </a:lvl2pPr>
            <a:lvl3pPr marL="1141413" indent="-227013" defTabSz="922338">
              <a:spcBef>
                <a:spcPct val="30000"/>
              </a:spcBef>
              <a:tabLst>
                <a:tab pos="2133600" algn="l"/>
              </a:tabLst>
              <a:defRPr sz="1200">
                <a:solidFill>
                  <a:schemeClr val="tx1"/>
                </a:solidFill>
                <a:latin typeface="Arial" panose="020B0604020202020204" pitchFamily="34" charset="0"/>
              </a:defRPr>
            </a:lvl3pPr>
            <a:lvl4pPr marL="1598613" indent="-227013" defTabSz="922338">
              <a:spcBef>
                <a:spcPct val="30000"/>
              </a:spcBef>
              <a:tabLst>
                <a:tab pos="2133600" algn="l"/>
              </a:tabLst>
              <a:defRPr sz="1200">
                <a:solidFill>
                  <a:schemeClr val="tx1"/>
                </a:solidFill>
                <a:latin typeface="Arial" panose="020B0604020202020204" pitchFamily="34" charset="0"/>
              </a:defRPr>
            </a:lvl4pPr>
            <a:lvl5pPr marL="2055813" indent="-227013" defTabSz="922338">
              <a:spcBef>
                <a:spcPct val="30000"/>
              </a:spcBef>
              <a:tabLst>
                <a:tab pos="2133600" algn="l"/>
              </a:tabLst>
              <a:defRPr sz="1200">
                <a:solidFill>
                  <a:schemeClr val="tx1"/>
                </a:solidFill>
                <a:latin typeface="Arial" panose="020B0604020202020204" pitchFamily="34" charset="0"/>
              </a:defRPr>
            </a:lvl5pPr>
            <a:lvl6pPr marL="25130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6pPr>
            <a:lvl7pPr marL="29702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7pPr>
            <a:lvl8pPr marL="34274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8pPr>
            <a:lvl9pPr marL="38846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9pPr>
          </a:lstStyle>
          <a:p>
            <a:pPr marL="0" marR="0" lvl="0" indent="0" algn="l" defTabSz="922338" rtl="0" eaLnBrk="1" fontAlgn="base" latinLnBrk="0" hangingPunct="1">
              <a:lnSpc>
                <a:spcPct val="100000"/>
              </a:lnSpc>
              <a:spcBef>
                <a:spcPct val="30000"/>
              </a:spcBef>
              <a:spcAft>
                <a:spcPct val="0"/>
              </a:spcAft>
              <a:buClrTx/>
              <a:buSzTx/>
              <a:buFontTx/>
              <a:buNone/>
              <a:tabLst>
                <a:tab pos="2133600" algn="l"/>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Social Security presentation for 2017 National Rural Electric Cooperative Association (NRECA) Preretirement Seminars</a:t>
            </a:r>
          </a:p>
        </p:txBody>
      </p:sp>
    </p:spTree>
    <p:extLst>
      <p:ext uri="{BB962C8B-B14F-4D97-AF65-F5344CB8AC3E}">
        <p14:creationId xmlns:p14="http://schemas.microsoft.com/office/powerpoint/2010/main" val="992726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Remember that although the full retirement age has increased above age 65, Medicare eligibility is still age 65. One of the most important things to remember is that you can apply for Medicare online, even if you are waiting past age 65 to apply for Social Security retirement benefits.</a:t>
            </a:r>
          </a:p>
          <a:p>
            <a:endParaRPr lang="en-US" dirty="0">
              <a:solidFill>
                <a:schemeClr val="tx1"/>
              </a:solidFill>
            </a:endParaRPr>
          </a:p>
          <a:p>
            <a:r>
              <a:rPr lang="en-US" dirty="0">
                <a:solidFill>
                  <a:schemeClr val="tx1"/>
                </a:solidFill>
              </a:rPr>
              <a:t>You should apply for Medicare 3 months before your 65</a:t>
            </a:r>
            <a:r>
              <a:rPr lang="en-US" baseline="30000" dirty="0">
                <a:solidFill>
                  <a:schemeClr val="tx1"/>
                </a:solidFill>
              </a:rPr>
              <a:t>th</a:t>
            </a:r>
            <a:r>
              <a:rPr lang="en-US" dirty="0">
                <a:solidFill>
                  <a:schemeClr val="tx1"/>
                </a:solidFill>
              </a:rPr>
              <a:t> birthday, even when you plan to apply for your retirement or spouse’s benefits later.</a:t>
            </a:r>
          </a:p>
          <a:p>
            <a:endParaRPr lang="en-US" dirty="0">
              <a:solidFill>
                <a:schemeClr val="tx1"/>
              </a:solidFill>
            </a:endParaRPr>
          </a:p>
          <a:p>
            <a:r>
              <a:rPr lang="en-US" dirty="0">
                <a:solidFill>
                  <a:schemeClr val="tx1"/>
                </a:solidFill>
              </a:rPr>
              <a:t>If you are approved for Social Security disability benefits, you will be eligible for Medicare benefits 24 months from the month you were </a:t>
            </a:r>
            <a:r>
              <a:rPr lang="en-US" i="1" dirty="0">
                <a:solidFill>
                  <a:schemeClr val="tx1"/>
                </a:solidFill>
              </a:rPr>
              <a:t>entitled</a:t>
            </a:r>
            <a:r>
              <a:rPr lang="en-US" dirty="0">
                <a:solidFill>
                  <a:schemeClr val="tx1"/>
                </a:solidFill>
              </a:rPr>
              <a:t> to receive benefits, not from the first month you receive a payment.</a:t>
            </a:r>
          </a:p>
          <a:p>
            <a:endParaRPr lang="en-US" dirty="0">
              <a:solidFill>
                <a:schemeClr val="tx1"/>
              </a:solidFill>
            </a:endParaRPr>
          </a:p>
          <a:p>
            <a:r>
              <a:rPr lang="en-US" dirty="0">
                <a:solidFill>
                  <a:schemeClr val="tx1"/>
                </a:solidFill>
              </a:rPr>
              <a:t>If you are diagnosed with amyotrophic lateral sclerosis (Lou Gehrig’s disease) and you get disability benefits, you can get Medicare right away.</a:t>
            </a:r>
          </a:p>
          <a:p>
            <a:endParaRPr lang="en-US" dirty="0">
              <a:solidFill>
                <a:schemeClr val="tx1"/>
              </a:solidFill>
            </a:endParaRPr>
          </a:p>
          <a:p>
            <a:pPr defTabSz="917235">
              <a:defRPr/>
            </a:pPr>
            <a:r>
              <a:rPr lang="en-US" dirty="0">
                <a:solidFill>
                  <a:schemeClr val="tx1"/>
                </a:solidFill>
              </a:rPr>
              <a:t>If you have permanent kidney failure and you receive maintenance dialysis or a kidney transplant – you may also be eligible for Medicare.</a:t>
            </a:r>
          </a:p>
          <a:p>
            <a:pPr defTabSz="917235">
              <a:defRPr/>
            </a:pPr>
            <a:endParaRPr lang="en-US" dirty="0">
              <a:solidFill>
                <a:schemeClr val="tx1"/>
              </a:solidFill>
            </a:endParaRPr>
          </a:p>
          <a:p>
            <a:r>
              <a:rPr lang="en-US" u="sng" dirty="0">
                <a:solidFill>
                  <a:schemeClr val="tx1"/>
                </a:solidFill>
              </a:rPr>
              <a:t>*Note to speaker</a:t>
            </a:r>
            <a:r>
              <a:rPr lang="en-US" dirty="0">
                <a:solidFill>
                  <a:schemeClr val="tx1"/>
                </a:solidFill>
              </a:rPr>
              <a:t>: If an audience member asks about Medicare based on exposure to environmental health hazards,</a:t>
            </a:r>
            <a:endParaRPr lang="en-US" dirty="0">
              <a:solidFill>
                <a:schemeClr val="tx1"/>
              </a:solidFill>
              <a:cs typeface="Calibri"/>
            </a:endParaRPr>
          </a:p>
          <a:p>
            <a:r>
              <a:rPr lang="en-US" dirty="0">
                <a:solidFill>
                  <a:schemeClr val="tx1"/>
                </a:solidFill>
              </a:rPr>
              <a:t>provide this link:</a:t>
            </a:r>
            <a:r>
              <a:rPr lang="en-US" dirty="0"/>
              <a:t> </a:t>
            </a:r>
            <a:r>
              <a:rPr lang="en-US" dirty="0">
                <a:solidFill>
                  <a:schemeClr val="tx1"/>
                </a:solidFill>
              </a:rPr>
              <a:t> ssa.gov/</a:t>
            </a:r>
            <a:r>
              <a:rPr lang="en-US" dirty="0" err="1">
                <a:solidFill>
                  <a:schemeClr val="tx1"/>
                </a:solidFill>
              </a:rPr>
              <a:t>OP_Home</a:t>
            </a:r>
            <a:r>
              <a:rPr lang="en-US" dirty="0">
                <a:solidFill>
                  <a:schemeClr val="tx1"/>
                </a:solidFill>
              </a:rPr>
              <a:t>/</a:t>
            </a:r>
            <a:r>
              <a:rPr lang="en-US" dirty="0" err="1">
                <a:solidFill>
                  <a:schemeClr val="tx1"/>
                </a:solidFill>
              </a:rPr>
              <a:t>ssact</a:t>
            </a:r>
            <a:r>
              <a:rPr lang="en-US" dirty="0">
                <a:solidFill>
                  <a:schemeClr val="tx1"/>
                </a:solidFill>
              </a:rPr>
              <a:t>/title18/1881A.htm</a:t>
            </a:r>
            <a:r>
              <a:rPr lang="en-US" dirty="0"/>
              <a:t> or HI 00803.001 https://secure.ssa.gov/poms.nsf/lnx/0600803001</a:t>
            </a:r>
            <a:endParaRPr lang="en-US" dirty="0">
              <a:cs typeface="Calibri"/>
              <a:hlinkClick r:id="rId3"/>
            </a:endParaRPr>
          </a:p>
          <a:p>
            <a:pPr defTabSz="917235">
              <a:defRPr/>
            </a:pPr>
            <a:endParaRPr lang="en-US" dirty="0">
              <a:solidFill>
                <a:schemeClr val="tx1"/>
              </a:solidFill>
            </a:endParaRPr>
          </a:p>
          <a:p>
            <a:pPr defTabSz="917235">
              <a:defRPr/>
            </a:pPr>
            <a:r>
              <a:rPr lang="en-US" dirty="0">
                <a:solidFill>
                  <a:schemeClr val="tx1"/>
                </a:solidFill>
              </a:rPr>
              <a:t>Updated – </a:t>
            </a:r>
            <a:r>
              <a:rPr lang="en-US" sz="1200" dirty="0"/>
              <a:t> OISP/OEEMP </a:t>
            </a:r>
            <a:r>
              <a:rPr lang="en-US" dirty="0">
                <a:solidFill>
                  <a:schemeClr val="tx1"/>
                </a:solidFill>
              </a:rPr>
              <a:t>10/13/2022 (SY/JP)</a:t>
            </a:r>
          </a:p>
          <a:p>
            <a:pPr defTabSz="917235">
              <a:defRPr/>
            </a:pPr>
            <a:r>
              <a:rPr lang="en-US" dirty="0">
                <a:solidFill>
                  <a:schemeClr val="tx1"/>
                </a:solidFill>
              </a:rPr>
              <a:t>Speaker Notes updated 12/6/2022 (SY/JP)</a:t>
            </a:r>
          </a:p>
        </p:txBody>
      </p:sp>
      <p:sp>
        <p:nvSpPr>
          <p:cNvPr id="4" name="Slide Number Placeholder 3"/>
          <p:cNvSpPr>
            <a:spLocks noGrp="1"/>
          </p:cNvSpPr>
          <p:nvPr>
            <p:ph type="sldNum" sz="quarter" idx="10"/>
          </p:nvPr>
        </p:nvSpPr>
        <p:spPr/>
        <p:txBody>
          <a:bodyPr/>
          <a:lstStyle/>
          <a:p>
            <a:fld id="{7AA6493C-F506-43B6-9B4D-1CDB5879358C}" type="slidenum">
              <a:rPr lang="en-US" smtClean="0"/>
              <a:t>23</a:t>
            </a:fld>
            <a:endParaRPr lang="en-US"/>
          </a:p>
        </p:txBody>
      </p:sp>
    </p:spTree>
    <p:extLst>
      <p:ext uri="{BB962C8B-B14F-4D97-AF65-F5344CB8AC3E}">
        <p14:creationId xmlns:p14="http://schemas.microsoft.com/office/powerpoint/2010/main" val="408552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IEP, GEP, and SEP </a:t>
            </a: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a:t>Updated OISP/OEEMP 1/31/2023 (JP/SY)</a:t>
            </a: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p>
          <a:p>
            <a:endParaRPr lang="en-US"/>
          </a:p>
        </p:txBody>
      </p:sp>
      <p:sp>
        <p:nvSpPr>
          <p:cNvPr id="4" name="Slide Number Placeholder 3"/>
          <p:cNvSpPr>
            <a:spLocks noGrp="1"/>
          </p:cNvSpPr>
          <p:nvPr>
            <p:ph type="sldNum" sz="quarter" idx="10"/>
          </p:nvPr>
        </p:nvSpPr>
        <p:spPr/>
        <p:txBody>
          <a:bodyPr/>
          <a:lstStyle/>
          <a:p>
            <a:fld id="{7AA6493C-F506-43B6-9B4D-1CDB5879358C}" type="slidenum">
              <a:rPr lang="en-US" smtClean="0"/>
              <a:t>24</a:t>
            </a:fld>
            <a:endParaRPr lang="en-US"/>
          </a:p>
        </p:txBody>
      </p:sp>
    </p:spTree>
    <p:extLst>
      <p:ext uri="{BB962C8B-B14F-4D97-AF65-F5344CB8AC3E}">
        <p14:creationId xmlns:p14="http://schemas.microsoft.com/office/powerpoint/2010/main" val="467888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solidFill>
                  <a:prstClr val="black"/>
                </a:solidFill>
              </a:rPr>
              <a:pPr/>
              <a:t>2</a:t>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009633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mn-lt"/>
              </a:rPr>
              <a:t>This graphic shows the Medicare Part B and Part D premium amounts for each income bracket. If your tax filing status does not appear on this chart, visit </a:t>
            </a:r>
            <a:r>
              <a:rPr lang="en-US" sz="1200" u="sng" baseline="0" dirty="0">
                <a:solidFill>
                  <a:srgbClr val="000000"/>
                </a:solidFill>
                <a:effectLst/>
                <a:latin typeface="+mn-lt"/>
                <a:cs typeface="Calibri"/>
              </a:rPr>
              <a:t>medicare.gov/basics/costs/</a:t>
            </a:r>
            <a:r>
              <a:rPr lang="en-US" sz="1200" u="sng" baseline="0" dirty="0" err="1">
                <a:solidFill>
                  <a:srgbClr val="000000"/>
                </a:solidFill>
                <a:effectLst/>
                <a:latin typeface="+mn-lt"/>
                <a:cs typeface="Calibri"/>
              </a:rPr>
              <a:t>medicare</a:t>
            </a:r>
            <a:r>
              <a:rPr lang="en-US" sz="1200" u="sng" baseline="0" dirty="0">
                <a:solidFill>
                  <a:srgbClr val="000000"/>
                </a:solidFill>
                <a:effectLst/>
                <a:latin typeface="+mn-lt"/>
                <a:cs typeface="Calibri"/>
              </a:rPr>
              <a:t>-costs</a:t>
            </a:r>
            <a:r>
              <a:rPr lang="en-US" sz="1200" baseline="0" dirty="0">
                <a:solidFill>
                  <a:srgbClr val="000000"/>
                </a:solidFill>
                <a:effectLst/>
                <a:latin typeface="+mn-lt"/>
                <a:cs typeface="Calibri"/>
              </a:rPr>
              <a:t> to learn more. </a:t>
            </a:r>
            <a:endParaRPr lang="en-US" sz="1200" dirty="0">
              <a:solidFill>
                <a:srgbClr val="000000"/>
              </a:solidFill>
              <a:latin typeface="+mn-lt"/>
            </a:endParaRPr>
          </a:p>
          <a:p>
            <a:pPr marL="285750" indent="-285750">
              <a:buFont typeface="Arial" panose="020B0604020202020204" pitchFamily="34" charset="0"/>
              <a:buChar char="•"/>
            </a:pPr>
            <a:r>
              <a:rPr lang="en-US" sz="1200" dirty="0">
                <a:solidFill>
                  <a:srgbClr val="000000"/>
                </a:solidFill>
                <a:latin typeface="+mn-lt"/>
              </a:rPr>
              <a:t>Most Medicare beneficiaries pay the standard premium for Part B which is $185 per month in 2025. It is automatically deducted from their Social Security check if they receive one. </a:t>
            </a:r>
            <a:endParaRPr lang="en-US" sz="1200" dirty="0">
              <a:solidFill>
                <a:srgbClr val="000000"/>
              </a:solidFill>
              <a:latin typeface="+mn-lt"/>
              <a:cs typeface="Calibri"/>
            </a:endParaRPr>
          </a:p>
          <a:p>
            <a:pPr marL="285750" indent="-285750">
              <a:buFont typeface="Arial" panose="020B0604020202020204" pitchFamily="34" charset="0"/>
              <a:buChar char="•"/>
            </a:pPr>
            <a:r>
              <a:rPr lang="en-US" sz="1200" dirty="0">
                <a:solidFill>
                  <a:srgbClr val="000000"/>
                </a:solidFill>
                <a:latin typeface="+mn-lt"/>
              </a:rPr>
              <a:t>If they are not receiving a monthly Social Security check, they can be billed or have the premium deducted from a checking or savings account.</a:t>
            </a:r>
            <a:endParaRPr lang="en-US" sz="1200" dirty="0">
              <a:solidFill>
                <a:srgbClr val="000000"/>
              </a:solidFill>
              <a:latin typeface="+mn-lt"/>
              <a:cs typeface="Calibri"/>
            </a:endParaRPr>
          </a:p>
          <a:p>
            <a:pPr marL="285750" indent="-285750">
              <a:buFont typeface="Arial" panose="020B0604020202020204" pitchFamily="34" charset="0"/>
              <a:buChar char="•"/>
            </a:pPr>
            <a:r>
              <a:rPr lang="en-US" sz="1200" dirty="0">
                <a:solidFill>
                  <a:srgbClr val="000000"/>
                </a:solidFill>
                <a:latin typeface="+mn-lt"/>
              </a:rPr>
              <a:t>People with higher incomes will pay more for Part B and their prescription drug plan premium. This is called </a:t>
            </a:r>
            <a:r>
              <a:rPr lang="en-US" sz="1200" baseline="0" dirty="0">
                <a:solidFill>
                  <a:srgbClr val="000000"/>
                </a:solidFill>
                <a:latin typeface="+mn-lt"/>
              </a:rPr>
              <a:t>IRMAA – Income Related Monthly Adjustment Amount.</a:t>
            </a:r>
            <a:r>
              <a:rPr lang="en-US" sz="1200" dirty="0">
                <a:solidFill>
                  <a:srgbClr val="000000"/>
                </a:solidFill>
                <a:latin typeface="+mn-lt"/>
              </a:rPr>
              <a:t> </a:t>
            </a:r>
          </a:p>
          <a:p>
            <a:pPr marL="285750" indent="-285750">
              <a:buFont typeface="Arial" panose="020B0604020202020204" pitchFamily="34" charset="0"/>
              <a:buChar char="•"/>
            </a:pPr>
            <a:r>
              <a:rPr lang="en-US" sz="1200" dirty="0">
                <a:solidFill>
                  <a:srgbClr val="000000"/>
                </a:solidFill>
                <a:latin typeface="+mn-lt"/>
              </a:rPr>
              <a:t>We determine whether you pay the higher premium every year. </a:t>
            </a:r>
            <a:endParaRPr lang="en-US" sz="1200" baseline="0" dirty="0">
              <a:solidFill>
                <a:srgbClr val="000000"/>
              </a:solidFill>
              <a:latin typeface="+mn-lt"/>
              <a:cs typeface="Calibri"/>
            </a:endParaRPr>
          </a:p>
          <a:p>
            <a:pPr marL="285750" indent="-285750">
              <a:buFont typeface="Arial" panose="020B0604020202020204" pitchFamily="34" charset="0"/>
              <a:buChar char="•"/>
            </a:pPr>
            <a:r>
              <a:rPr lang="en-US" sz="1200" dirty="0">
                <a:solidFill>
                  <a:srgbClr val="000000"/>
                </a:solidFill>
                <a:latin typeface="+mn-lt"/>
              </a:rPr>
              <a:t>To decide your IRMAA, we ask the IRS  for your Modified Adjusted Gross Income (MAGI). That equals your adjusted gross income + certain tax-exempt income from the federal income tax return you filed two years ago. </a:t>
            </a:r>
            <a:endParaRPr lang="en-US" sz="1200" dirty="0">
              <a:solidFill>
                <a:srgbClr val="000000"/>
              </a:solidFill>
              <a:latin typeface="+mn-lt"/>
              <a:cs typeface="Calibri"/>
            </a:endParaRPr>
          </a:p>
          <a:p>
            <a:pPr marL="285750" indent="-285750">
              <a:buFont typeface="Arial" panose="020B0604020202020204" pitchFamily="34" charset="0"/>
              <a:buChar char="•"/>
            </a:pPr>
            <a:r>
              <a:rPr lang="en-US" sz="1200" dirty="0">
                <a:solidFill>
                  <a:srgbClr val="000000"/>
                </a:solidFill>
                <a:latin typeface="+mn-lt"/>
              </a:rPr>
              <a:t>For example, your 2025 Part B premium is determined by your MAGI on your 2023 return. If your 2023 tax return is not available, we will use your 2022 tax return.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solidFill>
                  <a:srgbClr val="000000"/>
                </a:solidFill>
                <a:latin typeface="+mn-lt"/>
              </a:rPr>
              <a:t>Health Savings Account (HSA) Information: You should not contribute to an HSA if you are enrolled in Medicare as there may be negative tax implications. Contact your tax professional for more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a:solidFill>
                <a:srgbClr val="000000"/>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solidFill>
                  <a:srgbClr val="000000"/>
                </a:solidFill>
                <a:latin typeface="+mn-lt"/>
              </a:rPr>
              <a:t>=====</a:t>
            </a:r>
            <a:endParaRPr lang="en-US" sz="1200" baseline="0" dirty="0">
              <a:solidFill>
                <a:srgbClr val="000000"/>
              </a:solidFill>
              <a:latin typeface="+mn-lt"/>
              <a:cs typeface="Calibri"/>
            </a:endParaRPr>
          </a:p>
          <a:p>
            <a:endParaRPr lang="en-US" sz="1200" baseline="0" dirty="0">
              <a:solidFill>
                <a:srgbClr val="000000"/>
              </a:solidFill>
              <a:latin typeface="+mn-lt"/>
            </a:endParaRPr>
          </a:p>
          <a:p>
            <a:r>
              <a:rPr lang="en-US" sz="1200" baseline="0" dirty="0">
                <a:solidFill>
                  <a:srgbClr val="000000"/>
                </a:solidFill>
                <a:latin typeface="+mn-lt"/>
              </a:rPr>
              <a:t>Source:</a:t>
            </a:r>
          </a:p>
          <a:p>
            <a:pPr marL="285750" lvl="0" indent="-285750">
              <a:buFont typeface="Arial" panose="020B0604020202020204" pitchFamily="34" charset="0"/>
              <a:buChar char="•"/>
            </a:pPr>
            <a:r>
              <a:rPr lang="en-US" sz="1200" baseline="0" dirty="0">
                <a:solidFill>
                  <a:srgbClr val="000000"/>
                </a:solidFill>
                <a:latin typeface="+mn-lt"/>
                <a:cs typeface="Calibri"/>
              </a:rPr>
              <a:t>Part D premium amounts – see chart on the bottom: </a:t>
            </a:r>
            <a:r>
              <a:rPr lang="en-US" sz="1200" dirty="0">
                <a:solidFill>
                  <a:srgbClr val="000000"/>
                </a:solidFill>
                <a:effectLst/>
                <a:latin typeface="+mn-lt"/>
              </a:rPr>
              <a:t>medicare.gov/drug-coverage-part-d/costs-for-medicare-drug-coverage/monthly-premium-for-drug-plans</a:t>
            </a:r>
          </a:p>
          <a:p>
            <a:pPr marL="285750" lvl="0" indent="-285750">
              <a:buFont typeface="Arial" panose="020B0604020202020204" pitchFamily="34" charset="0"/>
              <a:buChar char="•"/>
            </a:pPr>
            <a:r>
              <a:rPr lang="en-US" sz="1200" baseline="0" dirty="0">
                <a:solidFill>
                  <a:srgbClr val="000000"/>
                </a:solidFill>
                <a:effectLst/>
                <a:latin typeface="+mn-lt"/>
                <a:cs typeface="Calibri"/>
              </a:rPr>
              <a:t>Under Part B costs, select on “Who pays a higher Part B premium because of income?” to get the Part B premium amounts: medicare.gov/basics/costs/medicare-costs</a:t>
            </a:r>
          </a:p>
          <a:p>
            <a:pPr marL="285750" lvl="0" indent="-285750">
              <a:buFont typeface="Arial" panose="020B0604020202020204" pitchFamily="34" charset="0"/>
              <a:buChar char="•"/>
            </a:pPr>
            <a:r>
              <a:rPr lang="en-US" sz="1200" baseline="0" dirty="0">
                <a:solidFill>
                  <a:srgbClr val="000000"/>
                </a:solidFill>
                <a:latin typeface="+mn-lt"/>
              </a:rPr>
              <a:t>IRMAA:</a:t>
            </a:r>
            <a:r>
              <a:rPr lang="en-US" sz="1200" dirty="0">
                <a:solidFill>
                  <a:srgbClr val="000000"/>
                </a:solidFill>
                <a:latin typeface="+mn-lt"/>
              </a:rPr>
              <a:t> </a:t>
            </a:r>
            <a:r>
              <a:rPr lang="en-US" sz="1200" baseline="0" dirty="0">
                <a:solidFill>
                  <a:srgbClr val="000000"/>
                </a:solidFill>
                <a:latin typeface="+mn-lt"/>
              </a:rPr>
              <a:t> https://secure.ssa.gov/poms.nsf/lnx/0601101035</a:t>
            </a:r>
            <a:endParaRPr lang="en-US" sz="1200" baseline="0" dirty="0">
              <a:solidFill>
                <a:srgbClr val="000000"/>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latin typeface="+mn-lt"/>
            </a:endParaRPr>
          </a:p>
          <a:p>
            <a:pPr marL="0" indent="0">
              <a:buFont typeface="Arial" panose="020B0604020202020204" pitchFamily="34" charset="0"/>
              <a:buNone/>
            </a:pPr>
            <a:r>
              <a:rPr lang="en-US" sz="1200" baseline="0" dirty="0">
                <a:solidFill>
                  <a:srgbClr val="000000"/>
                </a:solidFill>
                <a:latin typeface="+mn-lt"/>
              </a:rPr>
              <a:t>Slide and Speaker Notes updated OISP/OEEMP 11/18/2024 (SY)</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D8C53-ECBC-44FC-9144-A8C38BDE6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653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keep in mind that although you apply for Medicare by contacting Social Security, and we have some Medicare information on our website, it is actually another federal government agency, Centers for Medicare &amp; Medicaid Services, commonly referred to as “CMS” that administers the program.  CMS is your</a:t>
            </a:r>
            <a:r>
              <a:rPr lang="en-US" baseline="0" dirty="0"/>
              <a:t> main source for information regarding Medicare.</a:t>
            </a:r>
          </a:p>
          <a:p>
            <a:endParaRPr lang="en-US" baseline="0" dirty="0"/>
          </a:p>
          <a:p>
            <a:r>
              <a:rPr lang="en-US" baseline="0" dirty="0"/>
              <a:t>Social Security helps you apply for Medicare Parts A and B,</a:t>
            </a:r>
            <a:r>
              <a:rPr lang="en-US" dirty="0"/>
              <a:t> and we send your entitlement information electronically to CMS.</a:t>
            </a:r>
          </a:p>
          <a:p>
            <a:endParaRPr lang="en-US" dirty="0"/>
          </a:p>
          <a:p>
            <a:r>
              <a:rPr lang="en-US" dirty="0"/>
              <a:t>We can also take your application for Extra Help with Medicare Part D.</a:t>
            </a:r>
          </a:p>
          <a:p>
            <a:endParaRPr lang="en-US" dirty="0"/>
          </a:p>
          <a:p>
            <a:r>
              <a:rPr lang="en-US" dirty="0"/>
              <a:t>If you sign up for Part B, we deduct the premium from your monthly Social Security benefit – and send it to CMS – before you receive your payment from us each month.</a:t>
            </a:r>
          </a:p>
          <a:p>
            <a:endParaRPr lang="en-US" dirty="0"/>
          </a:p>
          <a:p>
            <a:r>
              <a:rPr lang="en-US" dirty="0"/>
              <a:t>If you enroll in Medicare only, CMS will bill you for your Part B premiums until you go on Social Security. </a:t>
            </a:r>
          </a:p>
          <a:p>
            <a:endParaRPr lang="en-US" baseline="0" dirty="0"/>
          </a:p>
          <a:p>
            <a:pPr defTabSz="931543">
              <a:defRPr/>
            </a:pPr>
            <a:r>
              <a:rPr lang="en-US" baseline="0" dirty="0"/>
              <a:t>If you have any questions regarding the Medicare program, you can call CMS at 1-800-MEDICARE or visit Medicare.gov</a:t>
            </a:r>
            <a:r>
              <a:rPr lang="en-US" dirty="0"/>
              <a:t> </a:t>
            </a:r>
            <a:endParaRPr lang="en-US" baseline="0" dirty="0">
              <a:cs typeface="Calibri"/>
            </a:endParaRPr>
          </a:p>
          <a:p>
            <a:r>
              <a:rPr lang="en-US" sz="1200" kern="1200" dirty="0">
                <a:solidFill>
                  <a:schemeClr val="tx1"/>
                </a:solidFill>
                <a:effectLst/>
                <a:latin typeface="+mn-lt"/>
                <a:ea typeface="+mn-ea"/>
                <a:cs typeface="+mn-cs"/>
              </a:rPr>
              <a:t>Your State Health Insurance Assistance Program (SHIP) can help answer any Medicare questions you may have.</a:t>
            </a:r>
            <a:r>
              <a:rPr lang="en-US" dirty="0"/>
              <a:t> </a:t>
            </a:r>
            <a:r>
              <a:rPr lang="en-US" sz="1200" kern="1200" dirty="0">
                <a:solidFill>
                  <a:schemeClr val="tx1"/>
                </a:solidFill>
                <a:effectLst/>
                <a:latin typeface="+mn-lt"/>
                <a:ea typeface="+mn-ea"/>
                <a:cs typeface="+mn-cs"/>
              </a:rPr>
              <a:t> To get the phone number for your local SHIP office, visit </a:t>
            </a:r>
            <a:r>
              <a:rPr lang="en-US" b="0" dirty="0"/>
              <a:t>shiphelp</a:t>
            </a:r>
            <a:r>
              <a:rPr lang="en-US" sz="1200" b="0" u="none" strike="noStrike" kern="1200" dirty="0">
                <a:solidFill>
                  <a:schemeClr val="tx1"/>
                </a:solidFill>
                <a:effectLst/>
                <a:latin typeface="+mn-lt"/>
                <a:ea typeface="+mn-ea"/>
                <a:cs typeface="+mn-cs"/>
              </a:rPr>
              <a:t>.org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look in your “Medicare &amp; You” handbook.</a:t>
            </a:r>
            <a:r>
              <a:rPr lang="en-US" dirty="0"/>
              <a:t> </a:t>
            </a:r>
            <a:r>
              <a:rPr lang="en-US" sz="1200" kern="1200" dirty="0">
                <a:solidFill>
                  <a:schemeClr val="tx1"/>
                </a:solidFill>
                <a:effectLst/>
                <a:latin typeface="+mn-lt"/>
                <a:ea typeface="+mn-ea"/>
                <a:cs typeface="+mn-cs"/>
              </a:rPr>
              <a:t> For more information about Medicare, please visit </a:t>
            </a:r>
            <a:r>
              <a:rPr lang="en-US" sz="1200" b="0" u="none" strike="noStrike" kern="1200" dirty="0">
                <a:solidFill>
                  <a:schemeClr val="tx1"/>
                </a:solidFill>
                <a:effectLst/>
                <a:latin typeface="+mn-lt"/>
                <a:ea typeface="+mn-ea"/>
                <a:cs typeface="+mn-cs"/>
              </a:rPr>
              <a:t>Medicare.gov </a:t>
            </a:r>
            <a:r>
              <a:rPr lang="en-US" sz="1200" kern="1200" dirty="0">
                <a:solidFill>
                  <a:schemeClr val="tx1"/>
                </a:solidFill>
                <a:effectLst/>
                <a:latin typeface="+mn-lt"/>
                <a:ea typeface="+mn-ea"/>
                <a:cs typeface="+mn-cs"/>
              </a:rPr>
              <a:t>or call </a:t>
            </a:r>
            <a:r>
              <a:rPr lang="en-US" sz="1200" b="1" kern="1200" dirty="0">
                <a:solidFill>
                  <a:schemeClr val="tx1"/>
                </a:solidFill>
                <a:effectLst/>
                <a:latin typeface="+mn-lt"/>
                <a:ea typeface="+mn-ea"/>
                <a:cs typeface="+mn-cs"/>
              </a:rPr>
              <a:t>1-800-MEDICARE (1-800-633-4227).</a:t>
            </a:r>
            <a:r>
              <a:rPr lang="en-US" dirty="0"/>
              <a:t> </a:t>
            </a:r>
            <a:r>
              <a:rPr lang="en-US" sz="1200" kern="1200" dirty="0">
                <a:solidFill>
                  <a:schemeClr val="tx1"/>
                </a:solidFill>
                <a:effectLst/>
                <a:latin typeface="+mn-lt"/>
                <a:ea typeface="+mn-ea"/>
                <a:cs typeface="+mn-cs"/>
              </a:rPr>
              <a:t> TTY users can call</a:t>
            </a:r>
            <a:r>
              <a:rPr lang="en-US" sz="1200" b="1" kern="1200" dirty="0">
                <a:solidFill>
                  <a:schemeClr val="tx1"/>
                </a:solidFill>
                <a:effectLst/>
                <a:latin typeface="+mn-lt"/>
                <a:ea typeface="+mn-ea"/>
                <a:cs typeface="+mn-cs"/>
              </a:rPr>
              <a:t> 1-877-486-2048.</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Speaker Notes updated: OISP</a:t>
            </a:r>
            <a:r>
              <a:rPr lang="en-US" sz="1200" b="0" kern="1200" baseline="0" dirty="0">
                <a:solidFill>
                  <a:schemeClr val="tx1"/>
                </a:solidFill>
                <a:effectLst/>
                <a:latin typeface="+mn-lt"/>
                <a:ea typeface="+mn-ea"/>
                <a:cs typeface="+mn-cs"/>
              </a:rPr>
              <a:t>/OEEMP – </a:t>
            </a:r>
            <a:r>
              <a:rPr lang="en-US" sz="1200" b="0" kern="1200" dirty="0">
                <a:solidFill>
                  <a:schemeClr val="tx1"/>
                </a:solidFill>
                <a:effectLst/>
                <a:latin typeface="+mn-lt"/>
                <a:ea typeface="+mn-ea"/>
                <a:cs typeface="+mn-cs"/>
              </a:rPr>
              <a:t>10/13/2022 (SY/JP)</a:t>
            </a:r>
          </a:p>
          <a:p>
            <a:r>
              <a:rPr lang="en-US" sz="1200" b="0" kern="1200" baseline="0" dirty="0">
                <a:solidFill>
                  <a:schemeClr val="tx1"/>
                </a:solidFill>
                <a:effectLst/>
                <a:latin typeface="+mn-lt"/>
                <a:ea typeface="+mn-ea"/>
                <a:cs typeface="+mn-cs"/>
              </a:rPr>
              <a:t>Slide updated 4/12/2023 (SY/JP)</a:t>
            </a:r>
          </a:p>
        </p:txBody>
      </p:sp>
      <p:sp>
        <p:nvSpPr>
          <p:cNvPr id="4" name="Slide Number Placeholder 3"/>
          <p:cNvSpPr>
            <a:spLocks noGrp="1"/>
          </p:cNvSpPr>
          <p:nvPr>
            <p:ph type="sldNum" sz="quarter" idx="10"/>
          </p:nvPr>
        </p:nvSpPr>
        <p:spPr/>
        <p:txBody>
          <a:bodyPr/>
          <a:lstStyle/>
          <a:p>
            <a:fld id="{7AA6493C-F506-43B6-9B4D-1CDB5879358C}" type="slidenum">
              <a:rPr lang="en-US" smtClean="0"/>
              <a:t>26</a:t>
            </a:fld>
            <a:endParaRPr lang="en-US"/>
          </a:p>
        </p:txBody>
      </p:sp>
    </p:spTree>
    <p:extLst>
      <p:ext uri="{BB962C8B-B14F-4D97-AF65-F5344CB8AC3E}">
        <p14:creationId xmlns:p14="http://schemas.microsoft.com/office/powerpoint/2010/main" val="4003322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added 7/8/2024 (LF/SY)</a:t>
            </a:r>
          </a:p>
        </p:txBody>
      </p:sp>
      <p:sp>
        <p:nvSpPr>
          <p:cNvPr id="4" name="Slide Number Placeholder 3"/>
          <p:cNvSpPr>
            <a:spLocks noGrp="1"/>
          </p:cNvSpPr>
          <p:nvPr>
            <p:ph type="sldNum" sz="quarter" idx="5"/>
          </p:nvPr>
        </p:nvSpPr>
        <p:spPr/>
        <p:txBody>
          <a:bodyPr/>
          <a:lstStyle/>
          <a:p>
            <a:fld id="{D8AD8C53-ECBC-44FC-9144-A8C38BDE651D}" type="slidenum">
              <a:rPr lang="en-US" smtClean="0"/>
              <a:t>27</a:t>
            </a:fld>
            <a:endParaRPr lang="en-US"/>
          </a:p>
        </p:txBody>
      </p:sp>
    </p:spTree>
    <p:extLst>
      <p:ext uri="{BB962C8B-B14F-4D97-AF65-F5344CB8AC3E}">
        <p14:creationId xmlns:p14="http://schemas.microsoft.com/office/powerpoint/2010/main" val="872987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 24059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ssa.gov/news/advocates/2024/#2024-11-13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Slide added 12/4/2024 (K/J/SY)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D8C53-ECBC-44FC-9144-A8C38BDE651D}"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23252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Bef>
                <a:spcPts val="1201"/>
              </a:spcBef>
              <a:buFont typeface="Arial" panose="020B0604020202020204" pitchFamily="34" charset="0"/>
              <a:buChar char="•"/>
            </a:pPr>
            <a:r>
              <a:rPr lang="en-US" altLang="en-US" sz="1600" b="0" dirty="0">
                <a:cs typeface="Arial" charset="0"/>
              </a:rPr>
              <a:t>You can apply for your Social Security within 4 months of when you want your benefits to begin.</a:t>
            </a:r>
          </a:p>
          <a:p>
            <a:pPr marL="0" indent="0">
              <a:spcBef>
                <a:spcPts val="1201"/>
              </a:spcBef>
              <a:buFont typeface="Arial" panose="020B0604020202020204" pitchFamily="34" charset="0"/>
              <a:buNone/>
            </a:pPr>
            <a:endParaRPr lang="en-US" altLang="en-US" sz="1600" b="0" dirty="0">
              <a:cs typeface="Arial" charset="0"/>
            </a:endParaRPr>
          </a:p>
          <a:p>
            <a:pPr marL="285750" indent="-285750">
              <a:spcBef>
                <a:spcPts val="1194"/>
              </a:spcBef>
              <a:buFont typeface="Arial" panose="020B0604020202020204" pitchFamily="34" charset="0"/>
              <a:buChar char="•"/>
              <a:defRPr/>
            </a:pPr>
            <a:r>
              <a:rPr lang="en-US" altLang="en-US" sz="1600" b="0" dirty="0">
                <a:cs typeface="Arial" charset="0"/>
              </a:rPr>
              <a:t>You have three options, when it comes time to file:</a:t>
            </a:r>
          </a:p>
          <a:p>
            <a:pPr marL="800100" lvl="1" indent="-342900">
              <a:spcBef>
                <a:spcPts val="1194"/>
              </a:spcBef>
              <a:buFont typeface="+mj-lt"/>
              <a:buAutoNum type="arabicPeriod"/>
              <a:defRPr/>
            </a:pPr>
            <a:r>
              <a:rPr lang="en-US" altLang="en-US" sz="1600" dirty="0">
                <a:cs typeface="Arial" charset="0"/>
              </a:rPr>
              <a:t>A</a:t>
            </a:r>
            <a:r>
              <a:rPr lang="en-US" altLang="en-US" sz="1600" b="0" dirty="0">
                <a:cs typeface="Arial" charset="0"/>
              </a:rPr>
              <a:t>pply online at ssa.gov. This is the most convenient way to apply. </a:t>
            </a:r>
          </a:p>
          <a:p>
            <a:pPr marL="800100" lvl="1" indent="-342900">
              <a:spcBef>
                <a:spcPts val="1194"/>
              </a:spcBef>
              <a:buFont typeface="+mj-lt"/>
              <a:buAutoNum type="arabicPeriod"/>
              <a:defRPr/>
            </a:pPr>
            <a:r>
              <a:rPr lang="en-US" altLang="en-US" sz="1600" dirty="0">
                <a:cs typeface="Arial" charset="0"/>
              </a:rPr>
              <a:t>C</a:t>
            </a:r>
            <a:r>
              <a:rPr lang="en-US" altLang="en-US" sz="1600" b="0" dirty="0">
                <a:cs typeface="Arial" charset="0"/>
              </a:rPr>
              <a:t>all Social Security to schedule an appointment to apply over the telephone on a day and time that is convenient for you.  </a:t>
            </a:r>
          </a:p>
          <a:p>
            <a:pPr marL="800100" lvl="1" indent="-342900">
              <a:spcBef>
                <a:spcPts val="1194"/>
              </a:spcBef>
              <a:buFont typeface="+mj-lt"/>
              <a:buAutoNum type="arabicPeriod"/>
              <a:defRPr/>
            </a:pPr>
            <a:r>
              <a:rPr lang="en-US" altLang="en-US" sz="1600" dirty="0">
                <a:cs typeface="Arial" charset="0"/>
              </a:rPr>
              <a:t>C</a:t>
            </a:r>
            <a:r>
              <a:rPr lang="en-US" altLang="en-US" sz="1600" b="0" dirty="0">
                <a:cs typeface="Arial" charset="0"/>
              </a:rPr>
              <a:t>all Social Security to schedule an appointment to apply in-person at your local Social Security office with a face-to-face interview.  </a:t>
            </a:r>
            <a:r>
              <a:rPr lang="en-US" altLang="en-US" sz="1600" b="1" dirty="0">
                <a:cs typeface="Arial" charset="0"/>
              </a:rPr>
              <a:t>Due to the Covid-19 pandemic, we can only provide in-person service by appointment only for limited, critical issues.</a:t>
            </a:r>
          </a:p>
          <a:p>
            <a:pPr marL="457200" lvl="1" indent="0">
              <a:spcBef>
                <a:spcPts val="1194"/>
              </a:spcBef>
              <a:buFont typeface="+mj-lt"/>
              <a:buNone/>
              <a:defRPr/>
            </a:pPr>
            <a:endParaRPr lang="en-US" altLang="en-US" sz="1600" b="0" dirty="0">
              <a:cs typeface="Arial" charset="0"/>
            </a:endParaRPr>
          </a:p>
          <a:p>
            <a:pPr marL="285750" indent="-285750">
              <a:buFont typeface="Arial" panose="020B0604020202020204" pitchFamily="34" charset="0"/>
              <a:buChar char="•"/>
            </a:pPr>
            <a:r>
              <a:rPr lang="en-US" sz="1600" b="0" dirty="0"/>
              <a:t>You cannot file online for </a:t>
            </a:r>
            <a:r>
              <a:rPr lang="en-US" sz="1600" dirty="0"/>
              <a:t>auxiliary child’s benefits, disabled adult child benefits, or </a:t>
            </a:r>
            <a:r>
              <a:rPr lang="en-US" sz="1600" b="0" dirty="0"/>
              <a:t>survivor’s benefits. </a:t>
            </a:r>
          </a:p>
          <a:p>
            <a:pPr marL="285750" indent="-285750">
              <a:buFont typeface="Arial" panose="020B0604020202020204" pitchFamily="34" charset="0"/>
              <a:buChar char="•"/>
            </a:pPr>
            <a:endParaRPr lang="en-US" sz="16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Applying online is still the most convenient way to apply for benefits.  You can apply for retirement benefits in as little as 15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a:t>Modified 800# hours added 1/5/2022 (JP)</a:t>
            </a:r>
          </a:p>
        </p:txBody>
      </p:sp>
      <p:sp>
        <p:nvSpPr>
          <p:cNvPr id="18023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949">
              <a:defRPr sz="2400" b="1">
                <a:solidFill>
                  <a:srgbClr val="DDDDDD"/>
                </a:solidFill>
                <a:latin typeface="Arial" panose="020B0604020202020204" pitchFamily="34" charset="0"/>
              </a:defRPr>
            </a:lvl1pPr>
            <a:lvl2pPr marL="756152" indent="-290207" defTabSz="939949">
              <a:defRPr sz="2400" b="1">
                <a:solidFill>
                  <a:srgbClr val="DDDDDD"/>
                </a:solidFill>
                <a:latin typeface="Arial" panose="020B0604020202020204" pitchFamily="34" charset="0"/>
              </a:defRPr>
            </a:lvl2pPr>
            <a:lvl3pPr marL="1164055" indent="-232167" defTabSz="939949">
              <a:defRPr sz="2400" b="1">
                <a:solidFill>
                  <a:srgbClr val="DDDDDD"/>
                </a:solidFill>
                <a:latin typeface="Arial" panose="020B0604020202020204" pitchFamily="34" charset="0"/>
              </a:defRPr>
            </a:lvl3pPr>
            <a:lvl4pPr marL="1630000" indent="-232167" defTabSz="939949">
              <a:defRPr sz="2400" b="1">
                <a:solidFill>
                  <a:srgbClr val="DDDDDD"/>
                </a:solidFill>
                <a:latin typeface="Arial" panose="020B0604020202020204" pitchFamily="34" charset="0"/>
              </a:defRPr>
            </a:lvl4pPr>
            <a:lvl5pPr marL="2095944" indent="-232167" defTabSz="939949">
              <a:defRPr sz="2400" b="1">
                <a:solidFill>
                  <a:srgbClr val="DDDDDD"/>
                </a:solidFill>
                <a:latin typeface="Arial" panose="020B0604020202020204" pitchFamily="34" charset="0"/>
              </a:defRPr>
            </a:lvl5pPr>
            <a:lvl6pPr marL="2560275" indent="-232167" defTabSz="939949" eaLnBrk="0" fontAlgn="base" hangingPunct="0">
              <a:spcBef>
                <a:spcPct val="0"/>
              </a:spcBef>
              <a:spcAft>
                <a:spcPct val="0"/>
              </a:spcAft>
              <a:defRPr sz="2400" b="1">
                <a:solidFill>
                  <a:srgbClr val="DDDDDD"/>
                </a:solidFill>
                <a:latin typeface="Arial" panose="020B0604020202020204" pitchFamily="34" charset="0"/>
              </a:defRPr>
            </a:lvl6pPr>
            <a:lvl7pPr marL="3024608" indent="-232167" defTabSz="939949" eaLnBrk="0" fontAlgn="base" hangingPunct="0">
              <a:spcBef>
                <a:spcPct val="0"/>
              </a:spcBef>
              <a:spcAft>
                <a:spcPct val="0"/>
              </a:spcAft>
              <a:defRPr sz="2400" b="1">
                <a:solidFill>
                  <a:srgbClr val="DDDDDD"/>
                </a:solidFill>
                <a:latin typeface="Arial" panose="020B0604020202020204" pitchFamily="34" charset="0"/>
              </a:defRPr>
            </a:lvl7pPr>
            <a:lvl8pPr marL="3488940" indent="-232167" defTabSz="939949" eaLnBrk="0" fontAlgn="base" hangingPunct="0">
              <a:spcBef>
                <a:spcPct val="0"/>
              </a:spcBef>
              <a:spcAft>
                <a:spcPct val="0"/>
              </a:spcAft>
              <a:defRPr sz="2400" b="1">
                <a:solidFill>
                  <a:srgbClr val="DDDDDD"/>
                </a:solidFill>
                <a:latin typeface="Arial" panose="020B0604020202020204" pitchFamily="34" charset="0"/>
              </a:defRPr>
            </a:lvl8pPr>
            <a:lvl9pPr marL="3953272" indent="-232167" defTabSz="939949"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dirty="0">
                <a:solidFill>
                  <a:srgbClr val="000000"/>
                </a:solidFill>
              </a:rPr>
              <a:t>80</a:t>
            </a:r>
          </a:p>
        </p:txBody>
      </p:sp>
    </p:spTree>
    <p:extLst>
      <p:ext uri="{BB962C8B-B14F-4D97-AF65-F5344CB8AC3E}">
        <p14:creationId xmlns:p14="http://schemas.microsoft.com/office/powerpoint/2010/main" val="4016725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116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725" eaLnBrk="0" hangingPunct="0">
              <a:defRPr sz="2400" b="1">
                <a:solidFill>
                  <a:srgbClr val="DDDDDD"/>
                </a:solidFill>
                <a:latin typeface="Times New Roman" pitchFamily="18" charset="0"/>
              </a:defRPr>
            </a:lvl1pPr>
            <a:lvl2pPr marL="742649" indent="-285635" defTabSz="926725" eaLnBrk="0" hangingPunct="0">
              <a:defRPr sz="2400" b="1">
                <a:solidFill>
                  <a:srgbClr val="DDDDDD"/>
                </a:solidFill>
                <a:latin typeface="Times New Roman" pitchFamily="18" charset="0"/>
              </a:defRPr>
            </a:lvl2pPr>
            <a:lvl3pPr marL="1142538" indent="-228508" defTabSz="926725" eaLnBrk="0" hangingPunct="0">
              <a:defRPr sz="2400" b="1">
                <a:solidFill>
                  <a:srgbClr val="DDDDDD"/>
                </a:solidFill>
                <a:latin typeface="Times New Roman" pitchFamily="18" charset="0"/>
              </a:defRPr>
            </a:lvl3pPr>
            <a:lvl4pPr marL="1599551" indent="-228508" defTabSz="926725" eaLnBrk="0" hangingPunct="0">
              <a:defRPr sz="2400" b="1">
                <a:solidFill>
                  <a:srgbClr val="DDDDDD"/>
                </a:solidFill>
                <a:latin typeface="Times New Roman" pitchFamily="18" charset="0"/>
              </a:defRPr>
            </a:lvl4pPr>
            <a:lvl5pPr marL="2056568" indent="-228508" defTabSz="926725" eaLnBrk="0" hangingPunct="0">
              <a:defRPr sz="2400" b="1">
                <a:solidFill>
                  <a:srgbClr val="DDDDDD"/>
                </a:solidFill>
                <a:latin typeface="Times New Roman" pitchFamily="18" charset="0"/>
              </a:defRPr>
            </a:lvl5pPr>
            <a:lvl6pPr marL="2513583" indent="-228508" defTabSz="926725" eaLnBrk="0" fontAlgn="base" hangingPunct="0">
              <a:spcBef>
                <a:spcPct val="0"/>
              </a:spcBef>
              <a:spcAft>
                <a:spcPct val="0"/>
              </a:spcAft>
              <a:defRPr sz="2400" b="1">
                <a:solidFill>
                  <a:srgbClr val="DDDDDD"/>
                </a:solidFill>
                <a:latin typeface="Times New Roman" pitchFamily="18" charset="0"/>
              </a:defRPr>
            </a:lvl6pPr>
            <a:lvl7pPr marL="2970596" indent="-228508" defTabSz="926725" eaLnBrk="0" fontAlgn="base" hangingPunct="0">
              <a:spcBef>
                <a:spcPct val="0"/>
              </a:spcBef>
              <a:spcAft>
                <a:spcPct val="0"/>
              </a:spcAft>
              <a:defRPr sz="2400" b="1">
                <a:solidFill>
                  <a:srgbClr val="DDDDDD"/>
                </a:solidFill>
                <a:latin typeface="Times New Roman" pitchFamily="18" charset="0"/>
              </a:defRPr>
            </a:lvl7pPr>
            <a:lvl8pPr marL="3427611" indent="-228508" defTabSz="926725" eaLnBrk="0" fontAlgn="base" hangingPunct="0">
              <a:spcBef>
                <a:spcPct val="0"/>
              </a:spcBef>
              <a:spcAft>
                <a:spcPct val="0"/>
              </a:spcAft>
              <a:defRPr sz="2400" b="1">
                <a:solidFill>
                  <a:srgbClr val="DDDDDD"/>
                </a:solidFill>
                <a:latin typeface="Times New Roman" pitchFamily="18" charset="0"/>
              </a:defRPr>
            </a:lvl8pPr>
            <a:lvl9pPr marL="3884626" indent="-228508" defTabSz="926725" eaLnBrk="0" fontAlgn="base" hangingPunct="0">
              <a:spcBef>
                <a:spcPct val="0"/>
              </a:spcBef>
              <a:spcAft>
                <a:spcPct val="0"/>
              </a:spcAft>
              <a:defRPr sz="2400" b="1">
                <a:solidFill>
                  <a:srgbClr val="DDDDDD"/>
                </a:solidFill>
                <a:latin typeface="Times New Roman" pitchFamily="18" charset="0"/>
              </a:defRPr>
            </a:lvl9pPr>
          </a:lstStyle>
          <a:p>
            <a:pPr eaLnBrk="1" hangingPunct="1">
              <a:defRPr/>
            </a:pPr>
            <a:fld id="{0E712A37-4A70-4F5B-BF5C-DDD880AFE49E}" type="slidenum">
              <a:rPr lang="en-US" sz="1100" b="0">
                <a:solidFill>
                  <a:schemeClr val="tx1"/>
                </a:solidFill>
                <a:latin typeface="Arial" pitchFamily="34" charset="0"/>
              </a:rPr>
              <a:pPr eaLnBrk="1" hangingPunct="1">
                <a:defRPr/>
              </a:pPr>
              <a:t>31</a:t>
            </a:fld>
            <a:endParaRPr lang="en-US" sz="1100" b="0">
              <a:solidFill>
                <a:schemeClr val="tx1"/>
              </a:solidFill>
              <a:latin typeface="Arial" pitchFamily="34" charset="0"/>
            </a:endParaRPr>
          </a:p>
        </p:txBody>
      </p:sp>
      <p:sp>
        <p:nvSpPr>
          <p:cNvPr id="2" name="Notes Placeholder 1"/>
          <p:cNvSpPr>
            <a:spLocks noGrp="1"/>
          </p:cNvSpPr>
          <p:nvPr>
            <p:ph type="body" sz="quarter" idx="10"/>
          </p:nvPr>
        </p:nvSpPr>
        <p:spPr/>
        <p:txBody>
          <a:bodyPr/>
          <a:lstStyle/>
          <a:p>
            <a:r>
              <a:rPr lang="en-US" b="1">
                <a:solidFill>
                  <a:schemeClr val="tx1"/>
                </a:solidFill>
              </a:rPr>
              <a:t>Option for</a:t>
            </a:r>
            <a:r>
              <a:rPr lang="en-US" b="1" baseline="0">
                <a:solidFill>
                  <a:schemeClr val="tx1"/>
                </a:solidFill>
              </a:rPr>
              <a:t> </a:t>
            </a:r>
            <a:r>
              <a:rPr lang="en-US" b="1">
                <a:solidFill>
                  <a:schemeClr val="tx1"/>
                </a:solidFill>
              </a:rPr>
              <a:t>speaker: </a:t>
            </a:r>
          </a:p>
          <a:p>
            <a:endParaRPr lang="en-US" b="0">
              <a:solidFill>
                <a:schemeClr val="tx1"/>
              </a:solidFill>
            </a:endParaRPr>
          </a:p>
          <a:p>
            <a:r>
              <a:rPr lang="en-US" b="0">
                <a:solidFill>
                  <a:schemeClr val="tx1"/>
                </a:solidFill>
              </a:rPr>
              <a:t>You</a:t>
            </a:r>
            <a:r>
              <a:rPr lang="en-US" b="0" baseline="0">
                <a:solidFill>
                  <a:schemeClr val="tx1"/>
                </a:solidFill>
              </a:rPr>
              <a:t> can use this slide OR switch to the </a:t>
            </a:r>
            <a:r>
              <a:rPr lang="en-US" b="0">
                <a:solidFill>
                  <a:schemeClr val="tx1"/>
                </a:solidFill>
              </a:rPr>
              <a:t>visual “Rotating Brand Images” presentation found on the PARC as a scrolling visual while answering questions.  </a:t>
            </a:r>
          </a:p>
          <a:p>
            <a:endParaRPr lang="en-US">
              <a:solidFill>
                <a:srgbClr val="FF0000"/>
              </a:solidFill>
            </a:endParaRPr>
          </a:p>
          <a:p>
            <a:r>
              <a:rPr lang="en-US">
                <a:solidFill>
                  <a:srgbClr val="FF0000"/>
                </a:solidFill>
              </a:rPr>
              <a:t>Rotating Brand Images PowerPoint:  https://eis.ba.ssa.gov/crc/parc/marketing/audiences/general/UniversalPowerPoint.html</a:t>
            </a:r>
          </a:p>
        </p:txBody>
      </p:sp>
    </p:spTree>
    <p:extLst>
      <p:ext uri="{BB962C8B-B14F-4D97-AF65-F5344CB8AC3E}">
        <p14:creationId xmlns:p14="http://schemas.microsoft.com/office/powerpoint/2010/main" val="25839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1176338" y="693738"/>
            <a:ext cx="4635500" cy="3476625"/>
          </a:xfrm>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Arial" panose="020B0604020202020204" pitchFamily="34" charset="0"/>
              </a:rPr>
              <a:t>The Social Security website is a valuable resource of information about all of Social Security’s programs and is accessible from a computer, tablet and smartphone.</a:t>
            </a:r>
          </a:p>
          <a:p>
            <a:pPr eaLnBrk="1" hangingPunct="1"/>
            <a:r>
              <a:rPr lang="en-US" altLang="en-US" b="0" dirty="0">
                <a:latin typeface="Arial" panose="020B0604020202020204" pitchFamily="34" charset="0"/>
              </a:rPr>
              <a:t>We encourage you to use our online retirement planning tools to plan for a secure financial future. </a:t>
            </a:r>
          </a:p>
          <a:p>
            <a:endParaRPr lang="en-US" altLang="en-US" b="1" dirty="0">
              <a:latin typeface="Arial" panose="020B0604020202020204" pitchFamily="34" charset="0"/>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sz="2400" b="1">
                <a:solidFill>
                  <a:srgbClr val="DDDDDD"/>
                </a:solidFill>
                <a:latin typeface="Arial" panose="020B0604020202020204" pitchFamily="34" charset="0"/>
              </a:defRPr>
            </a:lvl1pPr>
            <a:lvl2pPr marL="741363" indent="-284163" defTabSz="922338">
              <a:defRPr sz="2400" b="1">
                <a:solidFill>
                  <a:srgbClr val="DDDDDD"/>
                </a:solidFill>
                <a:latin typeface="Arial" panose="020B0604020202020204" pitchFamily="34" charset="0"/>
              </a:defRPr>
            </a:lvl2pPr>
            <a:lvl3pPr marL="1141413" indent="-227013" defTabSz="922338">
              <a:defRPr sz="2400" b="1">
                <a:solidFill>
                  <a:srgbClr val="DDDDDD"/>
                </a:solidFill>
                <a:latin typeface="Arial" panose="020B0604020202020204" pitchFamily="34" charset="0"/>
              </a:defRPr>
            </a:lvl3pPr>
            <a:lvl4pPr marL="1598613" indent="-227013" defTabSz="922338">
              <a:defRPr sz="2400" b="1">
                <a:solidFill>
                  <a:srgbClr val="DDDDDD"/>
                </a:solidFill>
                <a:latin typeface="Arial" panose="020B0604020202020204" pitchFamily="34" charset="0"/>
              </a:defRPr>
            </a:lvl4pPr>
            <a:lvl5pPr marL="2055813" indent="-227013" defTabSz="922338">
              <a:defRPr sz="2400" b="1">
                <a:solidFill>
                  <a:srgbClr val="DDDDDD"/>
                </a:solidFill>
                <a:latin typeface="Arial" panose="020B0604020202020204" pitchFamily="34" charset="0"/>
              </a:defRPr>
            </a:lvl5pPr>
            <a:lvl6pPr marL="2513013" indent="-227013" defTabSz="922338" eaLnBrk="0" fontAlgn="base" hangingPunct="0">
              <a:spcBef>
                <a:spcPct val="0"/>
              </a:spcBef>
              <a:spcAft>
                <a:spcPct val="0"/>
              </a:spcAft>
              <a:defRPr sz="2400" b="1">
                <a:solidFill>
                  <a:srgbClr val="DDDDDD"/>
                </a:solidFill>
                <a:latin typeface="Arial" panose="020B0604020202020204" pitchFamily="34" charset="0"/>
              </a:defRPr>
            </a:lvl6pPr>
            <a:lvl7pPr marL="2970213" indent="-227013" defTabSz="922338" eaLnBrk="0" fontAlgn="base" hangingPunct="0">
              <a:spcBef>
                <a:spcPct val="0"/>
              </a:spcBef>
              <a:spcAft>
                <a:spcPct val="0"/>
              </a:spcAft>
              <a:defRPr sz="2400" b="1">
                <a:solidFill>
                  <a:srgbClr val="DDDDDD"/>
                </a:solidFill>
                <a:latin typeface="Arial" panose="020B0604020202020204" pitchFamily="34" charset="0"/>
              </a:defRPr>
            </a:lvl7pPr>
            <a:lvl8pPr marL="3427413" indent="-227013" defTabSz="922338" eaLnBrk="0" fontAlgn="base" hangingPunct="0">
              <a:spcBef>
                <a:spcPct val="0"/>
              </a:spcBef>
              <a:spcAft>
                <a:spcPct val="0"/>
              </a:spcAft>
              <a:defRPr sz="2400" b="1">
                <a:solidFill>
                  <a:srgbClr val="DDDDDD"/>
                </a:solidFill>
                <a:latin typeface="Arial" panose="020B0604020202020204" pitchFamily="34" charset="0"/>
              </a:defRPr>
            </a:lvl8pPr>
            <a:lvl9pPr marL="3884613" indent="-227013" defTabSz="922338" eaLnBrk="0" fontAlgn="base" hangingPunct="0">
              <a:spcBef>
                <a:spcPct val="0"/>
              </a:spcBef>
              <a:spcAft>
                <a:spcPct val="0"/>
              </a:spcAft>
              <a:defRPr sz="2400" b="1">
                <a:solidFill>
                  <a:srgbClr val="DDDDDD"/>
                </a:solidFill>
                <a:latin typeface="Arial" panose="020B0604020202020204" pitchFamily="34" charset="0"/>
              </a:defRPr>
            </a:lvl9pPr>
          </a:lstStyle>
          <a:p>
            <a:fld id="{C7CBD4AD-F7CC-4729-A888-89C0222FAD05}" type="slidenum">
              <a:rPr lang="en-US" altLang="en-US" sz="1100" b="0" smtClean="0">
                <a:solidFill>
                  <a:srgbClr val="000000"/>
                </a:solidFill>
              </a:rPr>
              <a:pPr/>
              <a:t>3</a:t>
            </a:fld>
            <a:endParaRPr lang="en-US" altLang="en-US" sz="1100" b="0" dirty="0">
              <a:solidFill>
                <a:srgbClr val="000000"/>
              </a:solidFill>
            </a:endParaRPr>
          </a:p>
        </p:txBody>
      </p:sp>
      <p:sp>
        <p:nvSpPr>
          <p:cNvPr id="18534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tabLst>
                <a:tab pos="2133600" algn="l"/>
              </a:tabLst>
              <a:defRPr sz="1200">
                <a:solidFill>
                  <a:schemeClr val="tx1"/>
                </a:solidFill>
                <a:latin typeface="Arial" panose="020B0604020202020204" pitchFamily="34" charset="0"/>
              </a:defRPr>
            </a:lvl1pPr>
            <a:lvl2pPr marL="741363" indent="-284163" defTabSz="922338">
              <a:spcBef>
                <a:spcPct val="30000"/>
              </a:spcBef>
              <a:tabLst>
                <a:tab pos="2133600" algn="l"/>
              </a:tabLst>
              <a:defRPr sz="1200">
                <a:solidFill>
                  <a:schemeClr val="tx1"/>
                </a:solidFill>
                <a:latin typeface="Arial" panose="020B0604020202020204" pitchFamily="34" charset="0"/>
              </a:defRPr>
            </a:lvl2pPr>
            <a:lvl3pPr marL="1141413" indent="-227013" defTabSz="922338">
              <a:spcBef>
                <a:spcPct val="30000"/>
              </a:spcBef>
              <a:tabLst>
                <a:tab pos="2133600" algn="l"/>
              </a:tabLst>
              <a:defRPr sz="1200">
                <a:solidFill>
                  <a:schemeClr val="tx1"/>
                </a:solidFill>
                <a:latin typeface="Arial" panose="020B0604020202020204" pitchFamily="34" charset="0"/>
              </a:defRPr>
            </a:lvl3pPr>
            <a:lvl4pPr marL="1598613" indent="-227013" defTabSz="922338">
              <a:spcBef>
                <a:spcPct val="30000"/>
              </a:spcBef>
              <a:tabLst>
                <a:tab pos="2133600" algn="l"/>
              </a:tabLst>
              <a:defRPr sz="1200">
                <a:solidFill>
                  <a:schemeClr val="tx1"/>
                </a:solidFill>
                <a:latin typeface="Arial" panose="020B0604020202020204" pitchFamily="34" charset="0"/>
              </a:defRPr>
            </a:lvl4pPr>
            <a:lvl5pPr marL="2055813" indent="-227013" defTabSz="922338">
              <a:spcBef>
                <a:spcPct val="30000"/>
              </a:spcBef>
              <a:tabLst>
                <a:tab pos="2133600" algn="l"/>
              </a:tabLst>
              <a:defRPr sz="1200">
                <a:solidFill>
                  <a:schemeClr val="tx1"/>
                </a:solidFill>
                <a:latin typeface="Arial" panose="020B0604020202020204" pitchFamily="34" charset="0"/>
              </a:defRPr>
            </a:lvl5pPr>
            <a:lvl6pPr marL="25130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6pPr>
            <a:lvl7pPr marL="29702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7pPr>
            <a:lvl8pPr marL="34274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8pPr>
            <a:lvl9pPr marL="3884613" indent="-227013" defTabSz="922338" eaLnBrk="0" fontAlgn="base" hangingPunct="0">
              <a:spcBef>
                <a:spcPct val="30000"/>
              </a:spcBef>
              <a:spcAft>
                <a:spcPct val="0"/>
              </a:spcAft>
              <a:tabLst>
                <a:tab pos="2133600" algn="l"/>
              </a:tabLst>
              <a:defRPr sz="1200">
                <a:solidFill>
                  <a:schemeClr val="tx1"/>
                </a:solidFill>
                <a:latin typeface="Arial" panose="020B0604020202020204" pitchFamily="34" charset="0"/>
              </a:defRPr>
            </a:lvl9pPr>
          </a:lstStyle>
          <a:p>
            <a:r>
              <a:rPr lang="en-US" altLang="en-US" sz="1100" dirty="0"/>
              <a:t>Social Security presentation for 2017 National Rural Electric Cooperative Association (NRECA) Preretirement Seminars</a:t>
            </a:r>
          </a:p>
        </p:txBody>
      </p:sp>
    </p:spTree>
    <p:extLst>
      <p:ext uri="{BB962C8B-B14F-4D97-AF65-F5344CB8AC3E}">
        <p14:creationId xmlns:p14="http://schemas.microsoft.com/office/powerpoint/2010/main" val="3680857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i="1" dirty="0"/>
              <a:t>my</a:t>
            </a:r>
            <a:r>
              <a:rPr lang="en-US" dirty="0"/>
              <a:t> Social Security is a convenient and secure suite of services designed to put you in control of your personal Social Security information, as well as help you manage your benefits when you are ready.  Your account gives you the information you need whenever you want.  All without calling or visiting a field office.</a:t>
            </a:r>
          </a:p>
          <a:p>
            <a:pPr eaLnBrk="1" hangingPunct="1">
              <a:spcBef>
                <a:spcPct val="0"/>
              </a:spcBef>
            </a:pPr>
            <a:endParaRPr lang="en-US" altLang="en-US" b="0" dirty="0">
              <a:latin typeface="Arial" panose="020B0604020202020204" pitchFamily="34" charset="0"/>
            </a:endParaRPr>
          </a:p>
          <a:p>
            <a:r>
              <a:rPr lang="en-US" altLang="en-US" b="0" dirty="0">
                <a:latin typeface="Arial" panose="020B0604020202020204" pitchFamily="34" charset="0"/>
              </a:rPr>
              <a:t>You can only open a my Social Security account for yourself. You cannot open an account for another person, even if you have his or her written consent. </a:t>
            </a:r>
            <a:br>
              <a:rPr lang="en-US" altLang="en-US" b="0" dirty="0">
                <a:latin typeface="Arial" panose="020B0604020202020204" pitchFamily="34" charset="0"/>
              </a:rPr>
            </a:br>
            <a:br>
              <a:rPr lang="en-US" altLang="en-US" b="0" dirty="0">
                <a:latin typeface="Arial" panose="020B0604020202020204" pitchFamily="34" charset="0"/>
              </a:rPr>
            </a:br>
            <a:r>
              <a:rPr lang="en-US" altLang="en-US" b="0" dirty="0">
                <a:latin typeface="Arial" panose="020B0604020202020204" pitchFamily="34" charset="0"/>
              </a:rPr>
              <a:t>You may be unable to open a my Social Security account if you:</a:t>
            </a:r>
          </a:p>
          <a:p>
            <a:br>
              <a:rPr lang="en-US" altLang="en-US" b="0" dirty="0">
                <a:latin typeface="Arial" panose="020B0604020202020204" pitchFamily="34" charset="0"/>
              </a:rPr>
            </a:br>
            <a:r>
              <a:rPr lang="en-US" altLang="en-US" b="0" dirty="0">
                <a:latin typeface="Arial" panose="020B0604020202020204" pitchFamily="34" charset="0"/>
              </a:rPr>
              <a:t>•     Blocked electronic access to your personal Social Security information;</a:t>
            </a:r>
            <a:br>
              <a:rPr lang="en-US" altLang="en-US" b="0" dirty="0">
                <a:latin typeface="Arial" panose="020B0604020202020204" pitchFamily="34" charset="0"/>
              </a:rPr>
            </a:br>
            <a:r>
              <a:rPr lang="en-US" altLang="en-US" b="0" dirty="0">
                <a:latin typeface="Arial" panose="020B0604020202020204" pitchFamily="34" charset="0"/>
              </a:rPr>
              <a:t>•     Recently moved or changed your name; or</a:t>
            </a:r>
            <a:br>
              <a:rPr lang="en-US" altLang="en-US" b="0" dirty="0">
                <a:latin typeface="Arial" panose="020B0604020202020204" pitchFamily="34" charset="0"/>
              </a:rPr>
            </a:br>
            <a:r>
              <a:rPr lang="en-US" altLang="en-US" b="0" dirty="0">
                <a:latin typeface="Arial" panose="020B0604020202020204" pitchFamily="34" charset="0"/>
              </a:rPr>
              <a:t>•     Placed a freeze on your credit report.</a:t>
            </a:r>
          </a:p>
          <a:p>
            <a:endParaRPr lang="en-US" altLang="en-US" b="0" dirty="0">
              <a:latin typeface="Arial" panose="020B0604020202020204" pitchFamily="34" charset="0"/>
            </a:endParaRPr>
          </a:p>
          <a:p>
            <a:r>
              <a:rPr lang="en-US" altLang="en-US" b="0" dirty="0">
                <a:latin typeface="Arial" panose="020B0604020202020204" pitchFamily="34" charset="0"/>
              </a:rPr>
              <a:t>Your online my Social Security account provides a variety of information to help you and your family. If you need help setting up your account, we have a 4-minute walkthrough video on our YouTube page.</a:t>
            </a:r>
          </a:p>
          <a:p>
            <a:endParaRPr lang="en-US" altLang="en-US" b="0" dirty="0">
              <a:latin typeface="Arial" panose="020B0604020202020204" pitchFamily="34" charset="0"/>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462">
              <a:defRPr sz="2400" b="1">
                <a:solidFill>
                  <a:srgbClr val="DDDDDD"/>
                </a:solidFill>
                <a:latin typeface="Arial" panose="020B0604020202020204" pitchFamily="34" charset="0"/>
              </a:defRPr>
            </a:lvl1pPr>
            <a:lvl2pPr marL="744497" indent="-285734" defTabSz="925462">
              <a:defRPr sz="2400" b="1">
                <a:solidFill>
                  <a:srgbClr val="DDDDDD"/>
                </a:solidFill>
                <a:latin typeface="Arial" panose="020B0604020202020204" pitchFamily="34" charset="0"/>
              </a:defRPr>
            </a:lvl2pPr>
            <a:lvl3pPr marL="1146111" indent="-228587" defTabSz="925462">
              <a:defRPr sz="2400" b="1">
                <a:solidFill>
                  <a:srgbClr val="DDDDDD"/>
                </a:solidFill>
                <a:latin typeface="Arial" panose="020B0604020202020204" pitchFamily="34" charset="0"/>
              </a:defRPr>
            </a:lvl3pPr>
            <a:lvl4pPr marL="1604874" indent="-228587" defTabSz="925462">
              <a:defRPr sz="2400" b="1">
                <a:solidFill>
                  <a:srgbClr val="DDDDDD"/>
                </a:solidFill>
                <a:latin typeface="Arial" panose="020B0604020202020204" pitchFamily="34" charset="0"/>
              </a:defRPr>
            </a:lvl4pPr>
            <a:lvl5pPr marL="2063636" indent="-228587" defTabSz="925462">
              <a:defRPr sz="2400" b="1">
                <a:solidFill>
                  <a:srgbClr val="DDDDDD"/>
                </a:solidFill>
                <a:latin typeface="Arial" panose="020B0604020202020204" pitchFamily="34" charset="0"/>
              </a:defRPr>
            </a:lvl5pPr>
            <a:lvl6pPr marL="2520811" indent="-228587" defTabSz="925462" eaLnBrk="0" fontAlgn="base" hangingPunct="0">
              <a:spcBef>
                <a:spcPct val="0"/>
              </a:spcBef>
              <a:spcAft>
                <a:spcPct val="0"/>
              </a:spcAft>
              <a:defRPr sz="2400" b="1">
                <a:solidFill>
                  <a:srgbClr val="DDDDDD"/>
                </a:solidFill>
                <a:latin typeface="Arial" panose="020B0604020202020204" pitchFamily="34" charset="0"/>
              </a:defRPr>
            </a:lvl6pPr>
            <a:lvl7pPr marL="2977985" indent="-228587" defTabSz="925462" eaLnBrk="0" fontAlgn="base" hangingPunct="0">
              <a:spcBef>
                <a:spcPct val="0"/>
              </a:spcBef>
              <a:spcAft>
                <a:spcPct val="0"/>
              </a:spcAft>
              <a:defRPr sz="2400" b="1">
                <a:solidFill>
                  <a:srgbClr val="DDDDDD"/>
                </a:solidFill>
                <a:latin typeface="Arial" panose="020B0604020202020204" pitchFamily="34" charset="0"/>
              </a:defRPr>
            </a:lvl7pPr>
            <a:lvl8pPr marL="3435160" indent="-228587" defTabSz="925462" eaLnBrk="0" fontAlgn="base" hangingPunct="0">
              <a:spcBef>
                <a:spcPct val="0"/>
              </a:spcBef>
              <a:spcAft>
                <a:spcPct val="0"/>
              </a:spcAft>
              <a:defRPr sz="2400" b="1">
                <a:solidFill>
                  <a:srgbClr val="DDDDDD"/>
                </a:solidFill>
                <a:latin typeface="Arial" panose="020B0604020202020204" pitchFamily="34" charset="0"/>
              </a:defRPr>
            </a:lvl8pPr>
            <a:lvl9pPr marL="3892334" indent="-228587" defTabSz="925462" eaLnBrk="0" fontAlgn="base" hangingPunct="0">
              <a:spcBef>
                <a:spcPct val="0"/>
              </a:spcBef>
              <a:spcAft>
                <a:spcPct val="0"/>
              </a:spcAft>
              <a:defRPr sz="2400" b="1">
                <a:solidFill>
                  <a:srgbClr val="DDDDDD"/>
                </a:solidFill>
                <a:latin typeface="Arial" panose="020B0604020202020204" pitchFamily="34" charset="0"/>
              </a:defRPr>
            </a:lvl9pPr>
          </a:lstStyle>
          <a:p>
            <a:pPr>
              <a:defRPr/>
            </a:pPr>
            <a:fld id="{51430185-CC52-4369-893A-8AC9BACCD8B6}" type="slidenum">
              <a:rPr lang="en-US" altLang="en-US" sz="1100" b="0">
                <a:solidFill>
                  <a:srgbClr val="000000"/>
                </a:solidFill>
              </a:rPr>
              <a:pPr>
                <a:defRPr/>
              </a:pPr>
              <a:t>4</a:t>
            </a:fld>
            <a:endParaRPr lang="en-US" altLang="en-US" sz="1100" b="0">
              <a:solidFill>
                <a:srgbClr val="000000"/>
              </a:solidFill>
            </a:endParaRPr>
          </a:p>
        </p:txBody>
      </p:sp>
      <p:sp>
        <p:nvSpPr>
          <p:cNvPr id="17818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462">
              <a:spcBef>
                <a:spcPct val="30000"/>
              </a:spcBef>
              <a:tabLst>
                <a:tab pos="2141419" algn="l"/>
              </a:tabLst>
              <a:defRPr sz="1200">
                <a:solidFill>
                  <a:schemeClr val="tx1"/>
                </a:solidFill>
                <a:latin typeface="Arial" panose="020B0604020202020204" pitchFamily="34" charset="0"/>
              </a:defRPr>
            </a:lvl1pPr>
            <a:lvl2pPr marL="744497" indent="-285734" defTabSz="925462">
              <a:spcBef>
                <a:spcPct val="30000"/>
              </a:spcBef>
              <a:tabLst>
                <a:tab pos="2141419" algn="l"/>
              </a:tabLst>
              <a:defRPr sz="1200">
                <a:solidFill>
                  <a:schemeClr val="tx1"/>
                </a:solidFill>
                <a:latin typeface="Arial" panose="020B0604020202020204" pitchFamily="34" charset="0"/>
              </a:defRPr>
            </a:lvl2pPr>
            <a:lvl3pPr marL="1146111" indent="-228587" defTabSz="925462">
              <a:spcBef>
                <a:spcPct val="30000"/>
              </a:spcBef>
              <a:tabLst>
                <a:tab pos="2141419" algn="l"/>
              </a:tabLst>
              <a:defRPr sz="1200">
                <a:solidFill>
                  <a:schemeClr val="tx1"/>
                </a:solidFill>
                <a:latin typeface="Arial" panose="020B0604020202020204" pitchFamily="34" charset="0"/>
              </a:defRPr>
            </a:lvl3pPr>
            <a:lvl4pPr marL="1604874" indent="-228587" defTabSz="925462">
              <a:spcBef>
                <a:spcPct val="30000"/>
              </a:spcBef>
              <a:tabLst>
                <a:tab pos="2141419" algn="l"/>
              </a:tabLst>
              <a:defRPr sz="1200">
                <a:solidFill>
                  <a:schemeClr val="tx1"/>
                </a:solidFill>
                <a:latin typeface="Arial" panose="020B0604020202020204" pitchFamily="34" charset="0"/>
              </a:defRPr>
            </a:lvl4pPr>
            <a:lvl5pPr marL="2063636" indent="-228587" defTabSz="925462">
              <a:spcBef>
                <a:spcPct val="30000"/>
              </a:spcBef>
              <a:tabLst>
                <a:tab pos="2141419" algn="l"/>
              </a:tabLst>
              <a:defRPr sz="1200">
                <a:solidFill>
                  <a:schemeClr val="tx1"/>
                </a:solidFill>
                <a:latin typeface="Arial" panose="020B0604020202020204" pitchFamily="34" charset="0"/>
              </a:defRPr>
            </a:lvl5pPr>
            <a:lvl6pPr marL="2520811" indent="-228587" defTabSz="925462" eaLnBrk="0" fontAlgn="base" hangingPunct="0">
              <a:spcBef>
                <a:spcPct val="30000"/>
              </a:spcBef>
              <a:spcAft>
                <a:spcPct val="0"/>
              </a:spcAft>
              <a:tabLst>
                <a:tab pos="2141419" algn="l"/>
              </a:tabLst>
              <a:defRPr sz="1200">
                <a:solidFill>
                  <a:schemeClr val="tx1"/>
                </a:solidFill>
                <a:latin typeface="Arial" panose="020B0604020202020204" pitchFamily="34" charset="0"/>
              </a:defRPr>
            </a:lvl6pPr>
            <a:lvl7pPr marL="2977985" indent="-228587" defTabSz="925462" eaLnBrk="0" fontAlgn="base" hangingPunct="0">
              <a:spcBef>
                <a:spcPct val="30000"/>
              </a:spcBef>
              <a:spcAft>
                <a:spcPct val="0"/>
              </a:spcAft>
              <a:tabLst>
                <a:tab pos="2141419" algn="l"/>
              </a:tabLst>
              <a:defRPr sz="1200">
                <a:solidFill>
                  <a:schemeClr val="tx1"/>
                </a:solidFill>
                <a:latin typeface="Arial" panose="020B0604020202020204" pitchFamily="34" charset="0"/>
              </a:defRPr>
            </a:lvl7pPr>
            <a:lvl8pPr marL="3435160" indent="-228587" defTabSz="925462" eaLnBrk="0" fontAlgn="base" hangingPunct="0">
              <a:spcBef>
                <a:spcPct val="30000"/>
              </a:spcBef>
              <a:spcAft>
                <a:spcPct val="0"/>
              </a:spcAft>
              <a:tabLst>
                <a:tab pos="2141419" algn="l"/>
              </a:tabLst>
              <a:defRPr sz="1200">
                <a:solidFill>
                  <a:schemeClr val="tx1"/>
                </a:solidFill>
                <a:latin typeface="Arial" panose="020B0604020202020204" pitchFamily="34" charset="0"/>
              </a:defRPr>
            </a:lvl8pPr>
            <a:lvl9pPr marL="3892334" indent="-228587" defTabSz="925462" eaLnBrk="0" fontAlgn="base" hangingPunct="0">
              <a:spcBef>
                <a:spcPct val="30000"/>
              </a:spcBef>
              <a:spcAft>
                <a:spcPct val="0"/>
              </a:spcAft>
              <a:tabLst>
                <a:tab pos="2141419" algn="l"/>
              </a:tabLst>
              <a:defRPr sz="1200">
                <a:solidFill>
                  <a:schemeClr val="tx1"/>
                </a:solidFill>
                <a:latin typeface="Arial" panose="020B0604020202020204" pitchFamily="34" charset="0"/>
              </a:defRPr>
            </a:lvl9pPr>
          </a:lstStyle>
          <a:p>
            <a:pPr>
              <a:defRPr/>
            </a:pPr>
            <a:r>
              <a:rPr lang="en-US" altLang="en-US" sz="1100">
                <a:solidFill>
                  <a:prstClr val="black"/>
                </a:solidFill>
              </a:rPr>
              <a:t>Social Security presentation for 2017 National Rural Electric Cooperative Association (NRECA) Preretirement Seminars</a:t>
            </a:r>
          </a:p>
        </p:txBody>
      </p:sp>
    </p:spTree>
    <p:extLst>
      <p:ext uri="{BB962C8B-B14F-4D97-AF65-F5344CB8AC3E}">
        <p14:creationId xmlns:p14="http://schemas.microsoft.com/office/powerpoint/2010/main" val="322548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0" baseline="0" dirty="0">
                <a:latin typeface="Arial" panose="020B0604020202020204" pitchFamily="34" charset="0"/>
              </a:rPr>
              <a:t>Slide updated – minor edit – 7/14/2023 (DB/SY/JP)</a:t>
            </a:r>
            <a:endParaRPr lang="en-US" altLang="en-US" sz="1200" b="0" dirty="0">
              <a:latin typeface="Arial" panose="020B0604020202020204" pitchFamily="34" charset="0"/>
            </a:endParaRPr>
          </a:p>
        </p:txBody>
      </p:sp>
      <p:sp>
        <p:nvSpPr>
          <p:cNvPr id="18227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81</a:t>
            </a:r>
          </a:p>
        </p:txBody>
      </p:sp>
    </p:spTree>
    <p:extLst>
      <p:ext uri="{BB962C8B-B14F-4D97-AF65-F5344CB8AC3E}">
        <p14:creationId xmlns:p14="http://schemas.microsoft.com/office/powerpoint/2010/main" val="379045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dirty="0"/>
              <a:t>Individual representative payees with a </a:t>
            </a:r>
            <a:r>
              <a:rPr lang="en-US" i="1" dirty="0">
                <a:effectLst/>
              </a:rPr>
              <a:t>my</a:t>
            </a:r>
            <a:r>
              <a:rPr lang="en-US" dirty="0">
                <a:effectLst/>
              </a:rPr>
              <a:t> Social Security </a:t>
            </a:r>
            <a:r>
              <a:rPr lang="en-US" dirty="0"/>
              <a:t>account can conduct their own business or manage direct deposit, wage reporting, and annual reporting for their beneficiaries through the Representative Payee Portal.</a:t>
            </a:r>
          </a:p>
          <a:p>
            <a:pPr marL="171450" indent="-171450">
              <a:buFont typeface="Arial" panose="020B0604020202020204" pitchFamily="34" charset="0"/>
              <a:buChar char="•"/>
            </a:pPr>
            <a:endParaRPr lang="en-US" altLang="en-US" b="0" dirty="0">
              <a:solidFill>
                <a:schemeClr val="tx1"/>
              </a:solidFill>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i="0" baseline="0" dirty="0">
                <a:solidFill>
                  <a:schemeClr val="tx1"/>
                </a:solidFill>
              </a:rPr>
              <a:t>You also have the</a:t>
            </a:r>
            <a:r>
              <a:rPr lang="en-US" altLang="en-US" b="0" baseline="0" dirty="0">
                <a:solidFill>
                  <a:schemeClr val="tx1"/>
                </a:solidFill>
              </a:rPr>
              <a:t> </a:t>
            </a:r>
            <a:r>
              <a:rPr lang="en-US" dirty="0"/>
              <a:t>option to advance designate a representative payee. Advance designation allows capable adults</a:t>
            </a:r>
            <a:r>
              <a:rPr lang="en-US" baseline="0" dirty="0"/>
              <a:t> who are applying for or receiving benefits</a:t>
            </a:r>
            <a:r>
              <a:rPr lang="en-US" dirty="0"/>
              <a:t> to designate up to three individuals who could serve as a representative payee if the need ever arises. This feature can be managed through your personal </a:t>
            </a:r>
            <a:r>
              <a:rPr lang="en-US" i="1" dirty="0"/>
              <a:t>my</a:t>
            </a:r>
            <a:r>
              <a:rPr lang="en-US" i="0" dirty="0"/>
              <a:t> Social Security account.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3366"/>
              </a:solidFill>
            </a:endParaRPr>
          </a:p>
          <a:p>
            <a:r>
              <a:rPr lang="en-US" baseline="0" dirty="0"/>
              <a:t>Slide and Speaker Notes updated 12/17/2024 (SY)</a:t>
            </a:r>
            <a:endParaRPr lang="en-US" dirty="0"/>
          </a:p>
        </p:txBody>
      </p:sp>
      <p:sp>
        <p:nvSpPr>
          <p:cNvPr id="18023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949">
              <a:defRPr sz="2400" b="1">
                <a:solidFill>
                  <a:srgbClr val="DDDDDD"/>
                </a:solidFill>
                <a:latin typeface="Arial" panose="020B0604020202020204" pitchFamily="34" charset="0"/>
              </a:defRPr>
            </a:lvl1pPr>
            <a:lvl2pPr marL="756152" indent="-290207" defTabSz="939949">
              <a:defRPr sz="2400" b="1">
                <a:solidFill>
                  <a:srgbClr val="DDDDDD"/>
                </a:solidFill>
                <a:latin typeface="Arial" panose="020B0604020202020204" pitchFamily="34" charset="0"/>
              </a:defRPr>
            </a:lvl2pPr>
            <a:lvl3pPr marL="1164055" indent="-232167" defTabSz="939949">
              <a:defRPr sz="2400" b="1">
                <a:solidFill>
                  <a:srgbClr val="DDDDDD"/>
                </a:solidFill>
                <a:latin typeface="Arial" panose="020B0604020202020204" pitchFamily="34" charset="0"/>
              </a:defRPr>
            </a:lvl3pPr>
            <a:lvl4pPr marL="1630000" indent="-232167" defTabSz="939949">
              <a:defRPr sz="2400" b="1">
                <a:solidFill>
                  <a:srgbClr val="DDDDDD"/>
                </a:solidFill>
                <a:latin typeface="Arial" panose="020B0604020202020204" pitchFamily="34" charset="0"/>
              </a:defRPr>
            </a:lvl4pPr>
            <a:lvl5pPr marL="2095944" indent="-232167" defTabSz="939949">
              <a:defRPr sz="2400" b="1">
                <a:solidFill>
                  <a:srgbClr val="DDDDDD"/>
                </a:solidFill>
                <a:latin typeface="Arial" panose="020B0604020202020204" pitchFamily="34" charset="0"/>
              </a:defRPr>
            </a:lvl5pPr>
            <a:lvl6pPr marL="2560275" indent="-232167" defTabSz="939949" eaLnBrk="0" fontAlgn="base" hangingPunct="0">
              <a:spcBef>
                <a:spcPct val="0"/>
              </a:spcBef>
              <a:spcAft>
                <a:spcPct val="0"/>
              </a:spcAft>
              <a:defRPr sz="2400" b="1">
                <a:solidFill>
                  <a:srgbClr val="DDDDDD"/>
                </a:solidFill>
                <a:latin typeface="Arial" panose="020B0604020202020204" pitchFamily="34" charset="0"/>
              </a:defRPr>
            </a:lvl6pPr>
            <a:lvl7pPr marL="3024608" indent="-232167" defTabSz="939949" eaLnBrk="0" fontAlgn="base" hangingPunct="0">
              <a:spcBef>
                <a:spcPct val="0"/>
              </a:spcBef>
              <a:spcAft>
                <a:spcPct val="0"/>
              </a:spcAft>
              <a:defRPr sz="2400" b="1">
                <a:solidFill>
                  <a:srgbClr val="DDDDDD"/>
                </a:solidFill>
                <a:latin typeface="Arial" panose="020B0604020202020204" pitchFamily="34" charset="0"/>
              </a:defRPr>
            </a:lvl7pPr>
            <a:lvl8pPr marL="3488940" indent="-232167" defTabSz="939949" eaLnBrk="0" fontAlgn="base" hangingPunct="0">
              <a:spcBef>
                <a:spcPct val="0"/>
              </a:spcBef>
              <a:spcAft>
                <a:spcPct val="0"/>
              </a:spcAft>
              <a:defRPr sz="2400" b="1">
                <a:solidFill>
                  <a:srgbClr val="DDDDDD"/>
                </a:solidFill>
                <a:latin typeface="Arial" panose="020B0604020202020204" pitchFamily="34" charset="0"/>
              </a:defRPr>
            </a:lvl8pPr>
            <a:lvl9pPr marL="3953272" indent="-232167" defTabSz="939949"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39949"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80</a:t>
            </a:r>
          </a:p>
        </p:txBody>
      </p:sp>
    </p:spTree>
    <p:extLst>
      <p:ext uri="{BB962C8B-B14F-4D97-AF65-F5344CB8AC3E}">
        <p14:creationId xmlns:p14="http://schemas.microsoft.com/office/powerpoint/2010/main" val="4059271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800"/>
              <a:t>* New redesigned </a:t>
            </a:r>
            <a:r>
              <a:rPr lang="en-US" sz="1800" i="1"/>
              <a:t>Statement:</a:t>
            </a:r>
          </a:p>
          <a:p>
            <a:pPr marL="742950" lvl="1" indent="-285750">
              <a:buFontTx/>
              <a:buChar char="-"/>
            </a:pPr>
            <a:r>
              <a:rPr lang="en-US" sz="1800"/>
              <a:t>Plain language, design, and graphics make it easier to find information.</a:t>
            </a:r>
          </a:p>
          <a:p>
            <a:pPr marL="742950" lvl="1" indent="-285750">
              <a:buFontTx/>
              <a:buChar char="-"/>
            </a:pPr>
            <a:r>
              <a:rPr lang="en-US" sz="1800"/>
              <a:t>For example, we now provide a graph with retirement benefit estimates for up to 9 ages, depending on when you want benefits to start.</a:t>
            </a:r>
          </a:p>
          <a:p>
            <a:pPr marL="742950" lvl="1" indent="-285750">
              <a:buFontTx/>
              <a:buChar char="-"/>
            </a:pPr>
            <a:endParaRPr lang="en-US" sz="1800"/>
          </a:p>
          <a:p>
            <a:pPr lvl="0"/>
            <a:r>
              <a:rPr lang="en-US" sz="1800"/>
              <a:t>* The </a:t>
            </a:r>
            <a:r>
              <a:rPr lang="en-US" sz="1800" i="1"/>
              <a:t>Statement </a:t>
            </a:r>
            <a:r>
              <a:rPr lang="en-US" sz="1800"/>
              <a:t>is one of Social Security’s most far-reaching educational tools. </a:t>
            </a:r>
          </a:p>
          <a:p>
            <a:pPr lvl="1"/>
            <a:r>
              <a:rPr lang="en-US" sz="1800"/>
              <a:t>-      In 2022, we provided more than 38 million </a:t>
            </a:r>
            <a:r>
              <a:rPr lang="en-US" sz="1800" i="1"/>
              <a:t>Statements </a:t>
            </a:r>
            <a:r>
              <a:rPr lang="en-US" sz="1800"/>
              <a:t>in print and online.</a:t>
            </a:r>
          </a:p>
          <a:p>
            <a:pPr marL="742950" lvl="1" indent="-285750">
              <a:buFontTx/>
              <a:buChar char="-"/>
            </a:pPr>
            <a:endParaRPr lang="en-US" sz="1800"/>
          </a:p>
          <a:p>
            <a:pPr lvl="0"/>
            <a:r>
              <a:rPr lang="en-US" sz="1800"/>
              <a:t>* Workers age 18 and older can access their </a:t>
            </a:r>
            <a:r>
              <a:rPr lang="en-US" sz="1800" i="1"/>
              <a:t>Statement</a:t>
            </a:r>
            <a:r>
              <a:rPr lang="en-US" sz="1800"/>
              <a:t> online using </a:t>
            </a:r>
            <a:r>
              <a:rPr lang="en-US" sz="1800" i="1"/>
              <a:t>my</a:t>
            </a:r>
            <a:r>
              <a:rPr lang="en-US" sz="1800"/>
              <a:t> Social Security. </a:t>
            </a:r>
          </a:p>
          <a:p>
            <a:pPr marL="742950" lvl="1" indent="-285750">
              <a:buFontTx/>
              <a:buChar char="-"/>
            </a:pPr>
            <a:r>
              <a:rPr lang="en-US" sz="1800"/>
              <a:t>We mail a </a:t>
            </a:r>
            <a:r>
              <a:rPr lang="en-US" sz="1800" i="1"/>
              <a:t>Statement</a:t>
            </a:r>
            <a:r>
              <a:rPr lang="en-US" sz="1800"/>
              <a:t> to workers age 60 and older who do not have an online account.  </a:t>
            </a:r>
          </a:p>
          <a:p>
            <a:pPr marL="742950" lvl="1" indent="-285750">
              <a:buFontTx/>
              <a:buChar char="-"/>
            </a:pPr>
            <a:r>
              <a:rPr lang="en-US" sz="1800"/>
              <a:t>Anyone can send in a written request to have a </a:t>
            </a:r>
            <a:r>
              <a:rPr lang="en-US" sz="1800" i="1"/>
              <a:t>Statement </a:t>
            </a:r>
            <a:r>
              <a:rPr lang="en-US" sz="1800"/>
              <a:t>mailed to them.</a:t>
            </a:r>
          </a:p>
          <a:p>
            <a:pPr marL="457200" lvl="1" indent="0">
              <a:buFontTx/>
              <a:buNone/>
            </a:pPr>
            <a:endParaRPr lang="en-US" sz="1800"/>
          </a:p>
          <a:p>
            <a:r>
              <a:rPr lang="en-US"/>
              <a:t>Speaker notes updated 11/3/2022 (SY/JP)</a:t>
            </a:r>
          </a:p>
        </p:txBody>
      </p:sp>
      <p:sp>
        <p:nvSpPr>
          <p:cNvPr id="18227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81</a:t>
            </a:r>
          </a:p>
        </p:txBody>
      </p:sp>
    </p:spTree>
    <p:extLst>
      <p:ext uri="{BB962C8B-B14F-4D97-AF65-F5344CB8AC3E}">
        <p14:creationId xmlns:p14="http://schemas.microsoft.com/office/powerpoint/2010/main" val="159341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8467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cs typeface="Arial" panose="020B0604020202020204" pitchFamily="34" charset="0"/>
              </a:defRPr>
            </a:lvl1pPr>
            <a:lvl2pPr marL="744538" indent="-285750" defTabSz="925513">
              <a:spcBef>
                <a:spcPct val="30000"/>
              </a:spcBef>
              <a:defRPr sz="1200">
                <a:solidFill>
                  <a:schemeClr val="tx1"/>
                </a:solidFill>
                <a:latin typeface="Arial" panose="020B0604020202020204" pitchFamily="34" charset="0"/>
                <a:cs typeface="Arial" panose="020B0604020202020204" pitchFamily="34" charset="0"/>
              </a:defRPr>
            </a:lvl2pPr>
            <a:lvl3pPr marL="1146175" indent="-228600" defTabSz="925513">
              <a:spcBef>
                <a:spcPct val="30000"/>
              </a:spcBef>
              <a:defRPr sz="1200">
                <a:solidFill>
                  <a:schemeClr val="tx1"/>
                </a:solidFill>
                <a:latin typeface="Arial" panose="020B0604020202020204" pitchFamily="34" charset="0"/>
                <a:cs typeface="Arial" panose="020B0604020202020204" pitchFamily="34" charset="0"/>
              </a:defRPr>
            </a:lvl3pPr>
            <a:lvl4pPr marL="1604963" indent="-228600" defTabSz="925513">
              <a:spcBef>
                <a:spcPct val="30000"/>
              </a:spcBef>
              <a:defRPr sz="1200">
                <a:solidFill>
                  <a:schemeClr val="tx1"/>
                </a:solidFill>
                <a:latin typeface="Arial" panose="020B0604020202020204" pitchFamily="34" charset="0"/>
                <a:cs typeface="Arial" panose="020B0604020202020204" pitchFamily="34" charset="0"/>
              </a:defRPr>
            </a:lvl4pPr>
            <a:lvl5pPr marL="2063750" indent="-228600" defTabSz="925513">
              <a:spcBef>
                <a:spcPct val="30000"/>
              </a:spcBef>
              <a:defRPr sz="1200">
                <a:solidFill>
                  <a:schemeClr val="tx1"/>
                </a:solidFill>
                <a:latin typeface="Arial" panose="020B0604020202020204" pitchFamily="34" charset="0"/>
                <a:cs typeface="Arial" panose="020B0604020202020204" pitchFamily="34" charset="0"/>
              </a:defRPr>
            </a:lvl5pPr>
            <a:lvl6pPr marL="2520950" indent="-228600" defTabSz="9255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8150" indent="-228600" defTabSz="9255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35350" indent="-228600" defTabSz="9255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92550" indent="-228600" defTabSz="9255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l" defTabSz="925513"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Produced by the Social Security Administration Office of Communications/ Office of External Affairs</a:t>
            </a:r>
          </a:p>
        </p:txBody>
      </p:sp>
      <p:sp>
        <p:nvSpPr>
          <p:cNvPr id="28467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tabLst>
                <a:tab pos="2141538" algn="l"/>
              </a:tabLst>
              <a:defRPr sz="1200">
                <a:solidFill>
                  <a:schemeClr val="tx1"/>
                </a:solidFill>
                <a:latin typeface="Arial" panose="020B0604020202020204" pitchFamily="34" charset="0"/>
                <a:cs typeface="Arial" panose="020B0604020202020204" pitchFamily="34" charset="0"/>
              </a:defRPr>
            </a:lvl1pPr>
            <a:lvl2pPr marL="744538" indent="-285750" defTabSz="925513">
              <a:spcBef>
                <a:spcPct val="30000"/>
              </a:spcBef>
              <a:tabLst>
                <a:tab pos="2141538" algn="l"/>
              </a:tabLst>
              <a:defRPr sz="1200">
                <a:solidFill>
                  <a:schemeClr val="tx1"/>
                </a:solidFill>
                <a:latin typeface="Arial" panose="020B0604020202020204" pitchFamily="34" charset="0"/>
                <a:cs typeface="Arial" panose="020B0604020202020204" pitchFamily="34" charset="0"/>
              </a:defRPr>
            </a:lvl2pPr>
            <a:lvl3pPr marL="1146175" indent="-228600" defTabSz="925513">
              <a:spcBef>
                <a:spcPct val="30000"/>
              </a:spcBef>
              <a:tabLst>
                <a:tab pos="2141538" algn="l"/>
              </a:tabLst>
              <a:defRPr sz="1200">
                <a:solidFill>
                  <a:schemeClr val="tx1"/>
                </a:solidFill>
                <a:latin typeface="Arial" panose="020B0604020202020204" pitchFamily="34" charset="0"/>
                <a:cs typeface="Arial" panose="020B0604020202020204" pitchFamily="34" charset="0"/>
              </a:defRPr>
            </a:lvl3pPr>
            <a:lvl4pPr marL="1604963" indent="-228600" defTabSz="925513">
              <a:spcBef>
                <a:spcPct val="30000"/>
              </a:spcBef>
              <a:tabLst>
                <a:tab pos="2141538" algn="l"/>
              </a:tabLst>
              <a:defRPr sz="1200">
                <a:solidFill>
                  <a:schemeClr val="tx1"/>
                </a:solidFill>
                <a:latin typeface="Arial" panose="020B0604020202020204" pitchFamily="34" charset="0"/>
                <a:cs typeface="Arial" panose="020B0604020202020204" pitchFamily="34" charset="0"/>
              </a:defRPr>
            </a:lvl4pPr>
            <a:lvl5pPr marL="2063750" indent="-228600" defTabSz="925513">
              <a:spcBef>
                <a:spcPct val="30000"/>
              </a:spcBef>
              <a:tabLst>
                <a:tab pos="2141538" algn="l"/>
              </a:tabLst>
              <a:defRPr sz="1200">
                <a:solidFill>
                  <a:schemeClr val="tx1"/>
                </a:solidFill>
                <a:latin typeface="Arial" panose="020B0604020202020204" pitchFamily="34" charset="0"/>
                <a:cs typeface="Arial" panose="020B0604020202020204" pitchFamily="34" charset="0"/>
              </a:defRPr>
            </a:lvl5pPr>
            <a:lvl6pPr marL="25209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cs typeface="Arial" panose="020B0604020202020204" pitchFamily="34" charset="0"/>
              </a:defRPr>
            </a:lvl6pPr>
            <a:lvl7pPr marL="29781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cs typeface="Arial" panose="020B0604020202020204" pitchFamily="34" charset="0"/>
              </a:defRPr>
            </a:lvl7pPr>
            <a:lvl8pPr marL="34353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cs typeface="Arial" panose="020B0604020202020204" pitchFamily="34" charset="0"/>
              </a:defRPr>
            </a:lvl8pPr>
            <a:lvl9pPr marL="3892550" indent="-228600" defTabSz="925513" eaLnBrk="0" fontAlgn="base" hangingPunct="0">
              <a:spcBef>
                <a:spcPct val="30000"/>
              </a:spcBef>
              <a:spcAft>
                <a:spcPct val="0"/>
              </a:spcAft>
              <a:tabLst>
                <a:tab pos="2141538" algn="l"/>
              </a:tabLst>
              <a:defRPr sz="1200">
                <a:solidFill>
                  <a:schemeClr val="tx1"/>
                </a:solidFill>
                <a:latin typeface="Arial" panose="020B0604020202020204" pitchFamily="34" charset="0"/>
                <a:cs typeface="Arial" panose="020B0604020202020204" pitchFamily="34" charset="0"/>
              </a:defRPr>
            </a:lvl9pPr>
          </a:lstStyle>
          <a:p>
            <a:pPr marL="0" marR="0" lvl="0" indent="0" algn="l" defTabSz="925513" rtl="0" eaLnBrk="1" fontAlgn="base" latinLnBrk="0" hangingPunct="1">
              <a:lnSpc>
                <a:spcPct val="100000"/>
              </a:lnSpc>
              <a:spcBef>
                <a:spcPct val="30000"/>
              </a:spcBef>
              <a:spcAft>
                <a:spcPct val="0"/>
              </a:spcAft>
              <a:buClrTx/>
              <a:buSzTx/>
              <a:buFontTx/>
              <a:buNone/>
              <a:tabLst>
                <a:tab pos="2141538" algn="l"/>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Social Security presentation for 2017 National Rural Electric Cooperative Association (NRECA) Preretirement Seminars</a:t>
            </a:r>
          </a:p>
        </p:txBody>
      </p:sp>
      <p:sp>
        <p:nvSpPr>
          <p:cNvPr id="28467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a:solidFill>
                  <a:schemeClr val="tx1"/>
                </a:solidFill>
                <a:latin typeface="Arial" panose="020B0604020202020204" pitchFamily="34" charset="0"/>
                <a:cs typeface="Arial" panose="020B0604020202020204" pitchFamily="34" charset="0"/>
              </a:defRPr>
            </a:lvl1pPr>
            <a:lvl2pPr marL="744538" indent="-285750" defTabSz="925513">
              <a:defRPr>
                <a:solidFill>
                  <a:schemeClr val="tx1"/>
                </a:solidFill>
                <a:latin typeface="Arial" panose="020B0604020202020204" pitchFamily="34" charset="0"/>
                <a:cs typeface="Arial" panose="020B0604020202020204" pitchFamily="34" charset="0"/>
              </a:defRPr>
            </a:lvl2pPr>
            <a:lvl3pPr marL="1146175" indent="-228600" defTabSz="925513">
              <a:defRPr>
                <a:solidFill>
                  <a:schemeClr val="tx1"/>
                </a:solidFill>
                <a:latin typeface="Arial" panose="020B0604020202020204" pitchFamily="34" charset="0"/>
                <a:cs typeface="Arial" panose="020B0604020202020204" pitchFamily="34" charset="0"/>
              </a:defRPr>
            </a:lvl3pPr>
            <a:lvl4pPr marL="1604963" indent="-228600" defTabSz="925513">
              <a:defRPr>
                <a:solidFill>
                  <a:schemeClr val="tx1"/>
                </a:solidFill>
                <a:latin typeface="Arial" panose="020B0604020202020204" pitchFamily="34" charset="0"/>
                <a:cs typeface="Arial" panose="020B0604020202020204" pitchFamily="34" charset="0"/>
              </a:defRPr>
            </a:lvl4pPr>
            <a:lvl5pPr marL="2063750" indent="-228600" defTabSz="925513">
              <a:defRPr>
                <a:solidFill>
                  <a:schemeClr val="tx1"/>
                </a:solidFill>
                <a:latin typeface="Arial" panose="020B0604020202020204" pitchFamily="34" charset="0"/>
                <a:cs typeface="Arial" panose="020B0604020202020204" pitchFamily="34" charset="0"/>
              </a:defRPr>
            </a:lvl5pPr>
            <a:lvl6pPr marL="2520950" indent="-228600"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8150" indent="-228600"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5350" indent="-228600"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2550" indent="-228600" defTabSz="9255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22</a:t>
            </a:r>
          </a:p>
        </p:txBody>
      </p:sp>
    </p:spTree>
    <p:extLst>
      <p:ext uri="{BB962C8B-B14F-4D97-AF65-F5344CB8AC3E}">
        <p14:creationId xmlns:p14="http://schemas.microsoft.com/office/powerpoint/2010/main" val="117498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a:xfrm>
            <a:off x="701040" y="4415790"/>
            <a:ext cx="5608320" cy="4648200"/>
          </a:xfrm>
        </p:spPr>
        <p:txBody>
          <a:bodyPr/>
          <a:lstStyle/>
          <a:p>
            <a:pPr lvl="0"/>
            <a:r>
              <a:rPr lang="en-US" dirty="0">
                <a:solidFill>
                  <a:srgbClr val="000000"/>
                </a:solidFill>
              </a:rPr>
              <a:t>Credits are the "building blocks" Social Security uses to find out whether you have the minimum amount of covered work to become eligible for each type of Social Security benefit.  If you stop working before you have enough credits to be eligible  for benefits, your credits will stay on your record. If you return to work later, you can add more credits so you can become eligible. </a:t>
            </a:r>
            <a:r>
              <a:rPr lang="en-US" b="0" dirty="0">
                <a:solidFill>
                  <a:srgbClr val="000000"/>
                </a:solidFill>
              </a:rPr>
              <a:t>No benefits can be paid if you do not have enough credits.</a:t>
            </a:r>
          </a:p>
          <a:p>
            <a:pPr lvl="0"/>
            <a:endParaRPr lang="en-US" b="0" dirty="0">
              <a:solidFill>
                <a:srgbClr val="000000"/>
              </a:solidFill>
            </a:endParaRPr>
          </a:p>
          <a:p>
            <a:pPr lvl="0"/>
            <a:r>
              <a:rPr lang="en-US" b="0" dirty="0">
                <a:solidFill>
                  <a:srgbClr val="000000"/>
                </a:solidFill>
              </a:rPr>
              <a:t>In </a:t>
            </a:r>
            <a:r>
              <a:rPr lang="en-US" b="0" i="0" strike="noStrike" baseline="0" dirty="0">
                <a:solidFill>
                  <a:srgbClr val="000000"/>
                </a:solidFill>
              </a:rPr>
              <a:t>2025</a:t>
            </a:r>
            <a:r>
              <a:rPr lang="en-US" b="0" dirty="0">
                <a:solidFill>
                  <a:srgbClr val="000000"/>
                </a:solidFill>
              </a:rPr>
              <a:t> you must earn</a:t>
            </a:r>
            <a:r>
              <a:rPr lang="en-US" b="0" strike="noStrike" dirty="0">
                <a:solidFill>
                  <a:srgbClr val="000000"/>
                </a:solidFill>
              </a:rPr>
              <a:t> $1,810</a:t>
            </a:r>
            <a:r>
              <a:rPr lang="en-US" b="0" strike="noStrike" baseline="0" dirty="0">
                <a:solidFill>
                  <a:srgbClr val="000000"/>
                </a:solidFill>
              </a:rPr>
              <a:t> </a:t>
            </a:r>
            <a:r>
              <a:rPr lang="en-US" b="0" dirty="0">
                <a:solidFill>
                  <a:srgbClr val="000000"/>
                </a:solidFill>
              </a:rPr>
              <a:t>in covered earnings to get one Social Security or Medicare work credit and</a:t>
            </a:r>
            <a:r>
              <a:rPr lang="en-US" b="0" strike="noStrike" dirty="0">
                <a:solidFill>
                  <a:srgbClr val="000000"/>
                </a:solidFill>
              </a:rPr>
              <a:t> $7,240 </a:t>
            </a:r>
            <a:r>
              <a:rPr lang="en-US" b="0" dirty="0">
                <a:solidFill>
                  <a:srgbClr val="000000"/>
                </a:solidFill>
              </a:rPr>
              <a:t>to get the maximum four credits for the year.</a:t>
            </a:r>
          </a:p>
          <a:p>
            <a:r>
              <a:rPr lang="en-US" b="0" dirty="0">
                <a:solidFill>
                  <a:srgbClr val="000000"/>
                </a:solidFill>
              </a:rPr>
              <a:t> </a:t>
            </a:r>
          </a:p>
          <a:p>
            <a:pPr lvl="0"/>
            <a:r>
              <a:rPr lang="en-US" b="0" dirty="0">
                <a:solidFill>
                  <a:srgbClr val="000000"/>
                </a:solidFill>
              </a:rPr>
              <a:t>When you </a:t>
            </a:r>
            <a:r>
              <a:rPr lang="en-US" dirty="0">
                <a:solidFill>
                  <a:srgbClr val="000000"/>
                </a:solidFill>
              </a:rPr>
              <a:t>work and pay Social Security taxes, you earn up to a maximum of four "credits" for each year.</a:t>
            </a:r>
          </a:p>
          <a:p>
            <a:r>
              <a:rPr lang="en-US" dirty="0">
                <a:solidFill>
                  <a:srgbClr val="000000"/>
                </a:solidFill>
              </a:rPr>
              <a:t> </a:t>
            </a:r>
          </a:p>
          <a:p>
            <a:pPr lvl="0"/>
            <a:r>
              <a:rPr lang="en-US" dirty="0">
                <a:solidFill>
                  <a:srgbClr val="000000"/>
                </a:solidFill>
              </a:rPr>
              <a:t>During your lifetime, you will probably earn more credits than the minimum number you need to be eligible for benefits; however, these extra credits do not increase your benefit amount. </a:t>
            </a:r>
          </a:p>
          <a:p>
            <a:r>
              <a:rPr lang="en-US" dirty="0">
                <a:solidFill>
                  <a:srgbClr val="000000"/>
                </a:solidFill>
              </a:rPr>
              <a:t> </a:t>
            </a:r>
          </a:p>
          <a:p>
            <a:pPr lvl="0"/>
            <a:r>
              <a:rPr lang="en-US" dirty="0">
                <a:solidFill>
                  <a:srgbClr val="000000"/>
                </a:solidFill>
              </a:rPr>
              <a:t>Your average earnings during your working years determine how much your monthly payment will be.</a:t>
            </a:r>
          </a:p>
          <a:p>
            <a:pPr lvl="0"/>
            <a:endParaRPr lang="en-US" dirty="0">
              <a:solidFill>
                <a:srgbClr val="000000"/>
              </a:solidFill>
            </a:endParaRPr>
          </a:p>
          <a:p>
            <a:pPr lvl="0"/>
            <a:r>
              <a:rPr lang="en-US" dirty="0">
                <a:solidFill>
                  <a:srgbClr val="000000"/>
                </a:solidFill>
              </a:rPr>
              <a:t>Publications:</a:t>
            </a:r>
            <a:r>
              <a:rPr lang="en-US" baseline="0" dirty="0">
                <a:solidFill>
                  <a:srgbClr val="000000"/>
                </a:solidFill>
              </a:rPr>
              <a:t>  </a:t>
            </a:r>
          </a:p>
          <a:p>
            <a:pPr marL="171450" lvl="0" indent="-171450">
              <a:buFont typeface="Arial" panose="020B0604020202020204" pitchFamily="34" charset="0"/>
              <a:buChar char="•"/>
            </a:pPr>
            <a:r>
              <a:rPr lang="en-US" dirty="0">
                <a:solidFill>
                  <a:srgbClr val="000000"/>
                </a:solidFill>
              </a:rPr>
              <a:t>ssa.gov/pubs/EN-05-10003.pdf </a:t>
            </a:r>
            <a:r>
              <a:rPr lang="en-US" u="none" baseline="0" dirty="0">
                <a:solidFill>
                  <a:srgbClr val="000000"/>
                </a:solidFill>
              </a:rPr>
              <a:t>(Update)</a:t>
            </a:r>
            <a:endParaRPr lang="en-US" baseline="0" dirty="0">
              <a:solidFill>
                <a:srgbClr val="000000"/>
              </a:solidFill>
            </a:endParaRPr>
          </a:p>
          <a:p>
            <a:pPr marL="171450" lvl="0" indent="-171450">
              <a:buFont typeface="Arial" panose="020B0604020202020204" pitchFamily="34" charset="0"/>
              <a:buChar char="•"/>
            </a:pPr>
            <a:r>
              <a:rPr lang="en-US" dirty="0">
                <a:solidFill>
                  <a:srgbClr val="000000"/>
                </a:solidFill>
              </a:rPr>
              <a:t>ssa.gov/pubs/EN-05-10072.pdf (How You Earn Credits)</a:t>
            </a:r>
          </a:p>
          <a:p>
            <a:pPr lvl="0"/>
            <a:endParaRPr lang="en-US" dirty="0">
              <a:solidFill>
                <a:srgbClr val="000000"/>
              </a:solidFill>
            </a:endParaRPr>
          </a:p>
          <a:p>
            <a:pPr lvl="0"/>
            <a:r>
              <a:rPr lang="en-US" dirty="0">
                <a:solidFill>
                  <a:srgbClr val="000000"/>
                </a:solidFill>
              </a:rPr>
              <a:t>Slide and Speaker Notes updated 11/5/2024 (SY)</a:t>
            </a:r>
          </a:p>
        </p:txBody>
      </p:sp>
    </p:spTree>
    <p:extLst>
      <p:ext uri="{BB962C8B-B14F-4D97-AF65-F5344CB8AC3E}">
        <p14:creationId xmlns:p14="http://schemas.microsoft.com/office/powerpoint/2010/main" val="1620707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Master" Target="../slideMasters/slideMaster17.xml"/><Relationship Id="rId4" Type="http://schemas.openxmlformats.org/officeDocument/2006/relationships/image" Target="../media/image8.jp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Master" Target="../slideMasters/slideMaster19.xml"/><Relationship Id="rId4" Type="http://schemas.openxmlformats.org/officeDocument/2006/relationships/image" Target="../media/image8.jp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Master" Target="../slideMasters/slideMaster2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Master" Target="../slideMasters/slideMaster2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Master" Target="../slideMasters/slideMaster2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Master" Target="../slideMasters/slideMaster2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gif"/><Relationship Id="rId1" Type="http://schemas.openxmlformats.org/officeDocument/2006/relationships/slideMaster" Target="../slideMasters/slideMaster24.xml"/><Relationship Id="rId4" Type="http://schemas.openxmlformats.org/officeDocument/2006/relationships/image" Target="../media/image29.jpe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eg"/><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2496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A64E12-F281-4585-8148-DCF20A2866F7}" type="slidenum">
              <a:rPr lang="en-US"/>
              <a:pPr>
                <a:defRPr/>
              </a:pPr>
              <a:t>‹#›</a:t>
            </a:fld>
            <a:endParaRPr lang="en-US"/>
          </a:p>
        </p:txBody>
      </p:sp>
    </p:spTree>
    <p:extLst>
      <p:ext uri="{BB962C8B-B14F-4D97-AF65-F5344CB8AC3E}">
        <p14:creationId xmlns:p14="http://schemas.microsoft.com/office/powerpoint/2010/main" val="9888635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E5E5A9A-8C21-46B9-A87C-F3BA0B394EC0}" type="slidenum">
              <a:rPr lang="en-US"/>
              <a:pPr>
                <a:defRPr/>
              </a:pPr>
              <a:t>‹#›</a:t>
            </a:fld>
            <a:endParaRPr lang="en-US"/>
          </a:p>
        </p:txBody>
      </p:sp>
    </p:spTree>
    <p:extLst>
      <p:ext uri="{BB962C8B-B14F-4D97-AF65-F5344CB8AC3E}">
        <p14:creationId xmlns:p14="http://schemas.microsoft.com/office/powerpoint/2010/main" val="26298259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C52F3E0-2553-4018-83F6-9651350A3EBD}" type="slidenum">
              <a:rPr lang="en-US"/>
              <a:pPr>
                <a:defRPr/>
              </a:pPr>
              <a:t>‹#›</a:t>
            </a:fld>
            <a:endParaRPr lang="en-US"/>
          </a:p>
        </p:txBody>
      </p:sp>
    </p:spTree>
    <p:extLst>
      <p:ext uri="{BB962C8B-B14F-4D97-AF65-F5344CB8AC3E}">
        <p14:creationId xmlns:p14="http://schemas.microsoft.com/office/powerpoint/2010/main" val="6784167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9601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B7D32DC-E2F3-4466-8292-323A1A42845D}" type="slidenum">
              <a:rPr lang="en-US"/>
              <a:pPr>
                <a:defRPr/>
              </a:pPr>
              <a:t>‹#›</a:t>
            </a:fld>
            <a:endParaRPr lang="en-US"/>
          </a:p>
        </p:txBody>
      </p:sp>
    </p:spTree>
    <p:extLst>
      <p:ext uri="{BB962C8B-B14F-4D97-AF65-F5344CB8AC3E}">
        <p14:creationId xmlns:p14="http://schemas.microsoft.com/office/powerpoint/2010/main" val="40736229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06B2AFE-DF53-4454-90DB-89DD398CB443}" type="slidenum">
              <a:rPr lang="en-US"/>
              <a:pPr>
                <a:defRPr/>
              </a:pPr>
              <a:t>‹#›</a:t>
            </a:fld>
            <a:endParaRPr lang="en-US"/>
          </a:p>
        </p:txBody>
      </p:sp>
    </p:spTree>
    <p:extLst>
      <p:ext uri="{BB962C8B-B14F-4D97-AF65-F5344CB8AC3E}">
        <p14:creationId xmlns:p14="http://schemas.microsoft.com/office/powerpoint/2010/main" val="26056289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DCAF46F-2489-4953-89A2-CD4C3601991B}" type="slidenum">
              <a:rPr lang="en-US"/>
              <a:pPr>
                <a:defRPr/>
              </a:pPr>
              <a:t>‹#›</a:t>
            </a:fld>
            <a:endParaRPr lang="en-US"/>
          </a:p>
        </p:txBody>
      </p:sp>
    </p:spTree>
    <p:extLst>
      <p:ext uri="{BB962C8B-B14F-4D97-AF65-F5344CB8AC3E}">
        <p14:creationId xmlns:p14="http://schemas.microsoft.com/office/powerpoint/2010/main" val="17006996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3876CB4-1B66-4794-AF5E-C7304CA95697}" type="slidenum">
              <a:rPr lang="en-US"/>
              <a:pPr>
                <a:defRPr/>
              </a:pPr>
              <a:t>‹#›</a:t>
            </a:fld>
            <a:endParaRPr lang="en-US"/>
          </a:p>
        </p:txBody>
      </p:sp>
    </p:spTree>
    <p:extLst>
      <p:ext uri="{BB962C8B-B14F-4D97-AF65-F5344CB8AC3E}">
        <p14:creationId xmlns:p14="http://schemas.microsoft.com/office/powerpoint/2010/main" val="31343963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F722C94-5307-4A89-9FFA-7EDED12052E8}" type="slidenum">
              <a:rPr lang="en-US"/>
              <a:pPr>
                <a:defRPr/>
              </a:pPr>
              <a:t>‹#›</a:t>
            </a:fld>
            <a:endParaRPr lang="en-US"/>
          </a:p>
        </p:txBody>
      </p:sp>
    </p:spTree>
    <p:extLst>
      <p:ext uri="{BB962C8B-B14F-4D97-AF65-F5344CB8AC3E}">
        <p14:creationId xmlns:p14="http://schemas.microsoft.com/office/powerpoint/2010/main" val="425491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8A5F8A2-7D90-4E3C-94E1-2826DB435BF0}" type="slidenum">
              <a:rPr lang="en-US"/>
              <a:pPr>
                <a:defRPr/>
              </a:pPr>
              <a:t>‹#›</a:t>
            </a:fld>
            <a:endParaRPr lang="en-US"/>
          </a:p>
        </p:txBody>
      </p:sp>
    </p:spTree>
    <p:extLst>
      <p:ext uri="{BB962C8B-B14F-4D97-AF65-F5344CB8AC3E}">
        <p14:creationId xmlns:p14="http://schemas.microsoft.com/office/powerpoint/2010/main" val="18136925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8A24880-7E0A-475D-ACB8-732F937C8A0C}" type="slidenum">
              <a:rPr lang="en-US"/>
              <a:pPr>
                <a:defRPr/>
              </a:pPr>
              <a:t>‹#›</a:t>
            </a:fld>
            <a:endParaRPr lang="en-US"/>
          </a:p>
        </p:txBody>
      </p:sp>
    </p:spTree>
    <p:extLst>
      <p:ext uri="{BB962C8B-B14F-4D97-AF65-F5344CB8AC3E}">
        <p14:creationId xmlns:p14="http://schemas.microsoft.com/office/powerpoint/2010/main" val="449962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170C0E-FB53-4541-8300-1E4AA596D632}" type="slidenum">
              <a:rPr lang="en-US"/>
              <a:pPr>
                <a:defRPr/>
              </a:pPr>
              <a:t>‹#›</a:t>
            </a:fld>
            <a:endParaRPr lang="en-US"/>
          </a:p>
        </p:txBody>
      </p:sp>
    </p:spTree>
    <p:extLst>
      <p:ext uri="{BB962C8B-B14F-4D97-AF65-F5344CB8AC3E}">
        <p14:creationId xmlns:p14="http://schemas.microsoft.com/office/powerpoint/2010/main" val="3663285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52FB78A-3F5D-45FF-961B-4F2103B9389D}" type="slidenum">
              <a:rPr lang="en-US"/>
              <a:pPr>
                <a:defRPr/>
              </a:pPr>
              <a:t>‹#›</a:t>
            </a:fld>
            <a:endParaRPr lang="en-US"/>
          </a:p>
        </p:txBody>
      </p:sp>
    </p:spTree>
    <p:extLst>
      <p:ext uri="{BB962C8B-B14F-4D97-AF65-F5344CB8AC3E}">
        <p14:creationId xmlns:p14="http://schemas.microsoft.com/office/powerpoint/2010/main" val="23069802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27C907D-1F8B-4990-AF9B-10D51A46BF74}" type="slidenum">
              <a:rPr lang="en-US"/>
              <a:pPr>
                <a:defRPr/>
              </a:pPr>
              <a:t>‹#›</a:t>
            </a:fld>
            <a:endParaRPr lang="en-US"/>
          </a:p>
        </p:txBody>
      </p:sp>
    </p:spTree>
    <p:extLst>
      <p:ext uri="{BB962C8B-B14F-4D97-AF65-F5344CB8AC3E}">
        <p14:creationId xmlns:p14="http://schemas.microsoft.com/office/powerpoint/2010/main" val="24840667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C39CDC5-9AB9-40D3-835D-E5F60F44C22D}" type="slidenum">
              <a:rPr lang="en-US"/>
              <a:pPr>
                <a:defRPr/>
              </a:pPr>
              <a:t>‹#›</a:t>
            </a:fld>
            <a:endParaRPr lang="en-US"/>
          </a:p>
        </p:txBody>
      </p:sp>
    </p:spTree>
    <p:extLst>
      <p:ext uri="{BB962C8B-B14F-4D97-AF65-F5344CB8AC3E}">
        <p14:creationId xmlns:p14="http://schemas.microsoft.com/office/powerpoint/2010/main" val="23195709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E826063-1E1C-48DC-8D74-3A1767F6A0D7}" type="slidenum">
              <a:rPr lang="en-US"/>
              <a:pPr>
                <a:defRPr/>
              </a:pPr>
              <a:t>‹#›</a:t>
            </a:fld>
            <a:endParaRPr lang="en-US"/>
          </a:p>
        </p:txBody>
      </p:sp>
    </p:spTree>
    <p:extLst>
      <p:ext uri="{BB962C8B-B14F-4D97-AF65-F5344CB8AC3E}">
        <p14:creationId xmlns:p14="http://schemas.microsoft.com/office/powerpoint/2010/main" val="20745746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3936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399274E-710F-4C48-BA97-96F21B882047}" type="slidenum">
              <a:rPr lang="en-US"/>
              <a:pPr>
                <a:defRPr/>
              </a:pPr>
              <a:t>‹#›</a:t>
            </a:fld>
            <a:endParaRPr lang="en-US"/>
          </a:p>
        </p:txBody>
      </p:sp>
    </p:spTree>
    <p:extLst>
      <p:ext uri="{BB962C8B-B14F-4D97-AF65-F5344CB8AC3E}">
        <p14:creationId xmlns:p14="http://schemas.microsoft.com/office/powerpoint/2010/main" val="39576034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8C3AC1B-220B-4512-AA80-E212DAABD94A}" type="slidenum">
              <a:rPr lang="en-US"/>
              <a:pPr>
                <a:defRPr/>
              </a:pPr>
              <a:t>‹#›</a:t>
            </a:fld>
            <a:endParaRPr lang="en-US"/>
          </a:p>
        </p:txBody>
      </p:sp>
    </p:spTree>
    <p:extLst>
      <p:ext uri="{BB962C8B-B14F-4D97-AF65-F5344CB8AC3E}">
        <p14:creationId xmlns:p14="http://schemas.microsoft.com/office/powerpoint/2010/main" val="22456166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61F477-2A04-434F-8266-2DB78E0513EB}" type="slidenum">
              <a:rPr lang="en-US"/>
              <a:pPr>
                <a:defRPr/>
              </a:pPr>
              <a:t>‹#›</a:t>
            </a:fld>
            <a:endParaRPr lang="en-US"/>
          </a:p>
        </p:txBody>
      </p:sp>
    </p:spTree>
    <p:extLst>
      <p:ext uri="{BB962C8B-B14F-4D97-AF65-F5344CB8AC3E}">
        <p14:creationId xmlns:p14="http://schemas.microsoft.com/office/powerpoint/2010/main" val="34161432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39DC42C-D7EC-478A-967A-CAD7E800B6C7}" type="slidenum">
              <a:rPr lang="en-US"/>
              <a:pPr>
                <a:defRPr/>
              </a:pPr>
              <a:t>‹#›</a:t>
            </a:fld>
            <a:endParaRPr lang="en-US"/>
          </a:p>
        </p:txBody>
      </p:sp>
    </p:spTree>
    <p:extLst>
      <p:ext uri="{BB962C8B-B14F-4D97-AF65-F5344CB8AC3E}">
        <p14:creationId xmlns:p14="http://schemas.microsoft.com/office/powerpoint/2010/main" val="4524967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716076B-BD31-4557-A5BF-073DB5D8C6A7}" type="slidenum">
              <a:rPr lang="en-US"/>
              <a:pPr>
                <a:defRPr/>
              </a:pPr>
              <a:t>‹#›</a:t>
            </a:fld>
            <a:endParaRPr lang="en-US"/>
          </a:p>
        </p:txBody>
      </p:sp>
    </p:spTree>
    <p:extLst>
      <p:ext uri="{BB962C8B-B14F-4D97-AF65-F5344CB8AC3E}">
        <p14:creationId xmlns:p14="http://schemas.microsoft.com/office/powerpoint/2010/main" val="3028674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a:prstGeom prst="rect">
            <a:avLst/>
          </a:prstGeom>
        </p:spPr>
        <p:txBody>
          <a:bodyPr/>
          <a:lstStyle/>
          <a:p>
            <a:r>
              <a:rPr lang="en-US" noProof="0" dirty="0"/>
              <a:t>Click to edit Master title style</a:t>
            </a:r>
            <a:endParaRPr lang="en-US" dirty="0"/>
          </a:p>
        </p:txBody>
      </p:sp>
      <p:sp>
        <p:nvSpPr>
          <p:cNvPr id="3" name="Vertical Text Placeholder 2"/>
          <p:cNvSpPr>
            <a:spLocks noGrp="1"/>
          </p:cNvSpPr>
          <p:nvPr>
            <p:ph type="body" orient="vert" idx="1"/>
          </p:nvPr>
        </p:nvSpPr>
        <p:spPr>
          <a:xfrm>
            <a:off x="228600" y="1828800"/>
            <a:ext cx="8610600" cy="3763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A6B169C-C6C0-45A3-9338-92FD2DD7104C}" type="slidenum">
              <a:rPr lang="en-US"/>
              <a:pPr>
                <a:defRPr/>
              </a:pPr>
              <a:t>‹#›</a:t>
            </a:fld>
            <a:endParaRPr lang="en-US"/>
          </a:p>
        </p:txBody>
      </p:sp>
    </p:spTree>
    <p:extLst>
      <p:ext uri="{BB962C8B-B14F-4D97-AF65-F5344CB8AC3E}">
        <p14:creationId xmlns:p14="http://schemas.microsoft.com/office/powerpoint/2010/main" val="24406490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EFE6A1-A72B-4E2B-B76A-858FA250572A}" type="slidenum">
              <a:rPr lang="en-US"/>
              <a:pPr>
                <a:defRPr/>
              </a:pPr>
              <a:t>‹#›</a:t>
            </a:fld>
            <a:endParaRPr lang="en-US"/>
          </a:p>
        </p:txBody>
      </p:sp>
    </p:spTree>
    <p:extLst>
      <p:ext uri="{BB962C8B-B14F-4D97-AF65-F5344CB8AC3E}">
        <p14:creationId xmlns:p14="http://schemas.microsoft.com/office/powerpoint/2010/main" val="18916543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F00548B-774F-4C66-90B1-8B4248CC8021}" type="slidenum">
              <a:rPr lang="en-US"/>
              <a:pPr>
                <a:defRPr/>
              </a:pPr>
              <a:t>‹#›</a:t>
            </a:fld>
            <a:endParaRPr lang="en-US"/>
          </a:p>
        </p:txBody>
      </p:sp>
    </p:spTree>
    <p:extLst>
      <p:ext uri="{BB962C8B-B14F-4D97-AF65-F5344CB8AC3E}">
        <p14:creationId xmlns:p14="http://schemas.microsoft.com/office/powerpoint/2010/main" val="29310159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15A9D25-4D5A-4185-9A0F-0A230C751660}" type="slidenum">
              <a:rPr lang="en-US"/>
              <a:pPr>
                <a:defRPr/>
              </a:pPr>
              <a:t>‹#›</a:t>
            </a:fld>
            <a:endParaRPr lang="en-US"/>
          </a:p>
        </p:txBody>
      </p:sp>
    </p:spTree>
    <p:extLst>
      <p:ext uri="{BB962C8B-B14F-4D97-AF65-F5344CB8AC3E}">
        <p14:creationId xmlns:p14="http://schemas.microsoft.com/office/powerpoint/2010/main" val="26059525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11E40B0-E1BB-420F-B921-81E59C94E577}" type="slidenum">
              <a:rPr lang="en-US"/>
              <a:pPr>
                <a:defRPr/>
              </a:pPr>
              <a:t>‹#›</a:t>
            </a:fld>
            <a:endParaRPr lang="en-US"/>
          </a:p>
        </p:txBody>
      </p:sp>
    </p:spTree>
    <p:extLst>
      <p:ext uri="{BB962C8B-B14F-4D97-AF65-F5344CB8AC3E}">
        <p14:creationId xmlns:p14="http://schemas.microsoft.com/office/powerpoint/2010/main" val="4180540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5D776E3-4861-4D89-8D71-70A681E4A791}" type="slidenum">
              <a:rPr lang="en-US"/>
              <a:pPr>
                <a:defRPr/>
              </a:pPr>
              <a:t>‹#›</a:t>
            </a:fld>
            <a:endParaRPr lang="en-US"/>
          </a:p>
        </p:txBody>
      </p:sp>
    </p:spTree>
    <p:extLst>
      <p:ext uri="{BB962C8B-B14F-4D97-AF65-F5344CB8AC3E}">
        <p14:creationId xmlns:p14="http://schemas.microsoft.com/office/powerpoint/2010/main" val="25742536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1A46B05-C151-414A-AD7A-0ACADB2C8418}" type="slidenum">
              <a:rPr lang="en-US"/>
              <a:pPr>
                <a:defRPr/>
              </a:pPr>
              <a:t>‹#›</a:t>
            </a:fld>
            <a:endParaRPr lang="en-US"/>
          </a:p>
        </p:txBody>
      </p:sp>
    </p:spTree>
    <p:extLst>
      <p:ext uri="{BB962C8B-B14F-4D97-AF65-F5344CB8AC3E}">
        <p14:creationId xmlns:p14="http://schemas.microsoft.com/office/powerpoint/2010/main" val="18114435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4462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2209800"/>
            <a:ext cx="8610600" cy="1143000"/>
          </a:xfrm>
        </p:spPr>
        <p:txBody>
          <a:bodyPr/>
          <a:lstStyle/>
          <a:p>
            <a:r>
              <a:rPr lang="en-US" dirty="0"/>
              <a:t>Click to edit Master title style</a:t>
            </a:r>
          </a:p>
        </p:txBody>
      </p:sp>
    </p:spTree>
    <p:extLst>
      <p:ext uri="{BB962C8B-B14F-4D97-AF65-F5344CB8AC3E}">
        <p14:creationId xmlns:p14="http://schemas.microsoft.com/office/powerpoint/2010/main" val="29555156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7255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410263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26433BB-D318-4DC0-B3F2-032043A2C216}" type="slidenum">
              <a:rPr lang="en-US"/>
              <a:pPr>
                <a:defRPr/>
              </a:pPr>
              <a:t>‹#›</a:t>
            </a:fld>
            <a:endParaRPr lang="en-US"/>
          </a:p>
        </p:txBody>
      </p:sp>
    </p:spTree>
    <p:extLst>
      <p:ext uri="{BB962C8B-B14F-4D97-AF65-F5344CB8AC3E}">
        <p14:creationId xmlns:p14="http://schemas.microsoft.com/office/powerpoint/2010/main" val="20383632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Tree>
    <p:extLst>
      <p:ext uri="{BB962C8B-B14F-4D97-AF65-F5344CB8AC3E}">
        <p14:creationId xmlns:p14="http://schemas.microsoft.com/office/powerpoint/2010/main" val="17871604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0868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0">
              <a:schemeClr val="bg1"/>
            </a:gs>
            <a:gs pos="100000">
              <a:srgbClr val="F6EBD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 name="Rectangle 25"/>
          <p:cNvSpPr/>
          <p:nvPr userDrawn="1"/>
        </p:nvSpPr>
        <p:spPr>
          <a:xfrm>
            <a:off x="0" y="0"/>
            <a:ext cx="9160323" cy="6858000"/>
          </a:xfrm>
          <a:prstGeom prst="rect">
            <a:avLst/>
          </a:prstGeom>
          <a:gradFill>
            <a:gsLst>
              <a:gs pos="0">
                <a:schemeClr val="bg1"/>
              </a:gs>
              <a:gs pos="100000">
                <a:srgbClr val="F6EBD6"/>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762000" y="1600200"/>
            <a:ext cx="7772400" cy="1061316"/>
          </a:xfrm>
        </p:spPr>
        <p:txBody>
          <a:bodyPr/>
          <a:lstStyle/>
          <a:p>
            <a:r>
              <a:rPr lang="en-US" dirty="0"/>
              <a:t>Click to edit Master title style</a:t>
            </a:r>
          </a:p>
        </p:txBody>
      </p:sp>
      <p:sp>
        <p:nvSpPr>
          <p:cNvPr id="8" name="Picture Placeholder 7"/>
          <p:cNvSpPr>
            <a:spLocks noGrp="1"/>
          </p:cNvSpPr>
          <p:nvPr>
            <p:ph type="pic" sz="quarter" idx="13"/>
          </p:nvPr>
        </p:nvSpPr>
        <p:spPr>
          <a:xfrm>
            <a:off x="-40827" y="-76200"/>
            <a:ext cx="2330908" cy="1676400"/>
          </a:xfrm>
        </p:spPr>
        <p:txBody>
          <a:bodyPr/>
          <a:lstStyle/>
          <a:p>
            <a:endParaRPr lang="en-US" dirty="0"/>
          </a:p>
        </p:txBody>
      </p:sp>
      <p:sp>
        <p:nvSpPr>
          <p:cNvPr id="11" name="Picture Placeholder 7"/>
          <p:cNvSpPr>
            <a:spLocks noGrp="1"/>
          </p:cNvSpPr>
          <p:nvPr>
            <p:ph type="pic" sz="quarter" idx="16"/>
          </p:nvPr>
        </p:nvSpPr>
        <p:spPr>
          <a:xfrm>
            <a:off x="6829415" y="-76200"/>
            <a:ext cx="2330908" cy="1676400"/>
          </a:xfrm>
        </p:spPr>
        <p:txBody>
          <a:bodyPr/>
          <a:lstStyle/>
          <a:p>
            <a:endParaRPr lang="en-US"/>
          </a:p>
        </p:txBody>
      </p:sp>
      <p:sp>
        <p:nvSpPr>
          <p:cNvPr id="9" name="Picture Placeholder 7"/>
          <p:cNvSpPr>
            <a:spLocks noGrp="1"/>
          </p:cNvSpPr>
          <p:nvPr>
            <p:ph type="pic" sz="quarter" idx="14"/>
          </p:nvPr>
        </p:nvSpPr>
        <p:spPr>
          <a:xfrm>
            <a:off x="2249254" y="-76200"/>
            <a:ext cx="2330908" cy="1676400"/>
          </a:xfrm>
        </p:spPr>
        <p:txBody>
          <a:bodyPr/>
          <a:lstStyle/>
          <a:p>
            <a:endParaRPr lang="en-US" dirty="0"/>
          </a:p>
        </p:txBody>
      </p:sp>
      <p:sp>
        <p:nvSpPr>
          <p:cNvPr id="10" name="Picture Placeholder 7"/>
          <p:cNvSpPr>
            <a:spLocks noGrp="1"/>
          </p:cNvSpPr>
          <p:nvPr>
            <p:ph type="pic" sz="quarter" idx="15"/>
          </p:nvPr>
        </p:nvSpPr>
        <p:spPr>
          <a:xfrm>
            <a:off x="4539335" y="-76200"/>
            <a:ext cx="2330908" cy="1676400"/>
          </a:xfrm>
        </p:spPr>
        <p:txBody>
          <a:bodyPr/>
          <a:lstStyle/>
          <a:p>
            <a:endParaRPr lang="en-US"/>
          </a:p>
        </p:txBody>
      </p:sp>
      <p:sp>
        <p:nvSpPr>
          <p:cNvPr id="20" name="Picture Placeholder 7"/>
          <p:cNvSpPr>
            <a:spLocks noGrp="1"/>
          </p:cNvSpPr>
          <p:nvPr>
            <p:ph type="pic" sz="quarter" idx="17"/>
          </p:nvPr>
        </p:nvSpPr>
        <p:spPr>
          <a:xfrm>
            <a:off x="-40827" y="5029200"/>
            <a:ext cx="2330908" cy="1828800"/>
          </a:xfrm>
        </p:spPr>
        <p:txBody>
          <a:bodyPr/>
          <a:lstStyle/>
          <a:p>
            <a:endParaRPr lang="en-US" dirty="0"/>
          </a:p>
        </p:txBody>
      </p:sp>
      <p:sp>
        <p:nvSpPr>
          <p:cNvPr id="21" name="Picture Placeholder 7"/>
          <p:cNvSpPr>
            <a:spLocks noGrp="1"/>
          </p:cNvSpPr>
          <p:nvPr>
            <p:ph type="pic" sz="quarter" idx="18"/>
          </p:nvPr>
        </p:nvSpPr>
        <p:spPr>
          <a:xfrm>
            <a:off x="6829415" y="5029200"/>
            <a:ext cx="2330908" cy="1828800"/>
          </a:xfrm>
        </p:spPr>
        <p:txBody>
          <a:bodyPr/>
          <a:lstStyle/>
          <a:p>
            <a:endParaRPr lang="en-US"/>
          </a:p>
        </p:txBody>
      </p:sp>
      <p:sp>
        <p:nvSpPr>
          <p:cNvPr id="22" name="Picture Placeholder 7"/>
          <p:cNvSpPr>
            <a:spLocks noGrp="1"/>
          </p:cNvSpPr>
          <p:nvPr>
            <p:ph type="pic" sz="quarter" idx="19"/>
          </p:nvPr>
        </p:nvSpPr>
        <p:spPr>
          <a:xfrm>
            <a:off x="2249254" y="5029200"/>
            <a:ext cx="2330908" cy="1828800"/>
          </a:xfrm>
        </p:spPr>
        <p:txBody>
          <a:bodyPr/>
          <a:lstStyle/>
          <a:p>
            <a:endParaRPr lang="en-US" dirty="0"/>
          </a:p>
        </p:txBody>
      </p:sp>
      <p:sp>
        <p:nvSpPr>
          <p:cNvPr id="23" name="Picture Placeholder 7"/>
          <p:cNvSpPr>
            <a:spLocks noGrp="1"/>
          </p:cNvSpPr>
          <p:nvPr>
            <p:ph type="pic" sz="quarter" idx="20"/>
          </p:nvPr>
        </p:nvSpPr>
        <p:spPr>
          <a:xfrm>
            <a:off x="4539335" y="5029200"/>
            <a:ext cx="2330908" cy="1828800"/>
          </a:xfrm>
        </p:spPr>
        <p:txBody>
          <a:bodyPr/>
          <a:lstStyle/>
          <a:p>
            <a:endParaRPr lang="en-US"/>
          </a:p>
        </p:txBody>
      </p:sp>
    </p:spTree>
    <p:extLst>
      <p:ext uri="{BB962C8B-B14F-4D97-AF65-F5344CB8AC3E}">
        <p14:creationId xmlns:p14="http://schemas.microsoft.com/office/powerpoint/2010/main" val="2659773200"/>
      </p:ext>
    </p:extLst>
  </p:cSld>
  <p:clrMapOvr>
    <a:masterClrMapping/>
  </p:clrMapOvr>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600202"/>
            <a:ext cx="8610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
        <p:nvSpPr>
          <p:cNvPr id="8" name="Rectangle 7"/>
          <p:cNvSpPr/>
          <p:nvPr userDrawn="1"/>
        </p:nvSpPr>
        <p:spPr>
          <a:xfrm>
            <a:off x="0" y="6581002"/>
            <a:ext cx="9144000" cy="2769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14151900"/>
      </p:ext>
    </p:extLst>
  </p:cSld>
  <p:clrMapOvr>
    <a:masterClrMapping/>
  </p:clrMapOvr>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62000"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908640881"/>
      </p:ext>
    </p:extLst>
  </p:cSld>
  <p:clrMapOvr>
    <a:masterClrMapping/>
  </p:clrMapOvr>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2"/>
            <a:ext cx="35814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3810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006584364"/>
      </p:ext>
    </p:extLst>
  </p:cSld>
  <p:clrMapOvr>
    <a:masterClrMapping/>
  </p:clrMapOvr>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89075"/>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28837"/>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594332037"/>
      </p:ext>
    </p:extLst>
  </p:cSld>
  <p:clrMapOvr>
    <a:masterClrMapping/>
  </p:clrMapOvr>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176677295"/>
      </p:ext>
    </p:extLst>
  </p:cSld>
  <p:clrMapOvr>
    <a:masterClrMapping/>
  </p:clrMapOvr>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560871856"/>
      </p:ext>
    </p:extLst>
  </p:cSld>
  <p:clrMapOvr>
    <a:masterClrMapping/>
  </p:clrMapOvr>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049253570"/>
      </p:ext>
    </p:extLst>
  </p:cSld>
  <p:clrMapOvr>
    <a:masterClrMapping/>
  </p:clrMapOvr>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8762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494760554"/>
      </p:ext>
    </p:extLst>
  </p:cSld>
  <p:clrMapOvr>
    <a:masterClrMapping/>
  </p:clrMapOvr>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29707625"/>
      </p:ext>
    </p:extLst>
  </p:cSld>
  <p:clrMapOvr>
    <a:masterClrMapping/>
  </p:clrMapOvr>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014804159"/>
      </p:ext>
    </p:extLst>
  </p:cSld>
  <p:clrMapOvr>
    <a:masterClrMapping/>
  </p:clrMapOvr>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9403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7"/>
            <a:ext cx="9144000" cy="818217"/>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7011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dirty="0"/>
              <a:t>Title</a:t>
            </a:r>
          </a:p>
        </p:txBody>
      </p:sp>
    </p:spTree>
    <p:extLst>
      <p:ext uri="{BB962C8B-B14F-4D97-AF65-F5344CB8AC3E}">
        <p14:creationId xmlns:p14="http://schemas.microsoft.com/office/powerpoint/2010/main" val="23723538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3740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1861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8" name="Content Placeholder 7"/>
          <p:cNvSpPr>
            <a:spLocks noGrp="1"/>
          </p:cNvSpPr>
          <p:nvPr>
            <p:ph sz="quarter" idx="10"/>
          </p:nvPr>
        </p:nvSpPr>
        <p:spPr>
          <a:xfrm>
            <a:off x="788988" y="1533525"/>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4" y="1560419"/>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9917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50E1-381E-41C4-B49F-52DA1CD1B16E}" type="datetimeFigureOut">
              <a:rPr lang="en-US" smtClean="0">
                <a:solidFill>
                  <a:srgbClr val="003366">
                    <a:tint val="75000"/>
                  </a:srgbClr>
                </a:solidFill>
              </a:rPr>
              <a:pPr/>
              <a:t>1/13/2025</a:t>
            </a:fld>
            <a:endParaRPr lang="en-US">
              <a:solidFill>
                <a:srgbClr val="003366">
                  <a:tint val="75000"/>
                </a:srgbClr>
              </a:solidFill>
            </a:endParaRPr>
          </a:p>
        </p:txBody>
      </p:sp>
      <p:sp>
        <p:nvSpPr>
          <p:cNvPr id="3" name="Footer Placeholder 2"/>
          <p:cNvSpPr>
            <a:spLocks noGrp="1"/>
          </p:cNvSpPr>
          <p:nvPr>
            <p:ph type="ftr" sz="quarter" idx="11"/>
          </p:nvPr>
        </p:nvSpPr>
        <p:spPr/>
        <p:txBody>
          <a:bodyPr/>
          <a:lstStyle/>
          <a:p>
            <a:endParaRPr lang="en-US">
              <a:solidFill>
                <a:srgbClr val="003366">
                  <a:tint val="75000"/>
                </a:srgbClr>
              </a:solidFill>
            </a:endParaRPr>
          </a:p>
        </p:txBody>
      </p:sp>
      <p:sp>
        <p:nvSpPr>
          <p:cNvPr id="4" name="Slide Number Placeholder 3"/>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249327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610600" cy="1143000"/>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F288C8A-7084-4DA3-B067-558FF88C257D}" type="slidenum">
              <a:rPr lang="en-US"/>
              <a:pPr>
                <a:defRPr/>
              </a:pPr>
              <a:t>‹#›</a:t>
            </a:fld>
            <a:endParaRPr lang="en-US"/>
          </a:p>
        </p:txBody>
      </p:sp>
    </p:spTree>
    <p:extLst>
      <p:ext uri="{BB962C8B-B14F-4D97-AF65-F5344CB8AC3E}">
        <p14:creationId xmlns:p14="http://schemas.microsoft.com/office/powerpoint/2010/main" val="6482795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54FE7D5-75D6-45C1-A870-964CC52E02B4}" type="datetimeFigureOut">
              <a:rPr lang="en-US"/>
              <a:pPr>
                <a:defRPr/>
              </a:pPr>
              <a:t>1/13/2025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399274E-710F-4C48-BA97-96F21B882047}" type="slidenum">
              <a:rPr lang="en-US"/>
              <a:pPr>
                <a:defRPr/>
              </a:pPr>
              <a:t>‹#›</a:t>
            </a:fld>
            <a:endParaRPr lang="en-US"/>
          </a:p>
        </p:txBody>
      </p:sp>
    </p:spTree>
    <p:extLst>
      <p:ext uri="{BB962C8B-B14F-4D97-AF65-F5344CB8AC3E}">
        <p14:creationId xmlns:p14="http://schemas.microsoft.com/office/powerpoint/2010/main" val="3146733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14A7677-6408-4501-B549-49937854B78F}" type="datetimeFigureOut">
              <a:rPr lang="en-US"/>
              <a:pPr>
                <a:defRPr/>
              </a:pPr>
              <a:t>1/13/2025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8C3AC1B-220B-4512-AA80-E212DAABD94A}" type="slidenum">
              <a:rPr lang="en-US"/>
              <a:pPr>
                <a:defRPr/>
              </a:pPr>
              <a:t>‹#›</a:t>
            </a:fld>
            <a:endParaRPr lang="en-US"/>
          </a:p>
        </p:txBody>
      </p:sp>
    </p:spTree>
    <p:extLst>
      <p:ext uri="{BB962C8B-B14F-4D97-AF65-F5344CB8AC3E}">
        <p14:creationId xmlns:p14="http://schemas.microsoft.com/office/powerpoint/2010/main" val="23462765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249B0B4-47B8-4453-88FD-7AB609E018EE}" type="datetimeFigureOut">
              <a:rPr lang="en-US"/>
              <a:pPr>
                <a:defRPr/>
              </a:pPr>
              <a:t>1/13/2025</a:t>
            </a:fld>
            <a:endParaRPr lang="en-US"/>
          </a:p>
        </p:txBody>
      </p:sp>
      <p:sp>
        <p:nvSpPr>
          <p:cNvPr id="4"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61F477-2A04-434F-8266-2DB78E0513EB}" type="slidenum">
              <a:rPr lang="en-US"/>
              <a:pPr>
                <a:defRPr/>
              </a:pPr>
              <a:t>‹#›</a:t>
            </a:fld>
            <a:endParaRPr lang="en-US"/>
          </a:p>
        </p:txBody>
      </p:sp>
    </p:spTree>
    <p:extLst>
      <p:ext uri="{BB962C8B-B14F-4D97-AF65-F5344CB8AC3E}">
        <p14:creationId xmlns:p14="http://schemas.microsoft.com/office/powerpoint/2010/main" val="21755556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BB5644E-2DE2-409D-A649-A7D4D7DE429A}" type="datetimeFigureOut">
              <a:rPr lang="en-US"/>
              <a:pPr>
                <a:defRPr/>
              </a:pPr>
              <a:t>1/13/2025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39DC42C-D7EC-478A-967A-CAD7E800B6C7}" type="slidenum">
              <a:rPr lang="en-US"/>
              <a:pPr>
                <a:defRPr/>
              </a:pPr>
              <a:t>‹#›</a:t>
            </a:fld>
            <a:endParaRPr lang="en-US"/>
          </a:p>
        </p:txBody>
      </p:sp>
    </p:spTree>
    <p:extLst>
      <p:ext uri="{BB962C8B-B14F-4D97-AF65-F5344CB8AC3E}">
        <p14:creationId xmlns:p14="http://schemas.microsoft.com/office/powerpoint/2010/main" val="5814132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4D94F12-D3D2-4B1F-9265-1D56F841A6B6}" type="datetimeFigureOut">
              <a:rPr lang="en-US"/>
              <a:pPr>
                <a:defRPr/>
              </a:pPr>
              <a:t>1/13/2025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716076B-BD31-4557-A5BF-073DB5D8C6A7}" type="slidenum">
              <a:rPr lang="en-US"/>
              <a:pPr>
                <a:defRPr/>
              </a:pPr>
              <a:t>‹#›</a:t>
            </a:fld>
            <a:endParaRPr lang="en-US"/>
          </a:p>
        </p:txBody>
      </p:sp>
    </p:spTree>
    <p:extLst>
      <p:ext uri="{BB962C8B-B14F-4D97-AF65-F5344CB8AC3E}">
        <p14:creationId xmlns:p14="http://schemas.microsoft.com/office/powerpoint/2010/main" val="38598164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22BDA28-E4AB-42EA-B6CF-14869CD484C6}" type="datetimeFigureOut">
              <a:rPr lang="en-US"/>
              <a:pPr>
                <a:defRPr/>
              </a:pPr>
              <a:t>1/13/2025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EFE6A1-A72B-4E2B-B76A-858FA250572A}" type="slidenum">
              <a:rPr lang="en-US"/>
              <a:pPr>
                <a:defRPr/>
              </a:pPr>
              <a:t>‹#›</a:t>
            </a:fld>
            <a:endParaRPr lang="en-US"/>
          </a:p>
        </p:txBody>
      </p:sp>
    </p:spTree>
    <p:extLst>
      <p:ext uri="{BB962C8B-B14F-4D97-AF65-F5344CB8AC3E}">
        <p14:creationId xmlns:p14="http://schemas.microsoft.com/office/powerpoint/2010/main" val="24622317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A7CEFED-4601-4483-B775-C536CAC9400E}" type="datetimeFigureOut">
              <a:rPr lang="en-US"/>
              <a:pPr>
                <a:defRPr/>
              </a:pPr>
              <a:t>1/13/2025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F00548B-774F-4C66-90B1-8B4248CC8021}" type="slidenum">
              <a:rPr lang="en-US"/>
              <a:pPr>
                <a:defRPr/>
              </a:pPr>
              <a:t>‹#›</a:t>
            </a:fld>
            <a:endParaRPr lang="en-US"/>
          </a:p>
        </p:txBody>
      </p:sp>
    </p:spTree>
    <p:extLst>
      <p:ext uri="{BB962C8B-B14F-4D97-AF65-F5344CB8AC3E}">
        <p14:creationId xmlns:p14="http://schemas.microsoft.com/office/powerpoint/2010/main" val="16629611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6EB361C-0E53-498A-A4F9-0492763B9CCD}" type="datetimeFigureOut">
              <a:rPr lang="en-US"/>
              <a:pPr>
                <a:defRPr/>
              </a:pPr>
              <a:t>1/13/2025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15A9D25-4D5A-4185-9A0F-0A230C751660}" type="slidenum">
              <a:rPr lang="en-US"/>
              <a:pPr>
                <a:defRPr/>
              </a:pPr>
              <a:t>‹#›</a:t>
            </a:fld>
            <a:endParaRPr lang="en-US"/>
          </a:p>
        </p:txBody>
      </p:sp>
    </p:spTree>
    <p:extLst>
      <p:ext uri="{BB962C8B-B14F-4D97-AF65-F5344CB8AC3E}">
        <p14:creationId xmlns:p14="http://schemas.microsoft.com/office/powerpoint/2010/main" val="30922515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95F88C2-0A8B-496D-8FB5-7E1B07602645}" type="datetimeFigureOut">
              <a:rPr lang="en-US"/>
              <a:pPr>
                <a:defRPr/>
              </a:pPr>
              <a:t>1/13/2025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11E40B0-E1BB-420F-B921-81E59C94E577}" type="slidenum">
              <a:rPr lang="en-US"/>
              <a:pPr>
                <a:defRPr/>
              </a:pPr>
              <a:t>‹#›</a:t>
            </a:fld>
            <a:endParaRPr lang="en-US"/>
          </a:p>
        </p:txBody>
      </p:sp>
    </p:spTree>
    <p:extLst>
      <p:ext uri="{BB962C8B-B14F-4D97-AF65-F5344CB8AC3E}">
        <p14:creationId xmlns:p14="http://schemas.microsoft.com/office/powerpoint/2010/main" val="38548238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BFDEA8-9702-4D78-B4DB-BA175ABAB915}" type="datetimeFigureOut">
              <a:rPr lang="en-US"/>
              <a:pPr>
                <a:defRPr/>
              </a:pPr>
              <a:t>1/13/2025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5D776E3-4861-4D89-8D71-70A681E4A791}" type="slidenum">
              <a:rPr lang="en-US"/>
              <a:pPr>
                <a:defRPr/>
              </a:pPr>
              <a:t>‹#›</a:t>
            </a:fld>
            <a:endParaRPr lang="en-US"/>
          </a:p>
        </p:txBody>
      </p:sp>
    </p:spTree>
    <p:extLst>
      <p:ext uri="{BB962C8B-B14F-4D97-AF65-F5344CB8AC3E}">
        <p14:creationId xmlns:p14="http://schemas.microsoft.com/office/powerpoint/2010/main" val="4097235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31D06C7-2DDC-4FA9-8D03-61FFB8B393AE}" type="slidenum">
              <a:rPr lang="en-US"/>
              <a:pPr>
                <a:defRPr/>
              </a:pPr>
              <a:t>‹#›</a:t>
            </a:fld>
            <a:endParaRPr lang="en-US"/>
          </a:p>
        </p:txBody>
      </p:sp>
    </p:spTree>
    <p:extLst>
      <p:ext uri="{BB962C8B-B14F-4D97-AF65-F5344CB8AC3E}">
        <p14:creationId xmlns:p14="http://schemas.microsoft.com/office/powerpoint/2010/main" val="7776357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786AF05-4BD2-4A96-90CD-3D88BD30D8B8}" type="datetimeFigureOut">
              <a:rPr lang="en-US"/>
              <a:pPr>
                <a:defRPr/>
              </a:pPr>
              <a:t>1/13/2025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1A46B05-C151-414A-AD7A-0ACADB2C8418}" type="slidenum">
              <a:rPr lang="en-US"/>
              <a:pPr>
                <a:defRPr/>
              </a:pPr>
              <a:t>‹#›</a:t>
            </a:fld>
            <a:endParaRPr lang="en-US"/>
          </a:p>
        </p:txBody>
      </p:sp>
    </p:spTree>
    <p:extLst>
      <p:ext uri="{BB962C8B-B14F-4D97-AF65-F5344CB8AC3E}">
        <p14:creationId xmlns:p14="http://schemas.microsoft.com/office/powerpoint/2010/main" val="39457070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7311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2209800"/>
            <a:ext cx="8610600" cy="1143000"/>
          </a:xfrm>
        </p:spPr>
        <p:txBody>
          <a:bodyPr/>
          <a:lstStyle/>
          <a:p>
            <a:r>
              <a:rPr lang="en-US" dirty="0"/>
              <a:t>Click to edit Master title style</a:t>
            </a:r>
          </a:p>
        </p:txBody>
      </p:sp>
    </p:spTree>
    <p:extLst>
      <p:ext uri="{BB962C8B-B14F-4D97-AF65-F5344CB8AC3E}">
        <p14:creationId xmlns:p14="http://schemas.microsoft.com/office/powerpoint/2010/main" val="31050507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8958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7"/>
            <a:ext cx="9144000" cy="818217"/>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46466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dirty="0"/>
              <a:t>Title</a:t>
            </a:r>
          </a:p>
        </p:txBody>
      </p:sp>
    </p:spTree>
    <p:extLst>
      <p:ext uri="{BB962C8B-B14F-4D97-AF65-F5344CB8AC3E}">
        <p14:creationId xmlns:p14="http://schemas.microsoft.com/office/powerpoint/2010/main" val="13206098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57061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2147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8" name="Content Placeholder 7"/>
          <p:cNvSpPr>
            <a:spLocks noGrp="1"/>
          </p:cNvSpPr>
          <p:nvPr>
            <p:ph sz="quarter" idx="10"/>
          </p:nvPr>
        </p:nvSpPr>
        <p:spPr>
          <a:xfrm>
            <a:off x="788988" y="1533525"/>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4" y="1560419"/>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65546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9"/>
            <a:ext cx="9144000" cy="818217"/>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7871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530F2FE-EE47-4038-9DCA-443642BAAAD2}" type="slidenum">
              <a:rPr lang="en-US"/>
              <a:pPr>
                <a:defRPr/>
              </a:pPr>
              <a:t>‹#›</a:t>
            </a:fld>
            <a:endParaRPr lang="en-US"/>
          </a:p>
        </p:txBody>
      </p:sp>
    </p:spTree>
    <p:extLst>
      <p:ext uri="{BB962C8B-B14F-4D97-AF65-F5344CB8AC3E}">
        <p14:creationId xmlns:p14="http://schemas.microsoft.com/office/powerpoint/2010/main" val="14224323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hasCustomPrompt="1"/>
          </p:nvPr>
        </p:nvSpPr>
        <p:spPr>
          <a:xfrm>
            <a:off x="0" y="2"/>
            <a:ext cx="9144000" cy="1325563"/>
          </a:xfrm>
          <a:prstGeom prst="rect">
            <a:avLst/>
          </a:prstGeom>
        </p:spPr>
        <p:txBody>
          <a:bodyPr/>
          <a:lstStyle>
            <a:lvl1pPr>
              <a:defRPr b="0"/>
            </a:lvl1pPr>
          </a:lstStyle>
          <a:p>
            <a:r>
              <a:rPr lang="en-US" dirty="0"/>
              <a:t>Title</a:t>
            </a:r>
          </a:p>
        </p:txBody>
      </p:sp>
    </p:spTree>
    <p:extLst>
      <p:ext uri="{BB962C8B-B14F-4D97-AF65-F5344CB8AC3E}">
        <p14:creationId xmlns:p14="http://schemas.microsoft.com/office/powerpoint/2010/main" val="6288072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2"/>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8" y="1560421"/>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3260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7"/>
            <a:ext cx="9144000" cy="1114051"/>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8878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2"/>
            <a:ext cx="9144000" cy="1325563"/>
          </a:xfrm>
          <a:prstGeom prst="rect">
            <a:avLst/>
          </a:prstGeom>
        </p:spPr>
        <p:txBody>
          <a:bodyPr/>
          <a:lstStyle>
            <a:lvl1pPr>
              <a:defRPr/>
            </a:lvl1pPr>
          </a:lstStyle>
          <a:p>
            <a:r>
              <a:rPr lang="en-US" dirty="0"/>
              <a:t>Title</a:t>
            </a:r>
          </a:p>
        </p:txBody>
      </p:sp>
      <p:sp>
        <p:nvSpPr>
          <p:cNvPr id="8" name="Content Placeholder 7"/>
          <p:cNvSpPr>
            <a:spLocks noGrp="1"/>
          </p:cNvSpPr>
          <p:nvPr>
            <p:ph sz="quarter" idx="10"/>
          </p:nvPr>
        </p:nvSpPr>
        <p:spPr>
          <a:xfrm>
            <a:off x="788988" y="1533527"/>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5" y="1560421"/>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4039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Slide">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58977"/>
            <a:ext cx="8305800" cy="1470025"/>
          </a:xfrm>
        </p:spPr>
        <p:txBody>
          <a:bodyPr/>
          <a:lstStyle>
            <a:lvl1pPr>
              <a:defRPr sz="3300"/>
            </a:lvl1pPr>
          </a:lstStyle>
          <a:p>
            <a:r>
              <a:rPr lang="en-US"/>
              <a:t>Click to edit Master title style</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8950" y="3048000"/>
            <a:ext cx="2828925" cy="12954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3" y="0"/>
            <a:ext cx="9144000" cy="1332992"/>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30928"/>
            <a:ext cx="9144000" cy="2227072"/>
          </a:xfrm>
          <a:prstGeom prst="rect">
            <a:avLst/>
          </a:prstGeom>
        </p:spPr>
      </p:pic>
    </p:spTree>
    <p:extLst>
      <p:ext uri="{BB962C8B-B14F-4D97-AF65-F5344CB8AC3E}">
        <p14:creationId xmlns:p14="http://schemas.microsoft.com/office/powerpoint/2010/main" val="1183847464"/>
      </p:ext>
    </p:extLst>
  </p:cSld>
  <p:clrMapOvr>
    <a:masterClrMapping/>
  </p:clrMapOvr>
  <p:hf sldNum="0"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2"/>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B2C4FAF0-2CFE-4A82-8D40-CCD7CCF75404}"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BC1D1A-C150-4DDB-B177-C7A39254495B}" type="slidenum">
              <a:rPr lang="en-US" altLang="en-US"/>
              <a:pPr>
                <a:defRPr/>
              </a:pPr>
              <a:t>‹#›</a:t>
            </a:fld>
            <a:endParaRPr lang="en-US" altLang="en-US"/>
          </a:p>
        </p:txBody>
      </p:sp>
      <p:sp>
        <p:nvSpPr>
          <p:cNvPr id="7" name="TextBox 6">
            <a:extLst>
              <a:ext uri="{FF2B5EF4-FFF2-40B4-BE49-F238E27FC236}">
                <a16:creationId xmlns:a16="http://schemas.microsoft.com/office/drawing/2014/main" id="{D2185CE6-2F1D-4158-AE71-BF6F0EE54F0D}"/>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3264260982"/>
      </p:ext>
    </p:extLst>
  </p:cSld>
  <p:clrMapOvr>
    <a:masterClrMapping/>
  </p:clrMapOvr>
  <p:hf sldNum="0"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dirty="0"/>
              <a:t>Click to edit Master title style</a:t>
            </a:r>
          </a:p>
        </p:txBody>
      </p:sp>
      <p:sp>
        <p:nvSpPr>
          <p:cNvPr id="3" name="Content Placeholder 2"/>
          <p:cNvSpPr>
            <a:spLocks noGrp="1"/>
          </p:cNvSpPr>
          <p:nvPr>
            <p:ph idx="1"/>
          </p:nvPr>
        </p:nvSpPr>
        <p:spPr>
          <a:xfrm>
            <a:off x="457200" y="1524002"/>
            <a:ext cx="8229600" cy="42672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63EA27D5-3A86-4478-8539-BC3FC6E754D5}"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A5C8E03-A3CD-422D-A45B-401051A866DC}" type="slidenum">
              <a:rPr lang="en-US" altLang="en-US"/>
              <a:pPr>
                <a:defRPr/>
              </a:pPr>
              <a:t>‹#›</a:t>
            </a:fld>
            <a:endParaRPr lang="en-US" alt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6100" y="6151994"/>
            <a:ext cx="2400300" cy="569483"/>
          </a:xfrm>
          <a:prstGeom prst="rect">
            <a:avLst/>
          </a:prstGeom>
        </p:spPr>
      </p:pic>
      <p:sp>
        <p:nvSpPr>
          <p:cNvPr id="8" name="TextBox 7">
            <a:extLst>
              <a:ext uri="{FF2B5EF4-FFF2-40B4-BE49-F238E27FC236}">
                <a16:creationId xmlns:a16="http://schemas.microsoft.com/office/drawing/2014/main" id="{18684E3B-45C3-4C6A-83CF-D15E113C10A0}"/>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23148659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2"/>
            <a:ext cx="7772400" cy="1362075"/>
          </a:xfrm>
        </p:spPr>
        <p:txBody>
          <a:bodyPr anchor="t"/>
          <a:lstStyle>
            <a:lvl1pPr algn="l">
              <a:defRPr sz="3000" b="1" cap="all"/>
            </a:lvl1pPr>
          </a:lstStyle>
          <a:p>
            <a:r>
              <a:rPr lang="en-US"/>
              <a:t>Click to edit Master title style</a:t>
            </a:r>
            <a:endParaRPr lang="en-US" dirty="0"/>
          </a:p>
        </p:txBody>
      </p:sp>
      <p:sp>
        <p:nvSpPr>
          <p:cNvPr id="3"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0AA0A0C9-C474-4F98-81C9-81C56842511A}" type="datetimeFigureOut">
              <a:rPr lang="en-US"/>
              <a:pPr>
                <a:defRPr/>
              </a:pPr>
              <a:t>1/13/2025</a:t>
            </a:fld>
            <a:endParaRPr lang="en-US"/>
          </a:p>
        </p:txBody>
      </p:sp>
      <p:sp>
        <p:nvSpPr>
          <p:cNvPr id="4"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EC49E2A-4705-4DD2-B773-B2E69ABF418F}" type="slidenum">
              <a:rPr lang="en-US" altLang="en-US"/>
              <a:pPr>
                <a:defRPr/>
              </a:pPr>
              <a:t>‹#›</a:t>
            </a:fld>
            <a:endParaRPr lang="en-US" altLang="en-US"/>
          </a:p>
        </p:txBody>
      </p:sp>
      <p:sp>
        <p:nvSpPr>
          <p:cNvPr id="6" name="TextBox 5">
            <a:extLst>
              <a:ext uri="{FF2B5EF4-FFF2-40B4-BE49-F238E27FC236}">
                <a16:creationId xmlns:a16="http://schemas.microsoft.com/office/drawing/2014/main" id="{43D505DC-F9D7-40D6-B4AE-408E823A5930}"/>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131506477"/>
      </p:ext>
    </p:extLst>
  </p:cSld>
  <p:clrMapOvr>
    <a:masterClrMapping/>
  </p:clrMapOvr>
  <p:hf sldNum="0"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dirty="0"/>
              <a:t>Click to edit Master title style</a:t>
            </a:r>
          </a:p>
        </p:txBody>
      </p:sp>
      <p:sp>
        <p:nvSpPr>
          <p:cNvPr id="3" name="Content Placeholder 2"/>
          <p:cNvSpPr>
            <a:spLocks noGrp="1"/>
          </p:cNvSpPr>
          <p:nvPr>
            <p:ph sz="half" idx="1"/>
          </p:nvPr>
        </p:nvSpPr>
        <p:spPr>
          <a:xfrm>
            <a:off x="685800" y="1600202"/>
            <a:ext cx="35814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3810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055EF227-C69C-40BF-B86A-1C530F575A36}"/>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1208585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489075"/>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28837"/>
            <a:ext cx="4041775" cy="3586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30B26FF6-38C1-4CE0-8928-6858A03E1519}" type="datetimeFigureOut">
              <a:rPr lang="en-US"/>
              <a:pPr>
                <a:defRPr/>
              </a:pPr>
              <a:t>1/13/2025</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E1CF6B6-2FD9-456F-A9A2-867580FA6A00}" type="slidenum">
              <a:rPr lang="en-US" altLang="en-US"/>
              <a:pPr>
                <a:defRPr/>
              </a:pPr>
              <a:t>‹#›</a:t>
            </a:fld>
            <a:endParaRPr lang="en-US" altLang="en-US"/>
          </a:p>
        </p:txBody>
      </p:sp>
      <p:sp>
        <p:nvSpPr>
          <p:cNvPr id="10" name="TextBox 9">
            <a:extLst>
              <a:ext uri="{FF2B5EF4-FFF2-40B4-BE49-F238E27FC236}">
                <a16:creationId xmlns:a16="http://schemas.microsoft.com/office/drawing/2014/main" id="{C69CD003-7630-427C-950E-7D4F925FC8D3}"/>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2029616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14C6CA6-51FB-43E1-97C2-AAD68A5E1D8A}" type="slidenum">
              <a:rPr lang="en-US"/>
              <a:pPr>
                <a:defRPr/>
              </a:pPr>
              <a:t>‹#›</a:t>
            </a:fld>
            <a:endParaRPr lang="en-US"/>
          </a:p>
        </p:txBody>
      </p:sp>
    </p:spTree>
    <p:extLst>
      <p:ext uri="{BB962C8B-B14F-4D97-AF65-F5344CB8AC3E}">
        <p14:creationId xmlns:p14="http://schemas.microsoft.com/office/powerpoint/2010/main" val="26534989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BDF7EBEB-417A-4866-BB98-13C30C69E161}" type="datetimeFigureOut">
              <a:rPr lang="en-US"/>
              <a:pPr>
                <a:defRPr/>
              </a:pPr>
              <a:t>1/13/2025</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45AC566-5CC1-430A-A494-DB4ADCB06698}" type="slidenum">
              <a:rPr lang="en-US" altLang="en-US"/>
              <a:pPr>
                <a:defRPr/>
              </a:pPr>
              <a:t>‹#›</a:t>
            </a:fld>
            <a:endParaRPr lang="en-US" altLang="en-US" dirty="0"/>
          </a:p>
        </p:txBody>
      </p:sp>
      <p:sp>
        <p:nvSpPr>
          <p:cNvPr id="6" name="TextBox 5">
            <a:extLst>
              <a:ext uri="{FF2B5EF4-FFF2-40B4-BE49-F238E27FC236}">
                <a16:creationId xmlns:a16="http://schemas.microsoft.com/office/drawing/2014/main" id="{57FC0494-7A87-4271-A8CC-76687A7E5088}"/>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12161871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67A92A20-E979-4C85-B0AD-C36B57983831}" type="datetimeFigureOut">
              <a:rPr lang="en-US"/>
              <a:pPr>
                <a:defRPr/>
              </a:pPr>
              <a:t>1/13/2025</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DF84581-D3FF-4D4C-B057-CB9F8737A59C}" type="slidenum">
              <a:rPr lang="en-US" altLang="en-US"/>
              <a:pPr>
                <a:defRPr/>
              </a:pPr>
              <a:t>‹#›</a:t>
            </a:fld>
            <a:endParaRPr lang="en-US" altLang="en-US"/>
          </a:p>
        </p:txBody>
      </p:sp>
      <p:sp>
        <p:nvSpPr>
          <p:cNvPr id="5" name="TextBox 4">
            <a:extLst>
              <a:ext uri="{FF2B5EF4-FFF2-40B4-BE49-F238E27FC236}">
                <a16:creationId xmlns:a16="http://schemas.microsoft.com/office/drawing/2014/main" id="{9CBD4F53-3E7D-4578-AA95-32038E3484B6}"/>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37175382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2799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FEAD7223-0568-4A5F-B1D4-F1A2A9C2DB6E}" type="datetimeFigureOut">
              <a:rPr lang="en-US"/>
              <a:pPr>
                <a:defRPr/>
              </a:pPr>
              <a:t>1/13/2025</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1A146C9-C0C6-4AF6-ABFE-20215B1A5E61}" type="slidenum">
              <a:rPr lang="en-US" altLang="en-US"/>
              <a:pPr>
                <a:defRPr/>
              </a:pPr>
              <a:t>‹#›</a:t>
            </a:fld>
            <a:endParaRPr lang="en-US" altLang="en-US"/>
          </a:p>
        </p:txBody>
      </p:sp>
      <p:sp>
        <p:nvSpPr>
          <p:cNvPr id="8" name="TextBox 7">
            <a:extLst>
              <a:ext uri="{FF2B5EF4-FFF2-40B4-BE49-F238E27FC236}">
                <a16:creationId xmlns:a16="http://schemas.microsoft.com/office/drawing/2014/main" id="{31FFBC0D-E972-4B20-A488-A744FEC2FDBD}"/>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20394150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D5B4D782-72A8-445D-88A5-FE0E4074CF86}" type="datetimeFigureOut">
              <a:rPr lang="en-US"/>
              <a:pPr>
                <a:defRPr/>
              </a:pPr>
              <a:t>1/13/2025</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B341A2-772A-475A-AFB8-54F471B5BB46}" type="slidenum">
              <a:rPr lang="en-US" altLang="en-US"/>
              <a:pPr>
                <a:defRPr/>
              </a:pPr>
              <a:t>‹#›</a:t>
            </a:fld>
            <a:endParaRPr lang="en-US" altLang="en-US"/>
          </a:p>
        </p:txBody>
      </p:sp>
      <p:sp>
        <p:nvSpPr>
          <p:cNvPr id="8" name="TextBox 7">
            <a:extLst>
              <a:ext uri="{FF2B5EF4-FFF2-40B4-BE49-F238E27FC236}">
                <a16:creationId xmlns:a16="http://schemas.microsoft.com/office/drawing/2014/main" id="{D36B4F26-0584-4D5B-8AD1-FD269363B510}"/>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29115100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2"/>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6C0B770E-CAAF-4A1E-BF79-B4C108AF596D}"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172C7F1-762C-454B-B069-346620EDEFC2}" type="slidenum">
              <a:rPr lang="en-US" altLang="en-US"/>
              <a:pPr>
                <a:defRPr/>
              </a:pPr>
              <a:t>‹#›</a:t>
            </a:fld>
            <a:endParaRPr lang="en-US" altLang="en-US"/>
          </a:p>
        </p:txBody>
      </p:sp>
      <p:sp>
        <p:nvSpPr>
          <p:cNvPr id="7" name="TextBox 6">
            <a:extLst>
              <a:ext uri="{FF2B5EF4-FFF2-40B4-BE49-F238E27FC236}">
                <a16:creationId xmlns:a16="http://schemas.microsoft.com/office/drawing/2014/main" id="{F0FF2AB8-26E1-4CD6-BC67-1181584EE923}"/>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11028226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5A744556-75AE-4F51-B2BD-DB7A8A0A9CC8}"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D081178-6240-4772-BBD9-45C2DF98C3F2}" type="slidenum">
              <a:rPr lang="en-US" altLang="en-US"/>
              <a:pPr>
                <a:defRPr/>
              </a:pPr>
              <a:t>‹#›</a:t>
            </a:fld>
            <a:endParaRPr lang="en-US" altLang="en-US"/>
          </a:p>
        </p:txBody>
      </p:sp>
    </p:spTree>
    <p:extLst>
      <p:ext uri="{BB962C8B-B14F-4D97-AF65-F5344CB8AC3E}">
        <p14:creationId xmlns:p14="http://schemas.microsoft.com/office/powerpoint/2010/main" val="40472937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023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2"/>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8" y="1560421"/>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70534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5395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539752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BEA509C-73A3-4031-BE70-069B39322FAF}" type="slidenum">
              <a:rPr lang="en-US"/>
              <a:pPr>
                <a:defRPr/>
              </a:pPr>
              <a:t>‹#›</a:t>
            </a:fld>
            <a:endParaRPr lang="en-US"/>
          </a:p>
        </p:txBody>
      </p:sp>
    </p:spTree>
    <p:extLst>
      <p:ext uri="{BB962C8B-B14F-4D97-AF65-F5344CB8AC3E}">
        <p14:creationId xmlns:p14="http://schemas.microsoft.com/office/powerpoint/2010/main" val="15480197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2780615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8926706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40401505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7430430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953488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3350948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0188304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27366614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11303447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a:p>
        </p:txBody>
      </p:sp>
    </p:spTree>
    <p:extLst>
      <p:ext uri="{BB962C8B-B14F-4D97-AF65-F5344CB8AC3E}">
        <p14:creationId xmlns:p14="http://schemas.microsoft.com/office/powerpoint/2010/main" val="316054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435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7DA6F46-B29E-49BD-8625-AA1C4AB7C67C}" type="slidenum">
              <a:rPr lang="en-US"/>
              <a:pPr>
                <a:defRPr/>
              </a:pPr>
              <a:t>‹#›</a:t>
            </a:fld>
            <a:endParaRPr lang="en-US"/>
          </a:p>
        </p:txBody>
      </p:sp>
    </p:spTree>
    <p:extLst>
      <p:ext uri="{BB962C8B-B14F-4D97-AF65-F5344CB8AC3E}">
        <p14:creationId xmlns:p14="http://schemas.microsoft.com/office/powerpoint/2010/main" val="33624057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1766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6720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8" name="Content Placeholder 7"/>
          <p:cNvSpPr>
            <a:spLocks noGrp="1"/>
          </p:cNvSpPr>
          <p:nvPr>
            <p:ph sz="quarter" idx="10"/>
          </p:nvPr>
        </p:nvSpPr>
        <p:spPr>
          <a:xfrm>
            <a:off x="788988" y="1533525"/>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4" y="1560419"/>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6028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2400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tle Slide">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58977"/>
            <a:ext cx="8305800" cy="1470025"/>
          </a:xfrm>
        </p:spPr>
        <p:txBody>
          <a:bodyPr/>
          <a:lstStyle>
            <a:lvl1pPr>
              <a:defRPr sz="3300"/>
            </a:lvl1pPr>
          </a:lstStyle>
          <a:p>
            <a:r>
              <a:rPr lang="en-US"/>
              <a:t>Click to edit Master title style</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8950" y="3048000"/>
            <a:ext cx="2828925" cy="12954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3" y="0"/>
            <a:ext cx="9144000" cy="1332992"/>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30928"/>
            <a:ext cx="9144000" cy="2227072"/>
          </a:xfrm>
          <a:prstGeom prst="rect">
            <a:avLst/>
          </a:prstGeom>
        </p:spPr>
      </p:pic>
    </p:spTree>
    <p:extLst>
      <p:ext uri="{BB962C8B-B14F-4D97-AF65-F5344CB8AC3E}">
        <p14:creationId xmlns:p14="http://schemas.microsoft.com/office/powerpoint/2010/main" val="1935061978"/>
      </p:ext>
    </p:extLst>
  </p:cSld>
  <p:clrMapOvr>
    <a:masterClrMapping/>
  </p:clrMapOvr>
  <p:hf sldNum="0"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2"/>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B2C4FAF0-2CFE-4A82-8D40-CCD7CCF75404}"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BC1D1A-C150-4DDB-B177-C7A39254495B}" type="slidenum">
              <a:rPr lang="en-US" altLang="en-US"/>
              <a:pPr>
                <a:defRPr/>
              </a:pPr>
              <a:t>‹#›</a:t>
            </a:fld>
            <a:endParaRPr lang="en-US" altLang="en-US"/>
          </a:p>
        </p:txBody>
      </p:sp>
      <p:sp>
        <p:nvSpPr>
          <p:cNvPr id="7" name="TextBox 6">
            <a:extLst>
              <a:ext uri="{FF2B5EF4-FFF2-40B4-BE49-F238E27FC236}">
                <a16:creationId xmlns:a16="http://schemas.microsoft.com/office/drawing/2014/main" id="{D2185CE6-2F1D-4158-AE71-BF6F0EE54F0D}"/>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2335591702"/>
      </p:ext>
    </p:extLst>
  </p:cSld>
  <p:clrMapOvr>
    <a:masterClrMapping/>
  </p:clrMapOvr>
  <p:hf sldNum="0"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dirty="0"/>
              <a:t>Click to edit Master title style</a:t>
            </a:r>
          </a:p>
        </p:txBody>
      </p:sp>
      <p:sp>
        <p:nvSpPr>
          <p:cNvPr id="3" name="Content Placeholder 2"/>
          <p:cNvSpPr>
            <a:spLocks noGrp="1"/>
          </p:cNvSpPr>
          <p:nvPr>
            <p:ph idx="1"/>
          </p:nvPr>
        </p:nvSpPr>
        <p:spPr>
          <a:xfrm>
            <a:off x="457200" y="1524002"/>
            <a:ext cx="8229600" cy="42672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63EA27D5-3A86-4478-8539-BC3FC6E754D5}"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A5C8E03-A3CD-422D-A45B-401051A866DC}" type="slidenum">
              <a:rPr lang="en-US" altLang="en-US"/>
              <a:pPr>
                <a:defRPr/>
              </a:pPr>
              <a:t>‹#›</a:t>
            </a:fld>
            <a:endParaRPr lang="en-US" alt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6100" y="6151994"/>
            <a:ext cx="2400300" cy="569483"/>
          </a:xfrm>
          <a:prstGeom prst="rect">
            <a:avLst/>
          </a:prstGeom>
        </p:spPr>
      </p:pic>
      <p:sp>
        <p:nvSpPr>
          <p:cNvPr id="8" name="TextBox 7">
            <a:extLst>
              <a:ext uri="{FF2B5EF4-FFF2-40B4-BE49-F238E27FC236}">
                <a16:creationId xmlns:a16="http://schemas.microsoft.com/office/drawing/2014/main" id="{18684E3B-45C3-4C6A-83CF-D15E113C10A0}"/>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5592834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2"/>
            <a:ext cx="7772400" cy="1362075"/>
          </a:xfrm>
        </p:spPr>
        <p:txBody>
          <a:bodyPr anchor="t"/>
          <a:lstStyle>
            <a:lvl1pPr algn="l">
              <a:defRPr sz="3000" b="1" cap="all"/>
            </a:lvl1pPr>
          </a:lstStyle>
          <a:p>
            <a:r>
              <a:rPr lang="en-US"/>
              <a:t>Click to edit Master title style</a:t>
            </a:r>
            <a:endParaRPr lang="en-US" dirty="0"/>
          </a:p>
        </p:txBody>
      </p:sp>
      <p:sp>
        <p:nvSpPr>
          <p:cNvPr id="3"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0AA0A0C9-C474-4F98-81C9-81C56842511A}" type="datetimeFigureOut">
              <a:rPr lang="en-US"/>
              <a:pPr>
                <a:defRPr/>
              </a:pPr>
              <a:t>1/13/2025</a:t>
            </a:fld>
            <a:endParaRPr lang="en-US"/>
          </a:p>
        </p:txBody>
      </p:sp>
      <p:sp>
        <p:nvSpPr>
          <p:cNvPr id="4"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EC49E2A-4705-4DD2-B773-B2E69ABF418F}" type="slidenum">
              <a:rPr lang="en-US" altLang="en-US"/>
              <a:pPr>
                <a:defRPr/>
              </a:pPr>
              <a:t>‹#›</a:t>
            </a:fld>
            <a:endParaRPr lang="en-US" altLang="en-US"/>
          </a:p>
        </p:txBody>
      </p:sp>
      <p:sp>
        <p:nvSpPr>
          <p:cNvPr id="6" name="TextBox 5">
            <a:extLst>
              <a:ext uri="{FF2B5EF4-FFF2-40B4-BE49-F238E27FC236}">
                <a16:creationId xmlns:a16="http://schemas.microsoft.com/office/drawing/2014/main" id="{43D505DC-F9D7-40D6-B4AE-408E823A5930}"/>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508319194"/>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dirty="0"/>
              <a:t>Click to edit Master title style</a:t>
            </a:r>
          </a:p>
        </p:txBody>
      </p:sp>
      <p:sp>
        <p:nvSpPr>
          <p:cNvPr id="3" name="Content Placeholder 2"/>
          <p:cNvSpPr>
            <a:spLocks noGrp="1"/>
          </p:cNvSpPr>
          <p:nvPr>
            <p:ph sz="half" idx="1"/>
          </p:nvPr>
        </p:nvSpPr>
        <p:spPr>
          <a:xfrm>
            <a:off x="685800" y="1600202"/>
            <a:ext cx="35814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3810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055EF227-C69C-40BF-B86A-1C530F575A36}"/>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41314434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489075"/>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28837"/>
            <a:ext cx="4041775" cy="3586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30B26FF6-38C1-4CE0-8928-6858A03E1519}" type="datetimeFigureOut">
              <a:rPr lang="en-US"/>
              <a:pPr>
                <a:defRPr/>
              </a:pPr>
              <a:t>1/13/2025</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E1CF6B6-2FD9-456F-A9A2-867580FA6A00}" type="slidenum">
              <a:rPr lang="en-US" altLang="en-US"/>
              <a:pPr>
                <a:defRPr/>
              </a:pPr>
              <a:t>‹#›</a:t>
            </a:fld>
            <a:endParaRPr lang="en-US" altLang="en-US"/>
          </a:p>
        </p:txBody>
      </p:sp>
      <p:sp>
        <p:nvSpPr>
          <p:cNvPr id="10" name="TextBox 9">
            <a:extLst>
              <a:ext uri="{FF2B5EF4-FFF2-40B4-BE49-F238E27FC236}">
                <a16:creationId xmlns:a16="http://schemas.microsoft.com/office/drawing/2014/main" id="{C69CD003-7630-427C-950E-7D4F925FC8D3}"/>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2878125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419EF51-FB86-49A8-AA07-D1446BA70010}" type="slidenum">
              <a:rPr lang="en-US"/>
              <a:pPr>
                <a:defRPr/>
              </a:pPr>
              <a:t>‹#›</a:t>
            </a:fld>
            <a:endParaRPr lang="en-US"/>
          </a:p>
        </p:txBody>
      </p:sp>
    </p:spTree>
    <p:extLst>
      <p:ext uri="{BB962C8B-B14F-4D97-AF65-F5344CB8AC3E}">
        <p14:creationId xmlns:p14="http://schemas.microsoft.com/office/powerpoint/2010/main" val="14748856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BDF7EBEB-417A-4866-BB98-13C30C69E161}" type="datetimeFigureOut">
              <a:rPr lang="en-US"/>
              <a:pPr>
                <a:defRPr/>
              </a:pPr>
              <a:t>1/13/2025</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45AC566-5CC1-430A-A494-DB4ADCB06698}" type="slidenum">
              <a:rPr lang="en-US" altLang="en-US"/>
              <a:pPr>
                <a:defRPr/>
              </a:pPr>
              <a:t>‹#›</a:t>
            </a:fld>
            <a:endParaRPr lang="en-US" altLang="en-US" dirty="0"/>
          </a:p>
        </p:txBody>
      </p:sp>
      <p:sp>
        <p:nvSpPr>
          <p:cNvPr id="6" name="TextBox 5">
            <a:extLst>
              <a:ext uri="{FF2B5EF4-FFF2-40B4-BE49-F238E27FC236}">
                <a16:creationId xmlns:a16="http://schemas.microsoft.com/office/drawing/2014/main" id="{57FC0494-7A87-4271-A8CC-76687A7E5088}"/>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4331921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67A92A20-E979-4C85-B0AD-C36B57983831}" type="datetimeFigureOut">
              <a:rPr lang="en-US"/>
              <a:pPr>
                <a:defRPr/>
              </a:pPr>
              <a:t>1/13/2025</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DF84581-D3FF-4D4C-B057-CB9F8737A59C}" type="slidenum">
              <a:rPr lang="en-US" altLang="en-US"/>
              <a:pPr>
                <a:defRPr/>
              </a:pPr>
              <a:t>‹#›</a:t>
            </a:fld>
            <a:endParaRPr lang="en-US" altLang="en-US"/>
          </a:p>
        </p:txBody>
      </p:sp>
      <p:sp>
        <p:nvSpPr>
          <p:cNvPr id="5" name="TextBox 4">
            <a:extLst>
              <a:ext uri="{FF2B5EF4-FFF2-40B4-BE49-F238E27FC236}">
                <a16:creationId xmlns:a16="http://schemas.microsoft.com/office/drawing/2014/main" id="{9CBD4F53-3E7D-4578-AA95-32038E3484B6}"/>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10991505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2799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FEAD7223-0568-4A5F-B1D4-F1A2A9C2DB6E}" type="datetimeFigureOut">
              <a:rPr lang="en-US"/>
              <a:pPr>
                <a:defRPr/>
              </a:pPr>
              <a:t>1/13/2025</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1A146C9-C0C6-4AF6-ABFE-20215B1A5E61}" type="slidenum">
              <a:rPr lang="en-US" altLang="en-US"/>
              <a:pPr>
                <a:defRPr/>
              </a:pPr>
              <a:t>‹#›</a:t>
            </a:fld>
            <a:endParaRPr lang="en-US" altLang="en-US"/>
          </a:p>
        </p:txBody>
      </p:sp>
      <p:sp>
        <p:nvSpPr>
          <p:cNvPr id="8" name="TextBox 7">
            <a:extLst>
              <a:ext uri="{FF2B5EF4-FFF2-40B4-BE49-F238E27FC236}">
                <a16:creationId xmlns:a16="http://schemas.microsoft.com/office/drawing/2014/main" id="{31FFBC0D-E972-4B20-A488-A744FEC2FDBD}"/>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22078251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D5B4D782-72A8-445D-88A5-FE0E4074CF86}" type="datetimeFigureOut">
              <a:rPr lang="en-US"/>
              <a:pPr>
                <a:defRPr/>
              </a:pPr>
              <a:t>1/13/2025</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B341A2-772A-475A-AFB8-54F471B5BB46}" type="slidenum">
              <a:rPr lang="en-US" altLang="en-US"/>
              <a:pPr>
                <a:defRPr/>
              </a:pPr>
              <a:t>‹#›</a:t>
            </a:fld>
            <a:endParaRPr lang="en-US" altLang="en-US"/>
          </a:p>
        </p:txBody>
      </p:sp>
      <p:sp>
        <p:nvSpPr>
          <p:cNvPr id="8" name="TextBox 7">
            <a:extLst>
              <a:ext uri="{FF2B5EF4-FFF2-40B4-BE49-F238E27FC236}">
                <a16:creationId xmlns:a16="http://schemas.microsoft.com/office/drawing/2014/main" id="{D36B4F26-0584-4D5B-8AD1-FD269363B510}"/>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39484537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2"/>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6C0B770E-CAAF-4A1E-BF79-B4C108AF596D}"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172C7F1-762C-454B-B069-346620EDEFC2}" type="slidenum">
              <a:rPr lang="en-US" altLang="en-US"/>
              <a:pPr>
                <a:defRPr/>
              </a:pPr>
              <a:t>‹#›</a:t>
            </a:fld>
            <a:endParaRPr lang="en-US" altLang="en-US"/>
          </a:p>
        </p:txBody>
      </p:sp>
      <p:sp>
        <p:nvSpPr>
          <p:cNvPr id="7" name="TextBox 6">
            <a:extLst>
              <a:ext uri="{FF2B5EF4-FFF2-40B4-BE49-F238E27FC236}">
                <a16:creationId xmlns:a16="http://schemas.microsoft.com/office/drawing/2014/main" id="{F0FF2AB8-26E1-4CD6-BC67-1181584EE923}"/>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42005389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5A744556-75AE-4F51-B2BD-DB7A8A0A9CC8}"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D081178-6240-4772-BBD9-45C2DF98C3F2}" type="slidenum">
              <a:rPr lang="en-US" altLang="en-US"/>
              <a:pPr>
                <a:defRPr/>
              </a:pPr>
              <a:t>‹#›</a:t>
            </a:fld>
            <a:endParaRPr lang="en-US" altLang="en-US"/>
          </a:p>
        </p:txBody>
      </p:sp>
    </p:spTree>
    <p:extLst>
      <p:ext uri="{BB962C8B-B14F-4D97-AF65-F5344CB8AC3E}">
        <p14:creationId xmlns:p14="http://schemas.microsoft.com/office/powerpoint/2010/main" val="23655368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8772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8355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2"/>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8" y="1560421"/>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395410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Content_header (bullets)">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p:cNvSpPr>
            <a:spLocks noGrp="1"/>
          </p:cNvSpPr>
          <p:nvPr>
            <p:ph type="title"/>
          </p:nvPr>
        </p:nvSpPr>
        <p:spPr>
          <a:xfrm>
            <a:off x="228600" y="1023256"/>
            <a:ext cx="8610600" cy="849086"/>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p:cNvSpPr>
            <a:spLocks noGrp="1"/>
          </p:cNvSpPr>
          <p:nvPr>
            <p:ph type="body" sz="quarter" idx="10"/>
          </p:nvPr>
        </p:nvSpPr>
        <p:spPr>
          <a:xfrm>
            <a:off x="339726" y="2046288"/>
            <a:ext cx="8499475" cy="37020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3788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dirty="0"/>
              <a:t>Slide </a:t>
            </a:r>
            <a:fld id="{02D8CC5B-7769-4E24-B697-9E7639AC71AA}" type="slidenum">
              <a:rPr lang="en-US" smtClean="0"/>
              <a:pPr>
                <a:defRPr/>
              </a:pPr>
              <a:t>‹#›</a:t>
            </a:fld>
            <a:r>
              <a:rPr lang="en-US" dirty="0"/>
              <a:t> of 46</a:t>
            </a: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56C0DC8-0463-4782-98D2-56D8671C7CC3}" type="slidenum">
              <a:rPr lang="en-US"/>
              <a:pPr>
                <a:defRPr/>
              </a:pPr>
              <a:t>‹#›</a:t>
            </a:fld>
            <a:endParaRPr lang="en-US"/>
          </a:p>
        </p:txBody>
      </p:sp>
    </p:spTree>
    <p:extLst>
      <p:ext uri="{BB962C8B-B14F-4D97-AF65-F5344CB8AC3E}">
        <p14:creationId xmlns:p14="http://schemas.microsoft.com/office/powerpoint/2010/main" val="31133426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32777345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9"/>
            <a:ext cx="9144000" cy="818217"/>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19792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hasCustomPrompt="1"/>
          </p:nvPr>
        </p:nvSpPr>
        <p:spPr>
          <a:xfrm>
            <a:off x="0" y="2"/>
            <a:ext cx="9144000" cy="1325563"/>
          </a:xfrm>
          <a:prstGeom prst="rect">
            <a:avLst/>
          </a:prstGeom>
        </p:spPr>
        <p:txBody>
          <a:bodyPr/>
          <a:lstStyle>
            <a:lvl1pPr>
              <a:defRPr b="0"/>
            </a:lvl1pPr>
          </a:lstStyle>
          <a:p>
            <a:r>
              <a:rPr lang="en-US" dirty="0"/>
              <a:t>Title</a:t>
            </a:r>
          </a:p>
        </p:txBody>
      </p:sp>
    </p:spTree>
    <p:extLst>
      <p:ext uri="{BB962C8B-B14F-4D97-AF65-F5344CB8AC3E}">
        <p14:creationId xmlns:p14="http://schemas.microsoft.com/office/powerpoint/2010/main" val="6014375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2"/>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8" y="1560421"/>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8686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7"/>
            <a:ext cx="9144000" cy="1114051"/>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6404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2"/>
            <a:ext cx="9144000" cy="1325563"/>
          </a:xfrm>
          <a:prstGeom prst="rect">
            <a:avLst/>
          </a:prstGeom>
        </p:spPr>
        <p:txBody>
          <a:bodyPr/>
          <a:lstStyle>
            <a:lvl1pPr>
              <a:defRPr/>
            </a:lvl1pPr>
          </a:lstStyle>
          <a:p>
            <a:r>
              <a:rPr lang="en-US" dirty="0"/>
              <a:t>Title</a:t>
            </a:r>
          </a:p>
        </p:txBody>
      </p:sp>
      <p:sp>
        <p:nvSpPr>
          <p:cNvPr id="8" name="Content Placeholder 7"/>
          <p:cNvSpPr>
            <a:spLocks noGrp="1"/>
          </p:cNvSpPr>
          <p:nvPr>
            <p:ph sz="quarter" idx="10"/>
          </p:nvPr>
        </p:nvSpPr>
        <p:spPr>
          <a:xfrm>
            <a:off x="788988" y="1533527"/>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5" y="1560421"/>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5199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7"/>
            <a:ext cx="9144000" cy="818217"/>
          </a:xfrm>
          <a:prstGeom prst="rect">
            <a:avLst/>
          </a:prstGeom>
        </p:spPr>
        <p:txBody>
          <a:bodyPr/>
          <a:lstStyle>
            <a:lvl1pPr>
              <a:defRPr/>
            </a:lvl1pPr>
          </a:lstStyle>
          <a:p>
            <a:r>
              <a:rPr lang="en-US"/>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2715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a:t>Title</a:t>
            </a:r>
          </a:p>
        </p:txBody>
      </p:sp>
    </p:spTree>
    <p:extLst>
      <p:ext uri="{BB962C8B-B14F-4D97-AF65-F5344CB8AC3E}">
        <p14:creationId xmlns:p14="http://schemas.microsoft.com/office/powerpoint/2010/main" val="7363948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8610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754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dirty="0"/>
              <a:t>Slide </a:t>
            </a:r>
            <a:fld id="{CA8A6108-CF83-4332-B125-CE8C4EBDC299}" type="slidenum">
              <a:rPr lang="en-US" smtClean="0"/>
              <a:pPr>
                <a:defRPr/>
              </a:pPr>
              <a:t>‹#›</a:t>
            </a:fld>
            <a:r>
              <a:rPr lang="en-US" dirty="0"/>
              <a:t> of 46</a:t>
            </a:r>
          </a:p>
        </p:txBody>
      </p:sp>
      <p:sp>
        <p:nvSpPr>
          <p:cNvPr id="5" name="Slide Number Placeholder 4"/>
          <p:cNvSpPr>
            <a:spLocks noGrp="1"/>
          </p:cNvSpPr>
          <p:nvPr>
            <p:ph type="sldNum" sz="quarter" idx="12"/>
          </p:nvPr>
        </p:nvSpPr>
        <p:spPr/>
        <p:txBody>
          <a:bodyPr/>
          <a:lstStyle/>
          <a:p>
            <a:pPr>
              <a:defRPr/>
            </a:pPr>
            <a:fld id="{2990E38B-5EFF-4534-82A4-EE00D60D9235}" type="slidenum">
              <a:rPr lang="en-US" smtClean="0"/>
              <a:pPr>
                <a:defRPr/>
              </a:pPr>
              <a:t>‹#›</a:t>
            </a:fld>
            <a:endParaRPr lang="en-US"/>
          </a:p>
        </p:txBody>
      </p:sp>
    </p:spTree>
    <p:extLst>
      <p:ext uri="{BB962C8B-B14F-4D97-AF65-F5344CB8AC3E}">
        <p14:creationId xmlns:p14="http://schemas.microsoft.com/office/powerpoint/2010/main" val="29486036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a:t>Title</a:t>
            </a:r>
          </a:p>
        </p:txBody>
      </p:sp>
      <p:sp>
        <p:nvSpPr>
          <p:cNvPr id="8" name="Content Placeholder 7"/>
          <p:cNvSpPr>
            <a:spLocks noGrp="1"/>
          </p:cNvSpPr>
          <p:nvPr>
            <p:ph sz="quarter" idx="10"/>
          </p:nvPr>
        </p:nvSpPr>
        <p:spPr>
          <a:xfrm>
            <a:off x="788988" y="1533525"/>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4" y="1560419"/>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1920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Rectangle 2"/>
          <p:cNvSpPr/>
          <p:nvPr userDrawn="1"/>
        </p:nvSpPr>
        <p:spPr>
          <a:xfrm>
            <a:off x="0" y="6546850"/>
            <a:ext cx="9144000" cy="311150"/>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953000"/>
            <a:ext cx="91440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2"/>
          <p:cNvSpPr>
            <a:spLocks noGrp="1"/>
          </p:cNvSpPr>
          <p:nvPr>
            <p:ph type="title"/>
          </p:nvPr>
        </p:nvSpPr>
        <p:spPr>
          <a:xfrm>
            <a:off x="266700" y="2115313"/>
            <a:ext cx="86106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880575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463891"/>
            <a:ext cx="7886700" cy="1325563"/>
          </a:xfrm>
          <a:prstGeom prst="rect">
            <a:avLst/>
          </a:prstGeo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5301963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374650" y="234496"/>
            <a:ext cx="8368756" cy="915035"/>
          </a:xfrm>
          <a:prstGeom prst="rect">
            <a:avLst/>
          </a:prstGeom>
        </p:spPr>
        <p:txBody>
          <a:bodyPr/>
          <a:lstStyle/>
          <a:p>
            <a:r>
              <a:rPr lang="en-US" dirty="0"/>
              <a:t>Click to edit Master title style</a:t>
            </a:r>
          </a:p>
        </p:txBody>
      </p:sp>
      <p:sp>
        <p:nvSpPr>
          <p:cNvPr id="4" name="Content Placeholder 3"/>
          <p:cNvSpPr>
            <a:spLocks noGrp="1"/>
          </p:cNvSpPr>
          <p:nvPr>
            <p:ph sz="quarter" idx="10"/>
          </p:nvPr>
        </p:nvSpPr>
        <p:spPr>
          <a:xfrm>
            <a:off x="374649" y="1254034"/>
            <a:ext cx="2478024"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6261904" y="1254035"/>
            <a:ext cx="2478024"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2"/>
          </p:nvPr>
        </p:nvSpPr>
        <p:spPr>
          <a:xfrm>
            <a:off x="3318276" y="1261750"/>
            <a:ext cx="2478024"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7705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374650" y="234496"/>
            <a:ext cx="8368756" cy="915035"/>
          </a:xfrm>
          <a:prstGeom prst="rect">
            <a:avLst/>
          </a:prstGeom>
        </p:spPr>
        <p:txBody>
          <a:bodyPr/>
          <a:lstStyle/>
          <a:p>
            <a:r>
              <a:rPr lang="en-US" dirty="0"/>
              <a:t>Click to edit Master title style</a:t>
            </a:r>
          </a:p>
        </p:txBody>
      </p:sp>
      <p:sp>
        <p:nvSpPr>
          <p:cNvPr id="4" name="Content Placeholder 3"/>
          <p:cNvSpPr>
            <a:spLocks noGrp="1"/>
          </p:cNvSpPr>
          <p:nvPr>
            <p:ph sz="quarter" idx="10"/>
          </p:nvPr>
        </p:nvSpPr>
        <p:spPr>
          <a:xfrm>
            <a:off x="374648" y="1254034"/>
            <a:ext cx="4017943"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653023" y="1254035"/>
            <a:ext cx="4086905"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1871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_header (blank)">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0"/>
          </p:nvPr>
        </p:nvSpPr>
        <p:spPr>
          <a:xfrm>
            <a:off x="104507" y="1262063"/>
            <a:ext cx="8909050" cy="42846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28680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_no header (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95250" y="792163"/>
            <a:ext cx="8943975" cy="48593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483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_header (bullets)">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p:cNvSpPr>
            <a:spLocks noGrp="1"/>
          </p:cNvSpPr>
          <p:nvPr>
            <p:ph type="title"/>
          </p:nvPr>
        </p:nvSpPr>
        <p:spPr>
          <a:xfrm>
            <a:off x="228600" y="1023256"/>
            <a:ext cx="8610600" cy="849086"/>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p:cNvSpPr>
            <a:spLocks noGrp="1"/>
          </p:cNvSpPr>
          <p:nvPr>
            <p:ph type="body" sz="quarter" idx="10"/>
          </p:nvPr>
        </p:nvSpPr>
        <p:spPr>
          <a:xfrm>
            <a:off x="339725" y="2046288"/>
            <a:ext cx="8499475" cy="37020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637673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2399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732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EE1A996-48E1-4729-84B3-236BEB27B9E4}" type="slidenum">
              <a:rPr lang="en-US"/>
              <a:pPr>
                <a:defRPr/>
              </a:pPr>
              <a:t>‹#›</a:t>
            </a:fld>
            <a:endParaRPr lang="en-US"/>
          </a:p>
        </p:txBody>
      </p:sp>
    </p:spTree>
    <p:extLst>
      <p:ext uri="{BB962C8B-B14F-4D97-AF65-F5344CB8AC3E}">
        <p14:creationId xmlns:p14="http://schemas.microsoft.com/office/powerpoint/2010/main" val="254117671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9520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3488261"/>
            <a:ext cx="9144000" cy="1422787"/>
          </a:xfrm>
          <a:prstGeom prst="rect">
            <a:avLst/>
          </a:prstGeom>
          <a:solidFill>
            <a:srgbClr val="002A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00527" y="5177353"/>
            <a:ext cx="3142948" cy="1257878"/>
          </a:xfrm>
          <a:prstGeom prst="rect">
            <a:avLst/>
          </a:prstGeom>
        </p:spPr>
      </p:pic>
      <p:sp>
        <p:nvSpPr>
          <p:cNvPr id="13" name="Picture Placeholder 12"/>
          <p:cNvSpPr>
            <a:spLocks noGrp="1" noChangeAspect="1"/>
          </p:cNvSpPr>
          <p:nvPr>
            <p:ph type="pic" sz="quarter" idx="10"/>
          </p:nvPr>
        </p:nvSpPr>
        <p:spPr>
          <a:xfrm>
            <a:off x="0" y="0"/>
            <a:ext cx="2927350" cy="1765300"/>
          </a:xfrm>
        </p:spPr>
        <p:txBody>
          <a:bodyPr>
            <a:noAutofit/>
          </a:bodyPr>
          <a:lstStyle/>
          <a:p>
            <a:endParaRPr lang="en-US" dirty="0"/>
          </a:p>
        </p:txBody>
      </p:sp>
      <p:sp>
        <p:nvSpPr>
          <p:cNvPr id="14" name="Picture Placeholder 12"/>
          <p:cNvSpPr>
            <a:spLocks noGrp="1" noChangeAspect="1"/>
          </p:cNvSpPr>
          <p:nvPr>
            <p:ph type="pic" sz="quarter" idx="11"/>
          </p:nvPr>
        </p:nvSpPr>
        <p:spPr>
          <a:xfrm>
            <a:off x="0" y="1811867"/>
            <a:ext cx="2927350" cy="1642526"/>
          </a:xfrm>
        </p:spPr>
        <p:txBody>
          <a:bodyPr>
            <a:noAutofit/>
          </a:bodyPr>
          <a:lstStyle/>
          <a:p>
            <a:endParaRPr lang="en-US" dirty="0"/>
          </a:p>
        </p:txBody>
      </p:sp>
      <p:sp>
        <p:nvSpPr>
          <p:cNvPr id="15" name="Picture Placeholder 12"/>
          <p:cNvSpPr>
            <a:spLocks noGrp="1" noChangeAspect="1"/>
          </p:cNvSpPr>
          <p:nvPr>
            <p:ph type="pic" sz="quarter" idx="12"/>
          </p:nvPr>
        </p:nvSpPr>
        <p:spPr>
          <a:xfrm>
            <a:off x="6216650" y="0"/>
            <a:ext cx="2927349" cy="1765300"/>
          </a:xfrm>
        </p:spPr>
        <p:txBody>
          <a:bodyPr>
            <a:noAutofit/>
          </a:bodyPr>
          <a:lstStyle/>
          <a:p>
            <a:endParaRPr lang="en-US" dirty="0"/>
          </a:p>
        </p:txBody>
      </p:sp>
      <p:sp>
        <p:nvSpPr>
          <p:cNvPr id="16" name="Picture Placeholder 12"/>
          <p:cNvSpPr>
            <a:spLocks noGrp="1" noChangeAspect="1"/>
          </p:cNvSpPr>
          <p:nvPr>
            <p:ph type="pic" sz="quarter" idx="13"/>
          </p:nvPr>
        </p:nvSpPr>
        <p:spPr>
          <a:xfrm>
            <a:off x="6216650" y="1811868"/>
            <a:ext cx="2927350" cy="1642527"/>
          </a:xfrm>
        </p:spPr>
        <p:txBody>
          <a:bodyPr>
            <a:noAutofit/>
          </a:bodyPr>
          <a:lstStyle/>
          <a:p>
            <a:endParaRPr lang="en-US" dirty="0"/>
          </a:p>
        </p:txBody>
      </p:sp>
      <p:sp>
        <p:nvSpPr>
          <p:cNvPr id="18" name="Picture Placeholder 17"/>
          <p:cNvSpPr>
            <a:spLocks noGrp="1" noChangeAspect="1"/>
          </p:cNvSpPr>
          <p:nvPr>
            <p:ph type="pic" sz="quarter" idx="14"/>
          </p:nvPr>
        </p:nvSpPr>
        <p:spPr>
          <a:xfrm>
            <a:off x="2971800" y="1"/>
            <a:ext cx="3200400" cy="3454392"/>
          </a:xfrm>
        </p:spPr>
        <p:txBody>
          <a:bodyPr>
            <a:noAutofit/>
          </a:bodyPr>
          <a:lstStyle/>
          <a:p>
            <a:endParaRPr lang="en-US" dirty="0"/>
          </a:p>
        </p:txBody>
      </p:sp>
      <p:sp>
        <p:nvSpPr>
          <p:cNvPr id="2" name="Title 1"/>
          <p:cNvSpPr>
            <a:spLocks noGrp="1"/>
          </p:cNvSpPr>
          <p:nvPr>
            <p:ph type="ctrTitle"/>
          </p:nvPr>
        </p:nvSpPr>
        <p:spPr>
          <a:xfrm>
            <a:off x="-4776" y="3498749"/>
            <a:ext cx="9148775" cy="658377"/>
          </a:xfrm>
        </p:spPr>
        <p:txBody>
          <a:bodyPr lIns="0" tIns="0" rIns="0" bIns="0">
            <a:noAutofit/>
          </a:bodyPr>
          <a:lstStyle>
            <a:lvl1pPr>
              <a:defRPr sz="40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1371600" y="4190992"/>
            <a:ext cx="6400800" cy="387164"/>
          </a:xfrm>
        </p:spPr>
        <p:txBody>
          <a:bodyPr lIns="0" tIns="0" rIns="0" bIns="0">
            <a:noAutofit/>
          </a:bodyPr>
          <a:lstStyle>
            <a:lvl1pPr marL="0" indent="0" algn="ctr">
              <a:buNone/>
              <a:defRPr sz="1800">
                <a:solidFill>
                  <a:schemeClr val="bg1"/>
                </a:solidFill>
                <a:latin typeface="Helvetica" panose="020B0504020202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886350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6" name="TextBox 5"/>
          <p:cNvSpPr txBox="1"/>
          <p:nvPr userDrawn="1"/>
        </p:nvSpPr>
        <p:spPr>
          <a:xfrm>
            <a:off x="-4776" y="5417451"/>
            <a:ext cx="9148776" cy="677108"/>
          </a:xfrm>
          <a:prstGeom prst="rect">
            <a:avLst/>
          </a:prstGeom>
          <a:noFill/>
        </p:spPr>
        <p:txBody>
          <a:bodyPr wrap="square" rtlCol="0">
            <a:spAutoFit/>
          </a:bodyPr>
          <a:lstStyle/>
          <a:p>
            <a:pPr algn="ctr"/>
            <a:r>
              <a:rPr lang="en-US" sz="2400" b="1" dirty="0">
                <a:solidFill>
                  <a:srgbClr val="002A5C"/>
                </a:solidFill>
                <a:latin typeface="Helvetica" panose="020B0504020202030204" pitchFamily="34" charset="0"/>
              </a:rPr>
              <a:t>SocialSecurity.gov</a:t>
            </a:r>
          </a:p>
          <a:p>
            <a:pPr algn="ctr"/>
            <a:r>
              <a:rPr lang="en-US" sz="1400" dirty="0">
                <a:solidFill>
                  <a:schemeClr val="tx1">
                    <a:lumMod val="65000"/>
                    <a:lumOff val="35000"/>
                  </a:schemeClr>
                </a:solidFill>
                <a:latin typeface="Helvetica" panose="020B0504020202030204" pitchFamily="34" charset="0"/>
              </a:rPr>
              <a:t>Estimate your benefits • Open a </a:t>
            </a:r>
            <a:r>
              <a:rPr lang="en-US" sz="1400" i="1" dirty="0">
                <a:solidFill>
                  <a:srgbClr val="D12229"/>
                </a:solidFill>
                <a:latin typeface="Georgia" panose="02040502050405020303" pitchFamily="18" charset="0"/>
              </a:rPr>
              <a:t>my</a:t>
            </a:r>
            <a:r>
              <a:rPr lang="en-US" sz="1400" dirty="0">
                <a:latin typeface="Georgia" panose="02040502050405020303" pitchFamily="18" charset="0"/>
              </a:rPr>
              <a:t> </a:t>
            </a:r>
            <a:r>
              <a:rPr lang="en-US" sz="1400" dirty="0">
                <a:solidFill>
                  <a:srgbClr val="0054A6"/>
                </a:solidFill>
                <a:latin typeface="Georgia" panose="02040502050405020303" pitchFamily="18" charset="0"/>
              </a:rPr>
              <a:t>Social Security</a:t>
            </a:r>
            <a:r>
              <a:rPr lang="en-US" sz="1400" dirty="0">
                <a:solidFill>
                  <a:schemeClr val="tx1">
                    <a:lumMod val="65000"/>
                    <a:lumOff val="35000"/>
                  </a:schemeClr>
                </a:solidFill>
                <a:latin typeface="Georgia" panose="02040502050405020303" pitchFamily="18" charset="0"/>
              </a:rPr>
              <a:t> </a:t>
            </a:r>
            <a:r>
              <a:rPr lang="en-US" sz="1400" dirty="0">
                <a:solidFill>
                  <a:schemeClr val="tx1">
                    <a:lumMod val="65000"/>
                    <a:lumOff val="35000"/>
                  </a:schemeClr>
                </a:solidFill>
                <a:latin typeface="Helvetica" panose="020B0504020202030204" pitchFamily="34" charset="0"/>
              </a:rPr>
              <a:t>account • Apply online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65989" y="2386016"/>
            <a:ext cx="5212024" cy="2085968"/>
          </a:xfrm>
          <a:prstGeom prst="rect">
            <a:avLst/>
          </a:prstGeom>
        </p:spPr>
      </p:pic>
    </p:spTree>
    <p:extLst>
      <p:ext uri="{BB962C8B-B14F-4D97-AF65-F5344CB8AC3E}">
        <p14:creationId xmlns:p14="http://schemas.microsoft.com/office/powerpoint/2010/main" val="5079711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86"/>
            <a:ext cx="1386567" cy="914400"/>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90651" y="-286"/>
            <a:ext cx="1390651" cy="914400"/>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787171" y="-286"/>
            <a:ext cx="1386245" cy="914400"/>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160520" y="-286"/>
            <a:ext cx="1379220" cy="914400"/>
          </a:xfrm>
          <a:prstGeom prst="rect">
            <a:avLst/>
          </a:prstGeom>
        </p:spPr>
      </p:pic>
      <p:pic>
        <p:nvPicPr>
          <p:cNvPr id="22" name="Picture 2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533292" y="-286"/>
            <a:ext cx="1669122" cy="914400"/>
          </a:xfrm>
          <a:prstGeom prst="rect">
            <a:avLst/>
          </a:prstGeom>
        </p:spPr>
      </p:pic>
      <p:sp>
        <p:nvSpPr>
          <p:cNvPr id="4" name="Rectangle 3"/>
          <p:cNvSpPr/>
          <p:nvPr userDrawn="1"/>
        </p:nvSpPr>
        <p:spPr>
          <a:xfrm>
            <a:off x="6787243" y="-286"/>
            <a:ext cx="2356757" cy="914400"/>
          </a:xfrm>
          <a:prstGeom prst="rect">
            <a:avLst/>
          </a:prstGeom>
          <a:gradFill>
            <a:gsLst>
              <a:gs pos="0">
                <a:srgbClr val="F0E1D2">
                  <a:alpha val="0"/>
                </a:srgbClr>
              </a:gs>
              <a:gs pos="100000">
                <a:srgbClr val="F0E1D2"/>
              </a:gs>
              <a:gs pos="68168">
                <a:srgbClr val="F0E1D2"/>
              </a:gs>
              <a:gs pos="15000">
                <a:srgbClr val="F0E1D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457200" y="1017588"/>
            <a:ext cx="8229600" cy="582612"/>
          </a:xfrm>
        </p:spPr>
        <p:txBody>
          <a:bodyPr lIns="0" tIns="0" rIns="0" bIns="0" anchor="t" anchorCtr="0">
            <a:noAutofit/>
          </a:bodyPr>
          <a:lstStyle>
            <a:lvl1pPr>
              <a:defRPr sz="3600">
                <a:solidFill>
                  <a:srgbClr val="002A5C"/>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0" y="1741488"/>
            <a:ext cx="9143999" cy="4384675"/>
          </a:xfrm>
        </p:spPr>
        <p:txBody>
          <a:bodyPr lIns="457200" tIns="0" rIns="457200" bIns="0">
            <a:normAutofit/>
          </a:bodyPr>
          <a:lstStyle>
            <a:lvl1pPr marL="228600" indent="-228600">
              <a:spcBef>
                <a:spcPts val="1800"/>
              </a:spcBef>
              <a:defRPr sz="2200">
                <a:solidFill>
                  <a:schemeClr val="tx1"/>
                </a:solidFill>
                <a:latin typeface="Times New Roman" panose="02020603050405020304" pitchFamily="18" charset="0"/>
                <a:cs typeface="Times New Roman" panose="02020603050405020304" pitchFamily="18" charset="0"/>
              </a:defRPr>
            </a:lvl1pPr>
            <a:lvl2pPr>
              <a:defRPr sz="2200">
                <a:solidFill>
                  <a:schemeClr val="tx1"/>
                </a:solidFill>
                <a:latin typeface="Times New Roman" panose="02020603050405020304" pitchFamily="18" charset="0"/>
                <a:cs typeface="Times New Roman" panose="02020603050405020304" pitchFamily="18" charset="0"/>
              </a:defRPr>
            </a:lvl2pPr>
            <a:lvl3pPr>
              <a:defRPr sz="2200">
                <a:solidFill>
                  <a:schemeClr val="tx1"/>
                </a:solidFill>
                <a:latin typeface="Times New Roman" panose="02020603050405020304" pitchFamily="18" charset="0"/>
                <a:cs typeface="Times New Roman" panose="02020603050405020304" pitchFamily="18" charset="0"/>
              </a:defRPr>
            </a:lvl3pPr>
            <a:lvl4pPr>
              <a:defRPr sz="2200">
                <a:solidFill>
                  <a:schemeClr val="tx1"/>
                </a:solidFill>
                <a:latin typeface="Times New Roman" panose="02020603050405020304" pitchFamily="18" charset="0"/>
                <a:cs typeface="Times New Roman" panose="02020603050405020304" pitchFamily="18" charset="0"/>
              </a:defRPr>
            </a:lvl4pPr>
            <a:lvl5pPr>
              <a:defRPr sz="2200">
                <a:solidFill>
                  <a:schemeClr val="tx1"/>
                </a:solidFill>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72324" y="97809"/>
            <a:ext cx="1894551" cy="758242"/>
          </a:xfrm>
          <a:prstGeom prst="rect">
            <a:avLst/>
          </a:prstGeom>
        </p:spPr>
      </p:pic>
      <p:sp>
        <p:nvSpPr>
          <p:cNvPr id="23" name="Rectangle 22"/>
          <p:cNvSpPr>
            <a:spLocks noChangeArrowheads="1"/>
          </p:cNvSpPr>
          <p:nvPr userDrawn="1"/>
        </p:nvSpPr>
        <p:spPr bwMode="auto">
          <a:xfrm>
            <a:off x="0" y="6434051"/>
            <a:ext cx="9144000" cy="433474"/>
          </a:xfrm>
          <a:prstGeom prst="rect">
            <a:avLst/>
          </a:prstGeom>
          <a:solidFill>
            <a:schemeClr val="tx2">
              <a:lumMod val="75000"/>
            </a:schemeClr>
          </a:solidFill>
          <a:ln w="9525">
            <a:noFill/>
            <a:miter lim="800000"/>
            <a:headEnd/>
            <a:tailEnd/>
          </a:ln>
        </p:spPr>
        <p:txBody>
          <a:bodyPr wrap="none" anchor="ctr"/>
          <a:lstStyle>
            <a:lvl1pPr eaLnBrk="0" hangingPunct="0">
              <a:defRPr sz="2400" b="1">
                <a:solidFill>
                  <a:srgbClr val="DDDDDD"/>
                </a:solidFill>
                <a:latin typeface="Arial" charset="0"/>
              </a:defRPr>
            </a:lvl1pPr>
            <a:lvl2pPr marL="742950" indent="-285750" eaLnBrk="0" hangingPunct="0">
              <a:defRPr sz="2400" b="1">
                <a:solidFill>
                  <a:srgbClr val="DDDDDD"/>
                </a:solidFill>
                <a:latin typeface="Arial" charset="0"/>
              </a:defRPr>
            </a:lvl2pPr>
            <a:lvl3pPr marL="1143000" indent="-228600" eaLnBrk="0" hangingPunct="0">
              <a:defRPr sz="2400" b="1">
                <a:solidFill>
                  <a:srgbClr val="DDDDDD"/>
                </a:solidFill>
                <a:latin typeface="Arial" charset="0"/>
              </a:defRPr>
            </a:lvl3pPr>
            <a:lvl4pPr marL="1600200" indent="-228600" eaLnBrk="0" hangingPunct="0">
              <a:defRPr sz="2400" b="1">
                <a:solidFill>
                  <a:srgbClr val="DDDDDD"/>
                </a:solidFill>
                <a:latin typeface="Arial" charset="0"/>
              </a:defRPr>
            </a:lvl4pPr>
            <a:lvl5pPr marL="2057400" indent="-228600" eaLnBrk="0" hangingPunct="0">
              <a:defRPr sz="2400" b="1">
                <a:solidFill>
                  <a:srgbClr val="DDDDDD"/>
                </a:solidFill>
                <a:latin typeface="Arial" charset="0"/>
              </a:defRPr>
            </a:lvl5pPr>
            <a:lvl6pPr marL="2514600" indent="-228600" eaLnBrk="0" fontAlgn="base" hangingPunct="0">
              <a:spcBef>
                <a:spcPct val="0"/>
              </a:spcBef>
              <a:spcAft>
                <a:spcPct val="0"/>
              </a:spcAft>
              <a:defRPr sz="2400" b="1">
                <a:solidFill>
                  <a:srgbClr val="DDDDDD"/>
                </a:solidFill>
                <a:latin typeface="Arial" charset="0"/>
              </a:defRPr>
            </a:lvl6pPr>
            <a:lvl7pPr marL="2971800" indent="-228600" eaLnBrk="0" fontAlgn="base" hangingPunct="0">
              <a:spcBef>
                <a:spcPct val="0"/>
              </a:spcBef>
              <a:spcAft>
                <a:spcPct val="0"/>
              </a:spcAft>
              <a:defRPr sz="2400" b="1">
                <a:solidFill>
                  <a:srgbClr val="DDDDDD"/>
                </a:solidFill>
                <a:latin typeface="Arial" charset="0"/>
              </a:defRPr>
            </a:lvl7pPr>
            <a:lvl8pPr marL="3429000" indent="-228600" eaLnBrk="0" fontAlgn="base" hangingPunct="0">
              <a:spcBef>
                <a:spcPct val="0"/>
              </a:spcBef>
              <a:spcAft>
                <a:spcPct val="0"/>
              </a:spcAft>
              <a:defRPr sz="2400" b="1">
                <a:solidFill>
                  <a:srgbClr val="DDDDDD"/>
                </a:solidFill>
                <a:latin typeface="Arial" charset="0"/>
              </a:defRPr>
            </a:lvl8pPr>
            <a:lvl9pPr marL="3886200" indent="-228600" eaLnBrk="0" fontAlgn="base" hangingPunct="0">
              <a:spcBef>
                <a:spcPct val="0"/>
              </a:spcBef>
              <a:spcAft>
                <a:spcPct val="0"/>
              </a:spcAft>
              <a:defRPr sz="2400" b="1">
                <a:solidFill>
                  <a:srgbClr val="DDDDDD"/>
                </a:solidFill>
                <a:latin typeface="Arial" charset="0"/>
              </a:defRPr>
            </a:lvl9pPr>
          </a:lstStyle>
          <a:p>
            <a:pPr eaLnBrk="1" hangingPunct="1"/>
            <a:endParaRPr lang="en-US" altLang="en-US" sz="2400" dirty="0">
              <a:latin typeface="Times New Roman" pitchFamily="18" charset="0"/>
            </a:endParaRPr>
          </a:p>
        </p:txBody>
      </p:sp>
      <p:sp>
        <p:nvSpPr>
          <p:cNvPr id="5" name="TextBox 4">
            <a:extLst>
              <a:ext uri="{FF2B5EF4-FFF2-40B4-BE49-F238E27FC236}">
                <a16:creationId xmlns:a16="http://schemas.microsoft.com/office/drawing/2014/main" id="{05ACB099-C07B-486D-93F6-1E53078DF198}"/>
              </a:ext>
            </a:extLst>
          </p:cNvPr>
          <p:cNvSpPr txBox="1"/>
          <p:nvPr userDrawn="1"/>
        </p:nvSpPr>
        <p:spPr>
          <a:xfrm>
            <a:off x="7024256" y="6466122"/>
            <a:ext cx="2119743" cy="369332"/>
          </a:xfrm>
          <a:prstGeom prst="rect">
            <a:avLst/>
          </a:prstGeom>
          <a:noFill/>
        </p:spPr>
        <p:txBody>
          <a:bodyPr wrap="square" rtlCol="0">
            <a:spAutoFit/>
          </a:bodyPr>
          <a:lstStyle/>
          <a:p>
            <a:r>
              <a:rPr lang="en-US" sz="1800" b="0" dirty="0">
                <a:solidFill>
                  <a:srgbClr val="FFFFFF"/>
                </a:solidFill>
                <a:latin typeface="Arial" panose="020B0604020202020204" pitchFamily="34" charset="0"/>
                <a:cs typeface="Arial" panose="020B0604020202020204" pitchFamily="34" charset="0"/>
              </a:rPr>
              <a:t>SocialSecurity.gov</a:t>
            </a:r>
          </a:p>
        </p:txBody>
      </p:sp>
    </p:spTree>
    <p:extLst>
      <p:ext uri="{BB962C8B-B14F-4D97-AF65-F5344CB8AC3E}">
        <p14:creationId xmlns:p14="http://schemas.microsoft.com/office/powerpoint/2010/main" val="42749424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normAutofit/>
          </a:bodyPr>
          <a:lstStyle>
            <a:lvl1pPr algn="l">
              <a:defRPr sz="3600" b="0" cap="none" baseline="0">
                <a:solidFill>
                  <a:srgbClr val="002A5C"/>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Helvetica" panose="020B0504020202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7" name="Rectangle 6"/>
          <p:cNvSpPr>
            <a:spLocks noChangeArrowheads="1"/>
          </p:cNvSpPr>
          <p:nvPr userDrawn="1"/>
        </p:nvSpPr>
        <p:spPr bwMode="auto">
          <a:xfrm>
            <a:off x="0" y="6677025"/>
            <a:ext cx="9144000" cy="190500"/>
          </a:xfrm>
          <a:prstGeom prst="rect">
            <a:avLst/>
          </a:prstGeom>
          <a:solidFill>
            <a:schemeClr val="tx2">
              <a:lumMod val="75000"/>
            </a:schemeClr>
          </a:solidFill>
          <a:ln w="9525">
            <a:noFill/>
            <a:miter lim="800000"/>
            <a:headEnd/>
            <a:tailEnd/>
          </a:ln>
        </p:spPr>
        <p:txBody>
          <a:bodyPr wrap="none" anchor="ctr"/>
          <a:lstStyle>
            <a:lvl1pPr eaLnBrk="0" hangingPunct="0">
              <a:defRPr sz="2400" b="1">
                <a:solidFill>
                  <a:srgbClr val="DDDDDD"/>
                </a:solidFill>
                <a:latin typeface="Arial" charset="0"/>
              </a:defRPr>
            </a:lvl1pPr>
            <a:lvl2pPr marL="742950" indent="-285750" eaLnBrk="0" hangingPunct="0">
              <a:defRPr sz="2400" b="1">
                <a:solidFill>
                  <a:srgbClr val="DDDDDD"/>
                </a:solidFill>
                <a:latin typeface="Arial" charset="0"/>
              </a:defRPr>
            </a:lvl2pPr>
            <a:lvl3pPr marL="1143000" indent="-228600" eaLnBrk="0" hangingPunct="0">
              <a:defRPr sz="2400" b="1">
                <a:solidFill>
                  <a:srgbClr val="DDDDDD"/>
                </a:solidFill>
                <a:latin typeface="Arial" charset="0"/>
              </a:defRPr>
            </a:lvl3pPr>
            <a:lvl4pPr marL="1600200" indent="-228600" eaLnBrk="0" hangingPunct="0">
              <a:defRPr sz="2400" b="1">
                <a:solidFill>
                  <a:srgbClr val="DDDDDD"/>
                </a:solidFill>
                <a:latin typeface="Arial" charset="0"/>
              </a:defRPr>
            </a:lvl4pPr>
            <a:lvl5pPr marL="2057400" indent="-228600" eaLnBrk="0" hangingPunct="0">
              <a:defRPr sz="2400" b="1">
                <a:solidFill>
                  <a:srgbClr val="DDDDDD"/>
                </a:solidFill>
                <a:latin typeface="Arial" charset="0"/>
              </a:defRPr>
            </a:lvl5pPr>
            <a:lvl6pPr marL="2514600" indent="-228600" eaLnBrk="0" fontAlgn="base" hangingPunct="0">
              <a:spcBef>
                <a:spcPct val="0"/>
              </a:spcBef>
              <a:spcAft>
                <a:spcPct val="0"/>
              </a:spcAft>
              <a:defRPr sz="2400" b="1">
                <a:solidFill>
                  <a:srgbClr val="DDDDDD"/>
                </a:solidFill>
                <a:latin typeface="Arial" charset="0"/>
              </a:defRPr>
            </a:lvl6pPr>
            <a:lvl7pPr marL="2971800" indent="-228600" eaLnBrk="0" fontAlgn="base" hangingPunct="0">
              <a:spcBef>
                <a:spcPct val="0"/>
              </a:spcBef>
              <a:spcAft>
                <a:spcPct val="0"/>
              </a:spcAft>
              <a:defRPr sz="2400" b="1">
                <a:solidFill>
                  <a:srgbClr val="DDDDDD"/>
                </a:solidFill>
                <a:latin typeface="Arial" charset="0"/>
              </a:defRPr>
            </a:lvl7pPr>
            <a:lvl8pPr marL="3429000" indent="-228600" eaLnBrk="0" fontAlgn="base" hangingPunct="0">
              <a:spcBef>
                <a:spcPct val="0"/>
              </a:spcBef>
              <a:spcAft>
                <a:spcPct val="0"/>
              </a:spcAft>
              <a:defRPr sz="2400" b="1">
                <a:solidFill>
                  <a:srgbClr val="DDDDDD"/>
                </a:solidFill>
                <a:latin typeface="Arial" charset="0"/>
              </a:defRPr>
            </a:lvl8pPr>
            <a:lvl9pPr marL="3886200" indent="-228600" eaLnBrk="0" fontAlgn="base" hangingPunct="0">
              <a:spcBef>
                <a:spcPct val="0"/>
              </a:spcBef>
              <a:spcAft>
                <a:spcPct val="0"/>
              </a:spcAft>
              <a:defRPr sz="2400" b="1">
                <a:solidFill>
                  <a:srgbClr val="DDDDDD"/>
                </a:solidFill>
                <a:latin typeface="Arial" charset="0"/>
              </a:defRPr>
            </a:lvl9pPr>
          </a:lstStyle>
          <a:p>
            <a:pPr eaLnBrk="1" hangingPunct="1"/>
            <a:endParaRPr lang="en-US" altLang="en-US" sz="2400" dirty="0">
              <a:latin typeface="Times New Roman" pitchFamily="18" charset="0"/>
            </a:endParaRP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86"/>
            <a:ext cx="1386567" cy="914400"/>
          </a:xfrm>
          <a:prstGeom prst="rect">
            <a:avLst/>
          </a:prstGeom>
        </p:spPr>
      </p:pic>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90651" y="-286"/>
            <a:ext cx="1390651" cy="914400"/>
          </a:xfrm>
          <a:prstGeom prst="rect">
            <a:avLst/>
          </a:prstGeom>
        </p:spPr>
      </p:pic>
      <p:pic>
        <p:nvPicPr>
          <p:cNvPr id="17" name="Picture 1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787171" y="-286"/>
            <a:ext cx="1386245" cy="914400"/>
          </a:xfrm>
          <a:prstGeom prst="rect">
            <a:avLst/>
          </a:prstGeom>
        </p:spPr>
      </p:pic>
      <p:pic>
        <p:nvPicPr>
          <p:cNvPr id="18" name="Picture 17"/>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160520" y="-286"/>
            <a:ext cx="1379220" cy="914400"/>
          </a:xfrm>
          <a:prstGeom prst="rect">
            <a:avLst/>
          </a:prstGeom>
        </p:spPr>
      </p:pic>
      <p:pic>
        <p:nvPicPr>
          <p:cNvPr id="19" name="Picture 18"/>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533292" y="-286"/>
            <a:ext cx="1669122" cy="914400"/>
          </a:xfrm>
          <a:prstGeom prst="rect">
            <a:avLst/>
          </a:prstGeom>
        </p:spPr>
      </p:pic>
      <p:sp>
        <p:nvSpPr>
          <p:cNvPr id="20" name="Rectangle 19"/>
          <p:cNvSpPr/>
          <p:nvPr userDrawn="1"/>
        </p:nvSpPr>
        <p:spPr>
          <a:xfrm>
            <a:off x="6787243" y="-286"/>
            <a:ext cx="2356757" cy="914400"/>
          </a:xfrm>
          <a:prstGeom prst="rect">
            <a:avLst/>
          </a:prstGeom>
          <a:gradFill>
            <a:gsLst>
              <a:gs pos="0">
                <a:srgbClr val="F0E1D2">
                  <a:alpha val="0"/>
                </a:srgbClr>
              </a:gs>
              <a:gs pos="100000">
                <a:srgbClr val="F0E1D2"/>
              </a:gs>
              <a:gs pos="68168">
                <a:srgbClr val="F0E1D2"/>
              </a:gs>
              <a:gs pos="15000">
                <a:srgbClr val="F0E1D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1" name="Picture 2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72324" y="97809"/>
            <a:ext cx="1894551" cy="758242"/>
          </a:xfrm>
          <a:prstGeom prst="rect">
            <a:avLst/>
          </a:prstGeom>
        </p:spPr>
      </p:pic>
    </p:spTree>
    <p:extLst>
      <p:ext uri="{BB962C8B-B14F-4D97-AF65-F5344CB8AC3E}">
        <p14:creationId xmlns:p14="http://schemas.microsoft.com/office/powerpoint/2010/main" val="25945638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FED99C-4A6E-774D-8BB3-C8C448200773}" type="slidenum">
              <a:rPr lang="en-US" smtClean="0"/>
              <a:t>‹#›</a:t>
            </a:fld>
            <a:endParaRPr lang="en-US" dirty="0"/>
          </a:p>
        </p:txBody>
      </p:sp>
      <p:sp>
        <p:nvSpPr>
          <p:cNvPr id="8" name="Rectangle 7"/>
          <p:cNvSpPr>
            <a:spLocks noChangeArrowheads="1"/>
          </p:cNvSpPr>
          <p:nvPr userDrawn="1"/>
        </p:nvSpPr>
        <p:spPr bwMode="auto">
          <a:xfrm>
            <a:off x="0" y="6677025"/>
            <a:ext cx="9144000" cy="190500"/>
          </a:xfrm>
          <a:prstGeom prst="rect">
            <a:avLst/>
          </a:prstGeom>
          <a:solidFill>
            <a:schemeClr val="tx2">
              <a:lumMod val="75000"/>
            </a:schemeClr>
          </a:solidFill>
          <a:ln w="9525">
            <a:noFill/>
            <a:miter lim="800000"/>
            <a:headEnd/>
            <a:tailEnd/>
          </a:ln>
        </p:spPr>
        <p:txBody>
          <a:bodyPr wrap="none" anchor="ctr"/>
          <a:lstStyle>
            <a:lvl1pPr eaLnBrk="0" hangingPunct="0">
              <a:defRPr sz="2400" b="1">
                <a:solidFill>
                  <a:srgbClr val="DDDDDD"/>
                </a:solidFill>
                <a:latin typeface="Arial" charset="0"/>
              </a:defRPr>
            </a:lvl1pPr>
            <a:lvl2pPr marL="742950" indent="-285750" eaLnBrk="0" hangingPunct="0">
              <a:defRPr sz="2400" b="1">
                <a:solidFill>
                  <a:srgbClr val="DDDDDD"/>
                </a:solidFill>
                <a:latin typeface="Arial" charset="0"/>
              </a:defRPr>
            </a:lvl2pPr>
            <a:lvl3pPr marL="1143000" indent="-228600" eaLnBrk="0" hangingPunct="0">
              <a:defRPr sz="2400" b="1">
                <a:solidFill>
                  <a:srgbClr val="DDDDDD"/>
                </a:solidFill>
                <a:latin typeface="Arial" charset="0"/>
              </a:defRPr>
            </a:lvl3pPr>
            <a:lvl4pPr marL="1600200" indent="-228600" eaLnBrk="0" hangingPunct="0">
              <a:defRPr sz="2400" b="1">
                <a:solidFill>
                  <a:srgbClr val="DDDDDD"/>
                </a:solidFill>
                <a:latin typeface="Arial" charset="0"/>
              </a:defRPr>
            </a:lvl4pPr>
            <a:lvl5pPr marL="2057400" indent="-228600" eaLnBrk="0" hangingPunct="0">
              <a:defRPr sz="2400" b="1">
                <a:solidFill>
                  <a:srgbClr val="DDDDDD"/>
                </a:solidFill>
                <a:latin typeface="Arial" charset="0"/>
              </a:defRPr>
            </a:lvl5pPr>
            <a:lvl6pPr marL="2514600" indent="-228600" eaLnBrk="0" fontAlgn="base" hangingPunct="0">
              <a:spcBef>
                <a:spcPct val="0"/>
              </a:spcBef>
              <a:spcAft>
                <a:spcPct val="0"/>
              </a:spcAft>
              <a:defRPr sz="2400" b="1">
                <a:solidFill>
                  <a:srgbClr val="DDDDDD"/>
                </a:solidFill>
                <a:latin typeface="Arial" charset="0"/>
              </a:defRPr>
            </a:lvl6pPr>
            <a:lvl7pPr marL="2971800" indent="-228600" eaLnBrk="0" fontAlgn="base" hangingPunct="0">
              <a:spcBef>
                <a:spcPct val="0"/>
              </a:spcBef>
              <a:spcAft>
                <a:spcPct val="0"/>
              </a:spcAft>
              <a:defRPr sz="2400" b="1">
                <a:solidFill>
                  <a:srgbClr val="DDDDDD"/>
                </a:solidFill>
                <a:latin typeface="Arial" charset="0"/>
              </a:defRPr>
            </a:lvl7pPr>
            <a:lvl8pPr marL="3429000" indent="-228600" eaLnBrk="0" fontAlgn="base" hangingPunct="0">
              <a:spcBef>
                <a:spcPct val="0"/>
              </a:spcBef>
              <a:spcAft>
                <a:spcPct val="0"/>
              </a:spcAft>
              <a:defRPr sz="2400" b="1">
                <a:solidFill>
                  <a:srgbClr val="DDDDDD"/>
                </a:solidFill>
                <a:latin typeface="Arial" charset="0"/>
              </a:defRPr>
            </a:lvl8pPr>
            <a:lvl9pPr marL="3886200" indent="-228600" eaLnBrk="0" fontAlgn="base" hangingPunct="0">
              <a:spcBef>
                <a:spcPct val="0"/>
              </a:spcBef>
              <a:spcAft>
                <a:spcPct val="0"/>
              </a:spcAft>
              <a:defRPr sz="2400" b="1">
                <a:solidFill>
                  <a:srgbClr val="DDDDDD"/>
                </a:solidFill>
                <a:latin typeface="Arial" charset="0"/>
              </a:defRPr>
            </a:lvl9pPr>
          </a:lstStyle>
          <a:p>
            <a:pPr eaLnBrk="1" hangingPunct="1"/>
            <a:endParaRPr lang="en-US" altLang="en-US" sz="2400" dirty="0">
              <a:latin typeface="Times New Roman" pitchFamily="18" charset="0"/>
            </a:endParaRPr>
          </a:p>
        </p:txBody>
      </p:sp>
      <p:sp>
        <p:nvSpPr>
          <p:cNvPr id="9" name="Title 1"/>
          <p:cNvSpPr>
            <a:spLocks noGrp="1"/>
          </p:cNvSpPr>
          <p:nvPr>
            <p:ph type="title"/>
          </p:nvPr>
        </p:nvSpPr>
        <p:spPr>
          <a:xfrm>
            <a:off x="457200" y="1017588"/>
            <a:ext cx="8229600" cy="582612"/>
          </a:xfrm>
        </p:spPr>
        <p:txBody>
          <a:bodyPr lIns="0" tIns="0" rIns="0" bIns="0" anchor="t" anchorCtr="0">
            <a:noAutofit/>
          </a:bodyPr>
          <a:lstStyle>
            <a:lvl1pPr>
              <a:defRPr sz="3600">
                <a:solidFill>
                  <a:srgbClr val="002A5C"/>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86"/>
            <a:ext cx="1386567" cy="914400"/>
          </a:xfrm>
          <a:prstGeom prst="rect">
            <a:avLst/>
          </a:prstGeom>
        </p:spPr>
      </p:pic>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90651" y="-286"/>
            <a:ext cx="1390651" cy="914400"/>
          </a:xfrm>
          <a:prstGeom prst="rect">
            <a:avLst/>
          </a:prstGeom>
        </p:spPr>
      </p:pic>
      <p:pic>
        <p:nvPicPr>
          <p:cNvPr id="19" name="Picture 1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787171" y="-286"/>
            <a:ext cx="1386245" cy="914400"/>
          </a:xfrm>
          <a:prstGeom prst="rect">
            <a:avLst/>
          </a:prstGeom>
        </p:spPr>
      </p:pic>
      <p:pic>
        <p:nvPicPr>
          <p:cNvPr id="20" name="Picture 1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160520" y="-286"/>
            <a:ext cx="1379220" cy="914400"/>
          </a:xfrm>
          <a:prstGeom prst="rect">
            <a:avLst/>
          </a:prstGeom>
        </p:spPr>
      </p:pic>
      <p:pic>
        <p:nvPicPr>
          <p:cNvPr id="21" name="Picture 20"/>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533292" y="-286"/>
            <a:ext cx="1669122" cy="914400"/>
          </a:xfrm>
          <a:prstGeom prst="rect">
            <a:avLst/>
          </a:prstGeom>
        </p:spPr>
      </p:pic>
      <p:sp>
        <p:nvSpPr>
          <p:cNvPr id="22" name="Rectangle 21"/>
          <p:cNvSpPr/>
          <p:nvPr userDrawn="1"/>
        </p:nvSpPr>
        <p:spPr>
          <a:xfrm>
            <a:off x="6787243" y="-286"/>
            <a:ext cx="2356757" cy="914400"/>
          </a:xfrm>
          <a:prstGeom prst="rect">
            <a:avLst/>
          </a:prstGeom>
          <a:gradFill>
            <a:gsLst>
              <a:gs pos="0">
                <a:srgbClr val="F0E1D2">
                  <a:alpha val="0"/>
                </a:srgbClr>
              </a:gs>
              <a:gs pos="100000">
                <a:srgbClr val="F0E1D2"/>
              </a:gs>
              <a:gs pos="68168">
                <a:srgbClr val="F0E1D2"/>
              </a:gs>
              <a:gs pos="15000">
                <a:srgbClr val="F0E1D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3" name="Picture 2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72324" y="97809"/>
            <a:ext cx="1894551" cy="758242"/>
          </a:xfrm>
          <a:prstGeom prst="rect">
            <a:avLst/>
          </a:prstGeom>
        </p:spPr>
      </p:pic>
    </p:spTree>
    <p:extLst>
      <p:ext uri="{BB962C8B-B14F-4D97-AF65-F5344CB8AC3E}">
        <p14:creationId xmlns:p14="http://schemas.microsoft.com/office/powerpoint/2010/main" val="31469401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atin typeface="Helvetica" panose="020B0504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Helvetica" panose="020B0504020202030204" pitchFamily="34" charset="0"/>
              </a:defRPr>
            </a:lvl1pPr>
            <a:lvl2pPr>
              <a:defRPr sz="2000">
                <a:latin typeface="Helvetica" panose="020B0504020202030204" pitchFamily="34" charset="0"/>
              </a:defRPr>
            </a:lvl2pPr>
            <a:lvl3pPr>
              <a:defRPr sz="1800">
                <a:latin typeface="Helvetica" panose="020B0504020202030204" pitchFamily="34" charset="0"/>
              </a:defRPr>
            </a:lvl3pPr>
            <a:lvl4pPr>
              <a:defRPr sz="1600">
                <a:latin typeface="Helvetica" panose="020B0504020202030204" pitchFamily="34" charset="0"/>
              </a:defRPr>
            </a:lvl4pPr>
            <a:lvl5pPr>
              <a:defRPr sz="1600">
                <a:latin typeface="Helvetica" panose="020B0504020202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normAutofit/>
          </a:bodyPr>
          <a:lstStyle>
            <a:lvl1pPr marL="0" indent="0">
              <a:buNone/>
              <a:defRPr sz="2000" b="1">
                <a:latin typeface="Helvetica" panose="020B0504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atin typeface="Helvetica" panose="020B0504020202030204" pitchFamily="34" charset="0"/>
              </a:defRPr>
            </a:lvl1pPr>
            <a:lvl2pPr>
              <a:defRPr sz="2000">
                <a:latin typeface="Helvetica" panose="020B0504020202030204" pitchFamily="34" charset="0"/>
              </a:defRPr>
            </a:lvl2pPr>
            <a:lvl3pPr>
              <a:defRPr sz="1800">
                <a:latin typeface="Helvetica" panose="020B0504020202030204" pitchFamily="34" charset="0"/>
              </a:defRPr>
            </a:lvl3pPr>
            <a:lvl4pPr>
              <a:defRPr sz="1600">
                <a:latin typeface="Helvetica" panose="020B0504020202030204" pitchFamily="34" charset="0"/>
              </a:defRPr>
            </a:lvl4pPr>
            <a:lvl5pPr>
              <a:defRPr sz="1600">
                <a:latin typeface="Helvetica" panose="020B0504020202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FED99C-4A6E-774D-8BB3-C8C448200773}" type="slidenum">
              <a:rPr lang="en-US" smtClean="0"/>
              <a:t>‹#›</a:t>
            </a:fld>
            <a:endParaRPr lang="en-US" dirty="0"/>
          </a:p>
        </p:txBody>
      </p:sp>
      <p:sp>
        <p:nvSpPr>
          <p:cNvPr id="10" name="Rectangle 9"/>
          <p:cNvSpPr>
            <a:spLocks noChangeArrowheads="1"/>
          </p:cNvSpPr>
          <p:nvPr userDrawn="1"/>
        </p:nvSpPr>
        <p:spPr bwMode="auto">
          <a:xfrm>
            <a:off x="0" y="6677025"/>
            <a:ext cx="9144000" cy="190500"/>
          </a:xfrm>
          <a:prstGeom prst="rect">
            <a:avLst/>
          </a:prstGeom>
          <a:solidFill>
            <a:schemeClr val="tx2">
              <a:lumMod val="75000"/>
            </a:schemeClr>
          </a:solidFill>
          <a:ln w="9525">
            <a:noFill/>
            <a:miter lim="800000"/>
            <a:headEnd/>
            <a:tailEnd/>
          </a:ln>
        </p:spPr>
        <p:txBody>
          <a:bodyPr wrap="none" anchor="ctr"/>
          <a:lstStyle>
            <a:lvl1pPr eaLnBrk="0" hangingPunct="0">
              <a:defRPr sz="2400" b="1">
                <a:solidFill>
                  <a:srgbClr val="DDDDDD"/>
                </a:solidFill>
                <a:latin typeface="Arial" charset="0"/>
              </a:defRPr>
            </a:lvl1pPr>
            <a:lvl2pPr marL="742950" indent="-285750" eaLnBrk="0" hangingPunct="0">
              <a:defRPr sz="2400" b="1">
                <a:solidFill>
                  <a:srgbClr val="DDDDDD"/>
                </a:solidFill>
                <a:latin typeface="Arial" charset="0"/>
              </a:defRPr>
            </a:lvl2pPr>
            <a:lvl3pPr marL="1143000" indent="-228600" eaLnBrk="0" hangingPunct="0">
              <a:defRPr sz="2400" b="1">
                <a:solidFill>
                  <a:srgbClr val="DDDDDD"/>
                </a:solidFill>
                <a:latin typeface="Arial" charset="0"/>
              </a:defRPr>
            </a:lvl3pPr>
            <a:lvl4pPr marL="1600200" indent="-228600" eaLnBrk="0" hangingPunct="0">
              <a:defRPr sz="2400" b="1">
                <a:solidFill>
                  <a:srgbClr val="DDDDDD"/>
                </a:solidFill>
                <a:latin typeface="Arial" charset="0"/>
              </a:defRPr>
            </a:lvl4pPr>
            <a:lvl5pPr marL="2057400" indent="-228600" eaLnBrk="0" hangingPunct="0">
              <a:defRPr sz="2400" b="1">
                <a:solidFill>
                  <a:srgbClr val="DDDDDD"/>
                </a:solidFill>
                <a:latin typeface="Arial" charset="0"/>
              </a:defRPr>
            </a:lvl5pPr>
            <a:lvl6pPr marL="2514600" indent="-228600" eaLnBrk="0" fontAlgn="base" hangingPunct="0">
              <a:spcBef>
                <a:spcPct val="0"/>
              </a:spcBef>
              <a:spcAft>
                <a:spcPct val="0"/>
              </a:spcAft>
              <a:defRPr sz="2400" b="1">
                <a:solidFill>
                  <a:srgbClr val="DDDDDD"/>
                </a:solidFill>
                <a:latin typeface="Arial" charset="0"/>
              </a:defRPr>
            </a:lvl6pPr>
            <a:lvl7pPr marL="2971800" indent="-228600" eaLnBrk="0" fontAlgn="base" hangingPunct="0">
              <a:spcBef>
                <a:spcPct val="0"/>
              </a:spcBef>
              <a:spcAft>
                <a:spcPct val="0"/>
              </a:spcAft>
              <a:defRPr sz="2400" b="1">
                <a:solidFill>
                  <a:srgbClr val="DDDDDD"/>
                </a:solidFill>
                <a:latin typeface="Arial" charset="0"/>
              </a:defRPr>
            </a:lvl7pPr>
            <a:lvl8pPr marL="3429000" indent="-228600" eaLnBrk="0" fontAlgn="base" hangingPunct="0">
              <a:spcBef>
                <a:spcPct val="0"/>
              </a:spcBef>
              <a:spcAft>
                <a:spcPct val="0"/>
              </a:spcAft>
              <a:defRPr sz="2400" b="1">
                <a:solidFill>
                  <a:srgbClr val="DDDDDD"/>
                </a:solidFill>
                <a:latin typeface="Arial" charset="0"/>
              </a:defRPr>
            </a:lvl8pPr>
            <a:lvl9pPr marL="3886200" indent="-228600" eaLnBrk="0" fontAlgn="base" hangingPunct="0">
              <a:spcBef>
                <a:spcPct val="0"/>
              </a:spcBef>
              <a:spcAft>
                <a:spcPct val="0"/>
              </a:spcAft>
              <a:defRPr sz="2400" b="1">
                <a:solidFill>
                  <a:srgbClr val="DDDDDD"/>
                </a:solidFill>
                <a:latin typeface="Arial" charset="0"/>
              </a:defRPr>
            </a:lvl9pPr>
          </a:lstStyle>
          <a:p>
            <a:pPr eaLnBrk="1" hangingPunct="1"/>
            <a:endParaRPr lang="en-US" altLang="en-US" sz="2400" dirty="0">
              <a:latin typeface="Times New Roman" pitchFamily="18" charset="0"/>
            </a:endParaRPr>
          </a:p>
        </p:txBody>
      </p:sp>
      <p:sp>
        <p:nvSpPr>
          <p:cNvPr id="11" name="Title 1"/>
          <p:cNvSpPr>
            <a:spLocks noGrp="1"/>
          </p:cNvSpPr>
          <p:nvPr>
            <p:ph type="title"/>
          </p:nvPr>
        </p:nvSpPr>
        <p:spPr>
          <a:xfrm>
            <a:off x="457200" y="1017588"/>
            <a:ext cx="8229600" cy="582612"/>
          </a:xfrm>
        </p:spPr>
        <p:txBody>
          <a:bodyPr lIns="0" tIns="0" rIns="0" bIns="0" anchor="t" anchorCtr="0">
            <a:noAutofit/>
          </a:bodyPr>
          <a:lstStyle>
            <a:lvl1pPr>
              <a:defRPr sz="3600">
                <a:solidFill>
                  <a:srgbClr val="002A5C"/>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86"/>
            <a:ext cx="1386567" cy="914400"/>
          </a:xfrm>
          <a:prstGeom prst="rect">
            <a:avLst/>
          </a:prstGeom>
        </p:spPr>
      </p:pic>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90651" y="-286"/>
            <a:ext cx="1390651" cy="914400"/>
          </a:xfrm>
          <a:prstGeom prst="rect">
            <a:avLst/>
          </a:prstGeom>
        </p:spPr>
      </p:pic>
      <p:pic>
        <p:nvPicPr>
          <p:cNvPr id="21" name="Picture 2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787171" y="-286"/>
            <a:ext cx="1386245" cy="914400"/>
          </a:xfrm>
          <a:prstGeom prst="rect">
            <a:avLst/>
          </a:prstGeom>
        </p:spPr>
      </p:pic>
      <p:pic>
        <p:nvPicPr>
          <p:cNvPr id="22" name="Picture 21"/>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160520" y="-286"/>
            <a:ext cx="1379220" cy="914400"/>
          </a:xfrm>
          <a:prstGeom prst="rect">
            <a:avLst/>
          </a:prstGeom>
        </p:spPr>
      </p:pic>
      <p:pic>
        <p:nvPicPr>
          <p:cNvPr id="23" name="Picture 22"/>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533292" y="-286"/>
            <a:ext cx="1669122" cy="914400"/>
          </a:xfrm>
          <a:prstGeom prst="rect">
            <a:avLst/>
          </a:prstGeom>
        </p:spPr>
      </p:pic>
      <p:sp>
        <p:nvSpPr>
          <p:cNvPr id="24" name="Rectangle 23"/>
          <p:cNvSpPr/>
          <p:nvPr userDrawn="1"/>
        </p:nvSpPr>
        <p:spPr>
          <a:xfrm>
            <a:off x="6787243" y="-286"/>
            <a:ext cx="2356757" cy="914400"/>
          </a:xfrm>
          <a:prstGeom prst="rect">
            <a:avLst/>
          </a:prstGeom>
          <a:gradFill>
            <a:gsLst>
              <a:gs pos="0">
                <a:srgbClr val="F0E1D2">
                  <a:alpha val="0"/>
                </a:srgbClr>
              </a:gs>
              <a:gs pos="100000">
                <a:srgbClr val="F0E1D2"/>
              </a:gs>
              <a:gs pos="68168">
                <a:srgbClr val="F0E1D2"/>
              </a:gs>
              <a:gs pos="15000">
                <a:srgbClr val="F0E1D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5" name="Picture 2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72324" y="97809"/>
            <a:ext cx="1894551" cy="758242"/>
          </a:xfrm>
          <a:prstGeom prst="rect">
            <a:avLst/>
          </a:prstGeom>
        </p:spPr>
      </p:pic>
    </p:spTree>
    <p:extLst>
      <p:ext uri="{BB962C8B-B14F-4D97-AF65-F5344CB8AC3E}">
        <p14:creationId xmlns:p14="http://schemas.microsoft.com/office/powerpoint/2010/main" val="21992060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FED99C-4A6E-774D-8BB3-C8C448200773}" type="slidenum">
              <a:rPr lang="en-US" smtClean="0"/>
              <a:t>‹#›</a:t>
            </a:fld>
            <a:endParaRPr lang="en-US" dirty="0"/>
          </a:p>
        </p:txBody>
      </p:sp>
      <p:sp>
        <p:nvSpPr>
          <p:cNvPr id="6" name="Rectangle 5"/>
          <p:cNvSpPr>
            <a:spLocks noChangeArrowheads="1"/>
          </p:cNvSpPr>
          <p:nvPr userDrawn="1"/>
        </p:nvSpPr>
        <p:spPr bwMode="auto">
          <a:xfrm>
            <a:off x="0" y="6677025"/>
            <a:ext cx="9144000" cy="190500"/>
          </a:xfrm>
          <a:prstGeom prst="rect">
            <a:avLst/>
          </a:prstGeom>
          <a:solidFill>
            <a:schemeClr val="tx2">
              <a:lumMod val="75000"/>
            </a:schemeClr>
          </a:solidFill>
          <a:ln w="9525">
            <a:noFill/>
            <a:miter lim="800000"/>
            <a:headEnd/>
            <a:tailEnd/>
          </a:ln>
        </p:spPr>
        <p:txBody>
          <a:bodyPr wrap="none" anchor="ctr"/>
          <a:lstStyle>
            <a:lvl1pPr eaLnBrk="0" hangingPunct="0">
              <a:defRPr sz="2400" b="1">
                <a:solidFill>
                  <a:srgbClr val="DDDDDD"/>
                </a:solidFill>
                <a:latin typeface="Arial" charset="0"/>
              </a:defRPr>
            </a:lvl1pPr>
            <a:lvl2pPr marL="742950" indent="-285750" eaLnBrk="0" hangingPunct="0">
              <a:defRPr sz="2400" b="1">
                <a:solidFill>
                  <a:srgbClr val="DDDDDD"/>
                </a:solidFill>
                <a:latin typeface="Arial" charset="0"/>
              </a:defRPr>
            </a:lvl2pPr>
            <a:lvl3pPr marL="1143000" indent="-228600" eaLnBrk="0" hangingPunct="0">
              <a:defRPr sz="2400" b="1">
                <a:solidFill>
                  <a:srgbClr val="DDDDDD"/>
                </a:solidFill>
                <a:latin typeface="Arial" charset="0"/>
              </a:defRPr>
            </a:lvl3pPr>
            <a:lvl4pPr marL="1600200" indent="-228600" eaLnBrk="0" hangingPunct="0">
              <a:defRPr sz="2400" b="1">
                <a:solidFill>
                  <a:srgbClr val="DDDDDD"/>
                </a:solidFill>
                <a:latin typeface="Arial" charset="0"/>
              </a:defRPr>
            </a:lvl4pPr>
            <a:lvl5pPr marL="2057400" indent="-228600" eaLnBrk="0" hangingPunct="0">
              <a:defRPr sz="2400" b="1">
                <a:solidFill>
                  <a:srgbClr val="DDDDDD"/>
                </a:solidFill>
                <a:latin typeface="Arial" charset="0"/>
              </a:defRPr>
            </a:lvl5pPr>
            <a:lvl6pPr marL="2514600" indent="-228600" eaLnBrk="0" fontAlgn="base" hangingPunct="0">
              <a:spcBef>
                <a:spcPct val="0"/>
              </a:spcBef>
              <a:spcAft>
                <a:spcPct val="0"/>
              </a:spcAft>
              <a:defRPr sz="2400" b="1">
                <a:solidFill>
                  <a:srgbClr val="DDDDDD"/>
                </a:solidFill>
                <a:latin typeface="Arial" charset="0"/>
              </a:defRPr>
            </a:lvl6pPr>
            <a:lvl7pPr marL="2971800" indent="-228600" eaLnBrk="0" fontAlgn="base" hangingPunct="0">
              <a:spcBef>
                <a:spcPct val="0"/>
              </a:spcBef>
              <a:spcAft>
                <a:spcPct val="0"/>
              </a:spcAft>
              <a:defRPr sz="2400" b="1">
                <a:solidFill>
                  <a:srgbClr val="DDDDDD"/>
                </a:solidFill>
                <a:latin typeface="Arial" charset="0"/>
              </a:defRPr>
            </a:lvl7pPr>
            <a:lvl8pPr marL="3429000" indent="-228600" eaLnBrk="0" fontAlgn="base" hangingPunct="0">
              <a:spcBef>
                <a:spcPct val="0"/>
              </a:spcBef>
              <a:spcAft>
                <a:spcPct val="0"/>
              </a:spcAft>
              <a:defRPr sz="2400" b="1">
                <a:solidFill>
                  <a:srgbClr val="DDDDDD"/>
                </a:solidFill>
                <a:latin typeface="Arial" charset="0"/>
              </a:defRPr>
            </a:lvl8pPr>
            <a:lvl9pPr marL="3886200" indent="-228600" eaLnBrk="0" fontAlgn="base" hangingPunct="0">
              <a:spcBef>
                <a:spcPct val="0"/>
              </a:spcBef>
              <a:spcAft>
                <a:spcPct val="0"/>
              </a:spcAft>
              <a:defRPr sz="2400" b="1">
                <a:solidFill>
                  <a:srgbClr val="DDDDDD"/>
                </a:solidFill>
                <a:latin typeface="Arial" charset="0"/>
              </a:defRPr>
            </a:lvl9pPr>
          </a:lstStyle>
          <a:p>
            <a:pPr eaLnBrk="1" hangingPunct="1"/>
            <a:endParaRPr lang="en-US" altLang="en-US" sz="2400" dirty="0">
              <a:latin typeface="Times New Roman" pitchFamily="18" charset="0"/>
            </a:endParaRPr>
          </a:p>
        </p:txBody>
      </p:sp>
      <p:sp>
        <p:nvSpPr>
          <p:cNvPr id="7" name="Title 1"/>
          <p:cNvSpPr>
            <a:spLocks noGrp="1"/>
          </p:cNvSpPr>
          <p:nvPr>
            <p:ph type="title"/>
          </p:nvPr>
        </p:nvSpPr>
        <p:spPr>
          <a:xfrm>
            <a:off x="457200" y="457200"/>
            <a:ext cx="8229600" cy="582612"/>
          </a:xfrm>
        </p:spPr>
        <p:txBody>
          <a:bodyPr lIns="0" tIns="0" rIns="0" bIns="0" anchor="t" anchorCtr="0">
            <a:noAutofit/>
          </a:bodyPr>
          <a:lstStyle>
            <a:lvl1pPr>
              <a:defRPr sz="3600">
                <a:solidFill>
                  <a:srgbClr val="002A5C"/>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064861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FED99C-4A6E-774D-8BB3-C8C448200773}" type="slidenum">
              <a:rPr lang="en-US" smtClean="0"/>
              <a:t>‹#›</a:t>
            </a:fld>
            <a:endParaRPr lang="en-US" dirty="0"/>
          </a:p>
        </p:txBody>
      </p:sp>
      <p:sp>
        <p:nvSpPr>
          <p:cNvPr id="5" name="Rectangle 4"/>
          <p:cNvSpPr>
            <a:spLocks noChangeArrowheads="1"/>
          </p:cNvSpPr>
          <p:nvPr userDrawn="1"/>
        </p:nvSpPr>
        <p:spPr bwMode="auto">
          <a:xfrm>
            <a:off x="0" y="6677025"/>
            <a:ext cx="9144000" cy="190500"/>
          </a:xfrm>
          <a:prstGeom prst="rect">
            <a:avLst/>
          </a:prstGeom>
          <a:solidFill>
            <a:schemeClr val="tx2">
              <a:lumMod val="75000"/>
            </a:schemeClr>
          </a:solidFill>
          <a:ln w="9525">
            <a:noFill/>
            <a:miter lim="800000"/>
            <a:headEnd/>
            <a:tailEnd/>
          </a:ln>
        </p:spPr>
        <p:txBody>
          <a:bodyPr wrap="none" anchor="ctr"/>
          <a:lstStyle>
            <a:lvl1pPr eaLnBrk="0" hangingPunct="0">
              <a:defRPr sz="2400" b="1">
                <a:solidFill>
                  <a:srgbClr val="DDDDDD"/>
                </a:solidFill>
                <a:latin typeface="Arial" charset="0"/>
              </a:defRPr>
            </a:lvl1pPr>
            <a:lvl2pPr marL="742950" indent="-285750" eaLnBrk="0" hangingPunct="0">
              <a:defRPr sz="2400" b="1">
                <a:solidFill>
                  <a:srgbClr val="DDDDDD"/>
                </a:solidFill>
                <a:latin typeface="Arial" charset="0"/>
              </a:defRPr>
            </a:lvl2pPr>
            <a:lvl3pPr marL="1143000" indent="-228600" eaLnBrk="0" hangingPunct="0">
              <a:defRPr sz="2400" b="1">
                <a:solidFill>
                  <a:srgbClr val="DDDDDD"/>
                </a:solidFill>
                <a:latin typeface="Arial" charset="0"/>
              </a:defRPr>
            </a:lvl3pPr>
            <a:lvl4pPr marL="1600200" indent="-228600" eaLnBrk="0" hangingPunct="0">
              <a:defRPr sz="2400" b="1">
                <a:solidFill>
                  <a:srgbClr val="DDDDDD"/>
                </a:solidFill>
                <a:latin typeface="Arial" charset="0"/>
              </a:defRPr>
            </a:lvl4pPr>
            <a:lvl5pPr marL="2057400" indent="-228600" eaLnBrk="0" hangingPunct="0">
              <a:defRPr sz="2400" b="1">
                <a:solidFill>
                  <a:srgbClr val="DDDDDD"/>
                </a:solidFill>
                <a:latin typeface="Arial" charset="0"/>
              </a:defRPr>
            </a:lvl5pPr>
            <a:lvl6pPr marL="2514600" indent="-228600" eaLnBrk="0" fontAlgn="base" hangingPunct="0">
              <a:spcBef>
                <a:spcPct val="0"/>
              </a:spcBef>
              <a:spcAft>
                <a:spcPct val="0"/>
              </a:spcAft>
              <a:defRPr sz="2400" b="1">
                <a:solidFill>
                  <a:srgbClr val="DDDDDD"/>
                </a:solidFill>
                <a:latin typeface="Arial" charset="0"/>
              </a:defRPr>
            </a:lvl6pPr>
            <a:lvl7pPr marL="2971800" indent="-228600" eaLnBrk="0" fontAlgn="base" hangingPunct="0">
              <a:spcBef>
                <a:spcPct val="0"/>
              </a:spcBef>
              <a:spcAft>
                <a:spcPct val="0"/>
              </a:spcAft>
              <a:defRPr sz="2400" b="1">
                <a:solidFill>
                  <a:srgbClr val="DDDDDD"/>
                </a:solidFill>
                <a:latin typeface="Arial" charset="0"/>
              </a:defRPr>
            </a:lvl7pPr>
            <a:lvl8pPr marL="3429000" indent="-228600" eaLnBrk="0" fontAlgn="base" hangingPunct="0">
              <a:spcBef>
                <a:spcPct val="0"/>
              </a:spcBef>
              <a:spcAft>
                <a:spcPct val="0"/>
              </a:spcAft>
              <a:defRPr sz="2400" b="1">
                <a:solidFill>
                  <a:srgbClr val="DDDDDD"/>
                </a:solidFill>
                <a:latin typeface="Arial" charset="0"/>
              </a:defRPr>
            </a:lvl8pPr>
            <a:lvl9pPr marL="3886200" indent="-228600" eaLnBrk="0" fontAlgn="base" hangingPunct="0">
              <a:spcBef>
                <a:spcPct val="0"/>
              </a:spcBef>
              <a:spcAft>
                <a:spcPct val="0"/>
              </a:spcAft>
              <a:defRPr sz="2400" b="1">
                <a:solidFill>
                  <a:srgbClr val="DDDDDD"/>
                </a:solidFill>
                <a:latin typeface="Arial" charset="0"/>
              </a:defRPr>
            </a:lvl9pPr>
          </a:lstStyle>
          <a:p>
            <a:pPr eaLnBrk="1" hangingPunct="1"/>
            <a:endParaRPr lang="en-US" altLang="en-US" sz="2400" dirty="0">
              <a:latin typeface="Times New Roman" pitchFamily="18" charset="0"/>
            </a:endParaRPr>
          </a:p>
        </p:txBody>
      </p:sp>
    </p:spTree>
    <p:extLst>
      <p:ext uri="{BB962C8B-B14F-4D97-AF65-F5344CB8AC3E}">
        <p14:creationId xmlns:p14="http://schemas.microsoft.com/office/powerpoint/2010/main" val="35455138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FED99C-4A6E-774D-8BB3-C8C448200773}" type="slidenum">
              <a:rPr lang="en-US" smtClean="0"/>
              <a:t>‹#›</a:t>
            </a:fld>
            <a:endParaRPr lang="en-US" dirty="0"/>
          </a:p>
        </p:txBody>
      </p:sp>
      <p:sp>
        <p:nvSpPr>
          <p:cNvPr id="8" name="Rectangle 7"/>
          <p:cNvSpPr>
            <a:spLocks noChangeArrowheads="1"/>
          </p:cNvSpPr>
          <p:nvPr userDrawn="1"/>
        </p:nvSpPr>
        <p:spPr bwMode="auto">
          <a:xfrm>
            <a:off x="0" y="6677025"/>
            <a:ext cx="9144000" cy="190500"/>
          </a:xfrm>
          <a:prstGeom prst="rect">
            <a:avLst/>
          </a:prstGeom>
          <a:solidFill>
            <a:schemeClr val="tx2">
              <a:lumMod val="75000"/>
            </a:schemeClr>
          </a:solidFill>
          <a:ln w="9525">
            <a:noFill/>
            <a:miter lim="800000"/>
            <a:headEnd/>
            <a:tailEnd/>
          </a:ln>
        </p:spPr>
        <p:txBody>
          <a:bodyPr wrap="none" anchor="ctr"/>
          <a:lstStyle>
            <a:lvl1pPr eaLnBrk="0" hangingPunct="0">
              <a:defRPr sz="2400" b="1">
                <a:solidFill>
                  <a:srgbClr val="DDDDDD"/>
                </a:solidFill>
                <a:latin typeface="Arial" charset="0"/>
              </a:defRPr>
            </a:lvl1pPr>
            <a:lvl2pPr marL="742950" indent="-285750" eaLnBrk="0" hangingPunct="0">
              <a:defRPr sz="2400" b="1">
                <a:solidFill>
                  <a:srgbClr val="DDDDDD"/>
                </a:solidFill>
                <a:latin typeface="Arial" charset="0"/>
              </a:defRPr>
            </a:lvl2pPr>
            <a:lvl3pPr marL="1143000" indent="-228600" eaLnBrk="0" hangingPunct="0">
              <a:defRPr sz="2400" b="1">
                <a:solidFill>
                  <a:srgbClr val="DDDDDD"/>
                </a:solidFill>
                <a:latin typeface="Arial" charset="0"/>
              </a:defRPr>
            </a:lvl3pPr>
            <a:lvl4pPr marL="1600200" indent="-228600" eaLnBrk="0" hangingPunct="0">
              <a:defRPr sz="2400" b="1">
                <a:solidFill>
                  <a:srgbClr val="DDDDDD"/>
                </a:solidFill>
                <a:latin typeface="Arial" charset="0"/>
              </a:defRPr>
            </a:lvl4pPr>
            <a:lvl5pPr marL="2057400" indent="-228600" eaLnBrk="0" hangingPunct="0">
              <a:defRPr sz="2400" b="1">
                <a:solidFill>
                  <a:srgbClr val="DDDDDD"/>
                </a:solidFill>
                <a:latin typeface="Arial" charset="0"/>
              </a:defRPr>
            </a:lvl5pPr>
            <a:lvl6pPr marL="2514600" indent="-228600" eaLnBrk="0" fontAlgn="base" hangingPunct="0">
              <a:spcBef>
                <a:spcPct val="0"/>
              </a:spcBef>
              <a:spcAft>
                <a:spcPct val="0"/>
              </a:spcAft>
              <a:defRPr sz="2400" b="1">
                <a:solidFill>
                  <a:srgbClr val="DDDDDD"/>
                </a:solidFill>
                <a:latin typeface="Arial" charset="0"/>
              </a:defRPr>
            </a:lvl6pPr>
            <a:lvl7pPr marL="2971800" indent="-228600" eaLnBrk="0" fontAlgn="base" hangingPunct="0">
              <a:spcBef>
                <a:spcPct val="0"/>
              </a:spcBef>
              <a:spcAft>
                <a:spcPct val="0"/>
              </a:spcAft>
              <a:defRPr sz="2400" b="1">
                <a:solidFill>
                  <a:srgbClr val="DDDDDD"/>
                </a:solidFill>
                <a:latin typeface="Arial" charset="0"/>
              </a:defRPr>
            </a:lvl7pPr>
            <a:lvl8pPr marL="3429000" indent="-228600" eaLnBrk="0" fontAlgn="base" hangingPunct="0">
              <a:spcBef>
                <a:spcPct val="0"/>
              </a:spcBef>
              <a:spcAft>
                <a:spcPct val="0"/>
              </a:spcAft>
              <a:defRPr sz="2400" b="1">
                <a:solidFill>
                  <a:srgbClr val="DDDDDD"/>
                </a:solidFill>
                <a:latin typeface="Arial" charset="0"/>
              </a:defRPr>
            </a:lvl8pPr>
            <a:lvl9pPr marL="3886200" indent="-228600" eaLnBrk="0" fontAlgn="base" hangingPunct="0">
              <a:spcBef>
                <a:spcPct val="0"/>
              </a:spcBef>
              <a:spcAft>
                <a:spcPct val="0"/>
              </a:spcAft>
              <a:defRPr sz="2400" b="1">
                <a:solidFill>
                  <a:srgbClr val="DDDDDD"/>
                </a:solidFill>
                <a:latin typeface="Arial" charset="0"/>
              </a:defRPr>
            </a:lvl9pPr>
          </a:lstStyle>
          <a:p>
            <a:pPr eaLnBrk="1" hangingPunct="1"/>
            <a:endParaRPr lang="en-US" altLang="en-US" sz="2400" dirty="0">
              <a:latin typeface="Times New Roman" pitchFamily="18" charset="0"/>
            </a:endParaRPr>
          </a:p>
        </p:txBody>
      </p:sp>
    </p:spTree>
    <p:extLst>
      <p:ext uri="{BB962C8B-B14F-4D97-AF65-F5344CB8AC3E}">
        <p14:creationId xmlns:p14="http://schemas.microsoft.com/office/powerpoint/2010/main" val="1229052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664E607-94F1-4046-AC8E-17B862CF8D50}" type="slidenum">
              <a:rPr lang="en-US"/>
              <a:pPr>
                <a:defRPr/>
              </a:pPr>
              <a:t>‹#›</a:t>
            </a:fld>
            <a:endParaRPr lang="en-US"/>
          </a:p>
        </p:txBody>
      </p:sp>
    </p:spTree>
    <p:extLst>
      <p:ext uri="{BB962C8B-B14F-4D97-AF65-F5344CB8AC3E}">
        <p14:creationId xmlns:p14="http://schemas.microsoft.com/office/powerpoint/2010/main" val="86933882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FED99C-4A6E-774D-8BB3-C8C448200773}" type="slidenum">
              <a:rPr lang="en-US" smtClean="0"/>
              <a:t>‹#›</a:t>
            </a:fld>
            <a:endParaRPr lang="en-US" dirty="0"/>
          </a:p>
        </p:txBody>
      </p:sp>
      <p:sp>
        <p:nvSpPr>
          <p:cNvPr id="8" name="Rectangle 7"/>
          <p:cNvSpPr>
            <a:spLocks noChangeArrowheads="1"/>
          </p:cNvSpPr>
          <p:nvPr userDrawn="1"/>
        </p:nvSpPr>
        <p:spPr bwMode="auto">
          <a:xfrm>
            <a:off x="0" y="6677025"/>
            <a:ext cx="9144000" cy="190500"/>
          </a:xfrm>
          <a:prstGeom prst="rect">
            <a:avLst/>
          </a:prstGeom>
          <a:solidFill>
            <a:schemeClr val="tx2">
              <a:lumMod val="75000"/>
            </a:schemeClr>
          </a:solidFill>
          <a:ln w="9525">
            <a:noFill/>
            <a:miter lim="800000"/>
            <a:headEnd/>
            <a:tailEnd/>
          </a:ln>
        </p:spPr>
        <p:txBody>
          <a:bodyPr wrap="none" anchor="ctr"/>
          <a:lstStyle>
            <a:lvl1pPr eaLnBrk="0" hangingPunct="0">
              <a:defRPr sz="2400" b="1">
                <a:solidFill>
                  <a:srgbClr val="DDDDDD"/>
                </a:solidFill>
                <a:latin typeface="Arial" charset="0"/>
              </a:defRPr>
            </a:lvl1pPr>
            <a:lvl2pPr marL="742950" indent="-285750" eaLnBrk="0" hangingPunct="0">
              <a:defRPr sz="2400" b="1">
                <a:solidFill>
                  <a:srgbClr val="DDDDDD"/>
                </a:solidFill>
                <a:latin typeface="Arial" charset="0"/>
              </a:defRPr>
            </a:lvl2pPr>
            <a:lvl3pPr marL="1143000" indent="-228600" eaLnBrk="0" hangingPunct="0">
              <a:defRPr sz="2400" b="1">
                <a:solidFill>
                  <a:srgbClr val="DDDDDD"/>
                </a:solidFill>
                <a:latin typeface="Arial" charset="0"/>
              </a:defRPr>
            </a:lvl3pPr>
            <a:lvl4pPr marL="1600200" indent="-228600" eaLnBrk="0" hangingPunct="0">
              <a:defRPr sz="2400" b="1">
                <a:solidFill>
                  <a:srgbClr val="DDDDDD"/>
                </a:solidFill>
                <a:latin typeface="Arial" charset="0"/>
              </a:defRPr>
            </a:lvl4pPr>
            <a:lvl5pPr marL="2057400" indent="-228600" eaLnBrk="0" hangingPunct="0">
              <a:defRPr sz="2400" b="1">
                <a:solidFill>
                  <a:srgbClr val="DDDDDD"/>
                </a:solidFill>
                <a:latin typeface="Arial" charset="0"/>
              </a:defRPr>
            </a:lvl5pPr>
            <a:lvl6pPr marL="2514600" indent="-228600" eaLnBrk="0" fontAlgn="base" hangingPunct="0">
              <a:spcBef>
                <a:spcPct val="0"/>
              </a:spcBef>
              <a:spcAft>
                <a:spcPct val="0"/>
              </a:spcAft>
              <a:defRPr sz="2400" b="1">
                <a:solidFill>
                  <a:srgbClr val="DDDDDD"/>
                </a:solidFill>
                <a:latin typeface="Arial" charset="0"/>
              </a:defRPr>
            </a:lvl6pPr>
            <a:lvl7pPr marL="2971800" indent="-228600" eaLnBrk="0" fontAlgn="base" hangingPunct="0">
              <a:spcBef>
                <a:spcPct val="0"/>
              </a:spcBef>
              <a:spcAft>
                <a:spcPct val="0"/>
              </a:spcAft>
              <a:defRPr sz="2400" b="1">
                <a:solidFill>
                  <a:srgbClr val="DDDDDD"/>
                </a:solidFill>
                <a:latin typeface="Arial" charset="0"/>
              </a:defRPr>
            </a:lvl7pPr>
            <a:lvl8pPr marL="3429000" indent="-228600" eaLnBrk="0" fontAlgn="base" hangingPunct="0">
              <a:spcBef>
                <a:spcPct val="0"/>
              </a:spcBef>
              <a:spcAft>
                <a:spcPct val="0"/>
              </a:spcAft>
              <a:defRPr sz="2400" b="1">
                <a:solidFill>
                  <a:srgbClr val="DDDDDD"/>
                </a:solidFill>
                <a:latin typeface="Arial" charset="0"/>
              </a:defRPr>
            </a:lvl8pPr>
            <a:lvl9pPr marL="3886200" indent="-228600" eaLnBrk="0" fontAlgn="base" hangingPunct="0">
              <a:spcBef>
                <a:spcPct val="0"/>
              </a:spcBef>
              <a:spcAft>
                <a:spcPct val="0"/>
              </a:spcAft>
              <a:defRPr sz="2400" b="1">
                <a:solidFill>
                  <a:srgbClr val="DDDDDD"/>
                </a:solidFill>
                <a:latin typeface="Arial" charset="0"/>
              </a:defRPr>
            </a:lvl9pPr>
          </a:lstStyle>
          <a:p>
            <a:pPr eaLnBrk="1" hangingPunct="1"/>
            <a:endParaRPr lang="en-US" altLang="en-US" sz="2400" dirty="0">
              <a:latin typeface="Times New Roman" pitchFamily="18" charset="0"/>
            </a:endParaRPr>
          </a:p>
        </p:txBody>
      </p:sp>
    </p:spTree>
    <p:extLst>
      <p:ext uri="{BB962C8B-B14F-4D97-AF65-F5344CB8AC3E}">
        <p14:creationId xmlns:p14="http://schemas.microsoft.com/office/powerpoint/2010/main" val="40463036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FED99C-4A6E-774D-8BB3-C8C448200773}" type="slidenum">
              <a:rPr lang="en-US" smtClean="0"/>
              <a:t>‹#›</a:t>
            </a:fld>
            <a:endParaRPr lang="en-US" dirty="0"/>
          </a:p>
        </p:txBody>
      </p:sp>
      <p:sp>
        <p:nvSpPr>
          <p:cNvPr id="7" name="Rectangle 6"/>
          <p:cNvSpPr>
            <a:spLocks noChangeArrowheads="1"/>
          </p:cNvSpPr>
          <p:nvPr userDrawn="1"/>
        </p:nvSpPr>
        <p:spPr bwMode="auto">
          <a:xfrm>
            <a:off x="0" y="6677025"/>
            <a:ext cx="9144000" cy="190500"/>
          </a:xfrm>
          <a:prstGeom prst="rect">
            <a:avLst/>
          </a:prstGeom>
          <a:solidFill>
            <a:schemeClr val="tx2">
              <a:lumMod val="75000"/>
            </a:schemeClr>
          </a:solidFill>
          <a:ln w="9525">
            <a:noFill/>
            <a:miter lim="800000"/>
            <a:headEnd/>
            <a:tailEnd/>
          </a:ln>
        </p:spPr>
        <p:txBody>
          <a:bodyPr wrap="none" anchor="ctr"/>
          <a:lstStyle>
            <a:lvl1pPr eaLnBrk="0" hangingPunct="0">
              <a:defRPr sz="2400" b="1">
                <a:solidFill>
                  <a:srgbClr val="DDDDDD"/>
                </a:solidFill>
                <a:latin typeface="Arial" charset="0"/>
              </a:defRPr>
            </a:lvl1pPr>
            <a:lvl2pPr marL="742950" indent="-285750" eaLnBrk="0" hangingPunct="0">
              <a:defRPr sz="2400" b="1">
                <a:solidFill>
                  <a:srgbClr val="DDDDDD"/>
                </a:solidFill>
                <a:latin typeface="Arial" charset="0"/>
              </a:defRPr>
            </a:lvl2pPr>
            <a:lvl3pPr marL="1143000" indent="-228600" eaLnBrk="0" hangingPunct="0">
              <a:defRPr sz="2400" b="1">
                <a:solidFill>
                  <a:srgbClr val="DDDDDD"/>
                </a:solidFill>
                <a:latin typeface="Arial" charset="0"/>
              </a:defRPr>
            </a:lvl3pPr>
            <a:lvl4pPr marL="1600200" indent="-228600" eaLnBrk="0" hangingPunct="0">
              <a:defRPr sz="2400" b="1">
                <a:solidFill>
                  <a:srgbClr val="DDDDDD"/>
                </a:solidFill>
                <a:latin typeface="Arial" charset="0"/>
              </a:defRPr>
            </a:lvl4pPr>
            <a:lvl5pPr marL="2057400" indent="-228600" eaLnBrk="0" hangingPunct="0">
              <a:defRPr sz="2400" b="1">
                <a:solidFill>
                  <a:srgbClr val="DDDDDD"/>
                </a:solidFill>
                <a:latin typeface="Arial" charset="0"/>
              </a:defRPr>
            </a:lvl5pPr>
            <a:lvl6pPr marL="2514600" indent="-228600" eaLnBrk="0" fontAlgn="base" hangingPunct="0">
              <a:spcBef>
                <a:spcPct val="0"/>
              </a:spcBef>
              <a:spcAft>
                <a:spcPct val="0"/>
              </a:spcAft>
              <a:defRPr sz="2400" b="1">
                <a:solidFill>
                  <a:srgbClr val="DDDDDD"/>
                </a:solidFill>
                <a:latin typeface="Arial" charset="0"/>
              </a:defRPr>
            </a:lvl6pPr>
            <a:lvl7pPr marL="2971800" indent="-228600" eaLnBrk="0" fontAlgn="base" hangingPunct="0">
              <a:spcBef>
                <a:spcPct val="0"/>
              </a:spcBef>
              <a:spcAft>
                <a:spcPct val="0"/>
              </a:spcAft>
              <a:defRPr sz="2400" b="1">
                <a:solidFill>
                  <a:srgbClr val="DDDDDD"/>
                </a:solidFill>
                <a:latin typeface="Arial" charset="0"/>
              </a:defRPr>
            </a:lvl7pPr>
            <a:lvl8pPr marL="3429000" indent="-228600" eaLnBrk="0" fontAlgn="base" hangingPunct="0">
              <a:spcBef>
                <a:spcPct val="0"/>
              </a:spcBef>
              <a:spcAft>
                <a:spcPct val="0"/>
              </a:spcAft>
              <a:defRPr sz="2400" b="1">
                <a:solidFill>
                  <a:srgbClr val="DDDDDD"/>
                </a:solidFill>
                <a:latin typeface="Arial" charset="0"/>
              </a:defRPr>
            </a:lvl8pPr>
            <a:lvl9pPr marL="3886200" indent="-228600" eaLnBrk="0" fontAlgn="base" hangingPunct="0">
              <a:spcBef>
                <a:spcPct val="0"/>
              </a:spcBef>
              <a:spcAft>
                <a:spcPct val="0"/>
              </a:spcAft>
              <a:defRPr sz="2400" b="1">
                <a:solidFill>
                  <a:srgbClr val="DDDDDD"/>
                </a:solidFill>
                <a:latin typeface="Arial" charset="0"/>
              </a:defRPr>
            </a:lvl9pPr>
          </a:lstStyle>
          <a:p>
            <a:pPr eaLnBrk="1" hangingPunct="1"/>
            <a:endParaRPr lang="en-US" altLang="en-US" sz="2400" dirty="0">
              <a:latin typeface="Times New Roman" pitchFamily="18" charset="0"/>
            </a:endParaRPr>
          </a:p>
        </p:txBody>
      </p:sp>
    </p:spTree>
    <p:extLst>
      <p:ext uri="{BB962C8B-B14F-4D97-AF65-F5344CB8AC3E}">
        <p14:creationId xmlns:p14="http://schemas.microsoft.com/office/powerpoint/2010/main" val="41785021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FED99C-4A6E-774D-8BB3-C8C448200773}" type="slidenum">
              <a:rPr lang="en-US" smtClean="0"/>
              <a:t>‹#›</a:t>
            </a:fld>
            <a:endParaRPr lang="en-US" dirty="0"/>
          </a:p>
        </p:txBody>
      </p:sp>
      <p:sp>
        <p:nvSpPr>
          <p:cNvPr id="7" name="Rectangle 6"/>
          <p:cNvSpPr>
            <a:spLocks noChangeArrowheads="1"/>
          </p:cNvSpPr>
          <p:nvPr userDrawn="1"/>
        </p:nvSpPr>
        <p:spPr bwMode="auto">
          <a:xfrm>
            <a:off x="0" y="6677025"/>
            <a:ext cx="9144000" cy="190500"/>
          </a:xfrm>
          <a:prstGeom prst="rect">
            <a:avLst/>
          </a:prstGeom>
          <a:solidFill>
            <a:schemeClr val="tx2">
              <a:lumMod val="75000"/>
            </a:schemeClr>
          </a:solidFill>
          <a:ln w="9525">
            <a:noFill/>
            <a:miter lim="800000"/>
            <a:headEnd/>
            <a:tailEnd/>
          </a:ln>
        </p:spPr>
        <p:txBody>
          <a:bodyPr wrap="none" anchor="ctr"/>
          <a:lstStyle>
            <a:lvl1pPr eaLnBrk="0" hangingPunct="0">
              <a:defRPr sz="2400" b="1">
                <a:solidFill>
                  <a:srgbClr val="DDDDDD"/>
                </a:solidFill>
                <a:latin typeface="Arial" charset="0"/>
              </a:defRPr>
            </a:lvl1pPr>
            <a:lvl2pPr marL="742950" indent="-285750" eaLnBrk="0" hangingPunct="0">
              <a:defRPr sz="2400" b="1">
                <a:solidFill>
                  <a:srgbClr val="DDDDDD"/>
                </a:solidFill>
                <a:latin typeface="Arial" charset="0"/>
              </a:defRPr>
            </a:lvl2pPr>
            <a:lvl3pPr marL="1143000" indent="-228600" eaLnBrk="0" hangingPunct="0">
              <a:defRPr sz="2400" b="1">
                <a:solidFill>
                  <a:srgbClr val="DDDDDD"/>
                </a:solidFill>
                <a:latin typeface="Arial" charset="0"/>
              </a:defRPr>
            </a:lvl3pPr>
            <a:lvl4pPr marL="1600200" indent="-228600" eaLnBrk="0" hangingPunct="0">
              <a:defRPr sz="2400" b="1">
                <a:solidFill>
                  <a:srgbClr val="DDDDDD"/>
                </a:solidFill>
                <a:latin typeface="Arial" charset="0"/>
              </a:defRPr>
            </a:lvl4pPr>
            <a:lvl5pPr marL="2057400" indent="-228600" eaLnBrk="0" hangingPunct="0">
              <a:defRPr sz="2400" b="1">
                <a:solidFill>
                  <a:srgbClr val="DDDDDD"/>
                </a:solidFill>
                <a:latin typeface="Arial" charset="0"/>
              </a:defRPr>
            </a:lvl5pPr>
            <a:lvl6pPr marL="2514600" indent="-228600" eaLnBrk="0" fontAlgn="base" hangingPunct="0">
              <a:spcBef>
                <a:spcPct val="0"/>
              </a:spcBef>
              <a:spcAft>
                <a:spcPct val="0"/>
              </a:spcAft>
              <a:defRPr sz="2400" b="1">
                <a:solidFill>
                  <a:srgbClr val="DDDDDD"/>
                </a:solidFill>
                <a:latin typeface="Arial" charset="0"/>
              </a:defRPr>
            </a:lvl6pPr>
            <a:lvl7pPr marL="2971800" indent="-228600" eaLnBrk="0" fontAlgn="base" hangingPunct="0">
              <a:spcBef>
                <a:spcPct val="0"/>
              </a:spcBef>
              <a:spcAft>
                <a:spcPct val="0"/>
              </a:spcAft>
              <a:defRPr sz="2400" b="1">
                <a:solidFill>
                  <a:srgbClr val="DDDDDD"/>
                </a:solidFill>
                <a:latin typeface="Arial" charset="0"/>
              </a:defRPr>
            </a:lvl7pPr>
            <a:lvl8pPr marL="3429000" indent="-228600" eaLnBrk="0" fontAlgn="base" hangingPunct="0">
              <a:spcBef>
                <a:spcPct val="0"/>
              </a:spcBef>
              <a:spcAft>
                <a:spcPct val="0"/>
              </a:spcAft>
              <a:defRPr sz="2400" b="1">
                <a:solidFill>
                  <a:srgbClr val="DDDDDD"/>
                </a:solidFill>
                <a:latin typeface="Arial" charset="0"/>
              </a:defRPr>
            </a:lvl8pPr>
            <a:lvl9pPr marL="3886200" indent="-228600" eaLnBrk="0" fontAlgn="base" hangingPunct="0">
              <a:spcBef>
                <a:spcPct val="0"/>
              </a:spcBef>
              <a:spcAft>
                <a:spcPct val="0"/>
              </a:spcAft>
              <a:defRPr sz="2400" b="1">
                <a:solidFill>
                  <a:srgbClr val="DDDDDD"/>
                </a:solidFill>
                <a:latin typeface="Arial" charset="0"/>
              </a:defRPr>
            </a:lvl9pPr>
          </a:lstStyle>
          <a:p>
            <a:pPr eaLnBrk="1" hangingPunct="1"/>
            <a:endParaRPr lang="en-US" altLang="en-US" sz="2400" dirty="0">
              <a:latin typeface="Times New Roman" pitchFamily="18" charset="0"/>
            </a:endParaRPr>
          </a:p>
        </p:txBody>
      </p:sp>
    </p:spTree>
    <p:extLst>
      <p:ext uri="{BB962C8B-B14F-4D97-AF65-F5344CB8AC3E}">
        <p14:creationId xmlns:p14="http://schemas.microsoft.com/office/powerpoint/2010/main" val="15452760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le Slide">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58977"/>
            <a:ext cx="8305800" cy="1470025"/>
          </a:xfrm>
        </p:spPr>
        <p:txBody>
          <a:bodyPr/>
          <a:lstStyle>
            <a:lvl1pPr>
              <a:defRPr sz="3300"/>
            </a:lvl1pPr>
          </a:lstStyle>
          <a:p>
            <a:r>
              <a:rPr lang="en-US"/>
              <a:t>Click to edit Master title style</a:t>
            </a:r>
            <a:endParaRPr lang="en-US" dirty="0"/>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28950" y="3048000"/>
            <a:ext cx="2828925" cy="1295400"/>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73" y="0"/>
            <a:ext cx="9144000" cy="1332992"/>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630928"/>
            <a:ext cx="9144000" cy="2227072"/>
          </a:xfrm>
          <a:prstGeom prst="rect">
            <a:avLst/>
          </a:prstGeom>
        </p:spPr>
      </p:pic>
    </p:spTree>
    <p:extLst>
      <p:ext uri="{BB962C8B-B14F-4D97-AF65-F5344CB8AC3E}">
        <p14:creationId xmlns:p14="http://schemas.microsoft.com/office/powerpoint/2010/main" val="315199"/>
      </p:ext>
    </p:extLst>
  </p:cSld>
  <p:clrMapOvr>
    <a:masterClrMapping/>
  </p:clrMapOvr>
  <p:hf sldNum="0"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2"/>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B2C4FAF0-2CFE-4A82-8D40-CCD7CCF75404}"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BC1D1A-C150-4DDB-B177-C7A39254495B}" type="slidenum">
              <a:rPr lang="en-US" altLang="en-US"/>
              <a:pPr>
                <a:defRPr/>
              </a:pPr>
              <a:t>‹#›</a:t>
            </a:fld>
            <a:endParaRPr lang="en-US" altLang="en-US"/>
          </a:p>
        </p:txBody>
      </p:sp>
      <p:sp>
        <p:nvSpPr>
          <p:cNvPr id="7" name="TextBox 6">
            <a:extLst>
              <a:ext uri="{FF2B5EF4-FFF2-40B4-BE49-F238E27FC236}">
                <a16:creationId xmlns:a16="http://schemas.microsoft.com/office/drawing/2014/main" id="{D2185CE6-2F1D-4158-AE71-BF6F0EE54F0D}"/>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1071790037"/>
      </p:ext>
    </p:extLst>
  </p:cSld>
  <p:clrMapOvr>
    <a:masterClrMapping/>
  </p:clrMapOvr>
  <p:hf sldNum="0"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dirty="0"/>
              <a:t>Click to edit Master title style</a:t>
            </a:r>
          </a:p>
        </p:txBody>
      </p:sp>
      <p:sp>
        <p:nvSpPr>
          <p:cNvPr id="3" name="Content Placeholder 2"/>
          <p:cNvSpPr>
            <a:spLocks noGrp="1"/>
          </p:cNvSpPr>
          <p:nvPr>
            <p:ph idx="1"/>
          </p:nvPr>
        </p:nvSpPr>
        <p:spPr>
          <a:xfrm>
            <a:off x="457200" y="1524002"/>
            <a:ext cx="8229600" cy="42672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63EA27D5-3A86-4478-8539-BC3FC6E754D5}"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A5C8E03-A3CD-422D-A45B-401051A866DC}" type="slidenum">
              <a:rPr lang="en-US" altLang="en-US"/>
              <a:pPr>
                <a:defRPr/>
              </a:pPr>
              <a:t>‹#›</a:t>
            </a:fld>
            <a:endParaRPr lang="en-US" altLang="en-US"/>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86100" y="6151994"/>
            <a:ext cx="2400300" cy="569483"/>
          </a:xfrm>
          <a:prstGeom prst="rect">
            <a:avLst/>
          </a:prstGeom>
        </p:spPr>
      </p:pic>
      <p:sp>
        <p:nvSpPr>
          <p:cNvPr id="8" name="TextBox 7">
            <a:extLst>
              <a:ext uri="{FF2B5EF4-FFF2-40B4-BE49-F238E27FC236}">
                <a16:creationId xmlns:a16="http://schemas.microsoft.com/office/drawing/2014/main" id="{18684E3B-45C3-4C6A-83CF-D15E113C10A0}"/>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17005754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2"/>
            <a:ext cx="7772400" cy="1362075"/>
          </a:xfrm>
        </p:spPr>
        <p:txBody>
          <a:bodyPr anchor="t"/>
          <a:lstStyle>
            <a:lvl1pPr algn="l">
              <a:defRPr sz="3000" b="1" cap="all"/>
            </a:lvl1pPr>
          </a:lstStyle>
          <a:p>
            <a:r>
              <a:rPr lang="en-US"/>
              <a:t>Click to edit Master title style</a:t>
            </a:r>
            <a:endParaRPr lang="en-US" dirty="0"/>
          </a:p>
        </p:txBody>
      </p:sp>
      <p:sp>
        <p:nvSpPr>
          <p:cNvPr id="3"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0AA0A0C9-C474-4F98-81C9-81C56842511A}" type="datetimeFigureOut">
              <a:rPr lang="en-US"/>
              <a:pPr>
                <a:defRPr/>
              </a:pPr>
              <a:t>1/13/2025</a:t>
            </a:fld>
            <a:endParaRPr lang="en-US"/>
          </a:p>
        </p:txBody>
      </p:sp>
      <p:sp>
        <p:nvSpPr>
          <p:cNvPr id="4"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EC49E2A-4705-4DD2-B773-B2E69ABF418F}" type="slidenum">
              <a:rPr lang="en-US" altLang="en-US"/>
              <a:pPr>
                <a:defRPr/>
              </a:pPr>
              <a:t>‹#›</a:t>
            </a:fld>
            <a:endParaRPr lang="en-US" altLang="en-US"/>
          </a:p>
        </p:txBody>
      </p:sp>
      <p:sp>
        <p:nvSpPr>
          <p:cNvPr id="6" name="TextBox 5">
            <a:extLst>
              <a:ext uri="{FF2B5EF4-FFF2-40B4-BE49-F238E27FC236}">
                <a16:creationId xmlns:a16="http://schemas.microsoft.com/office/drawing/2014/main" id="{43D505DC-F9D7-40D6-B4AE-408E823A5930}"/>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2648872302"/>
      </p:ext>
    </p:extLst>
  </p:cSld>
  <p:clrMapOvr>
    <a:masterClrMapping/>
  </p:clrMapOvr>
  <p:hf sldNum="0"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dirty="0"/>
              <a:t>Click to edit Master title style</a:t>
            </a:r>
          </a:p>
        </p:txBody>
      </p:sp>
      <p:sp>
        <p:nvSpPr>
          <p:cNvPr id="3" name="Content Placeholder 2"/>
          <p:cNvSpPr>
            <a:spLocks noGrp="1"/>
          </p:cNvSpPr>
          <p:nvPr>
            <p:ph sz="half" idx="1"/>
          </p:nvPr>
        </p:nvSpPr>
        <p:spPr>
          <a:xfrm>
            <a:off x="685800" y="1600202"/>
            <a:ext cx="35814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3810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055EF227-C69C-40BF-B86A-1C530F575A36}"/>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28384928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489075"/>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28837"/>
            <a:ext cx="4041775" cy="35861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30B26FF6-38C1-4CE0-8928-6858A03E1519}" type="datetimeFigureOut">
              <a:rPr lang="en-US"/>
              <a:pPr>
                <a:defRPr/>
              </a:pPr>
              <a:t>1/13/2025</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E1CF6B6-2FD9-456F-A9A2-867580FA6A00}" type="slidenum">
              <a:rPr lang="en-US" altLang="en-US"/>
              <a:pPr>
                <a:defRPr/>
              </a:pPr>
              <a:t>‹#›</a:t>
            </a:fld>
            <a:endParaRPr lang="en-US" altLang="en-US"/>
          </a:p>
        </p:txBody>
      </p:sp>
      <p:sp>
        <p:nvSpPr>
          <p:cNvPr id="10" name="TextBox 9">
            <a:extLst>
              <a:ext uri="{FF2B5EF4-FFF2-40B4-BE49-F238E27FC236}">
                <a16:creationId xmlns:a16="http://schemas.microsoft.com/office/drawing/2014/main" id="{C69CD003-7630-427C-950E-7D4F925FC8D3}"/>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157738626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BDF7EBEB-417A-4866-BB98-13C30C69E161}" type="datetimeFigureOut">
              <a:rPr lang="en-US"/>
              <a:pPr>
                <a:defRPr/>
              </a:pPr>
              <a:t>1/13/2025</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45AC566-5CC1-430A-A494-DB4ADCB06698}" type="slidenum">
              <a:rPr lang="en-US" altLang="en-US"/>
              <a:pPr>
                <a:defRPr/>
              </a:pPr>
              <a:t>‹#›</a:t>
            </a:fld>
            <a:endParaRPr lang="en-US" altLang="en-US" dirty="0"/>
          </a:p>
        </p:txBody>
      </p:sp>
      <p:sp>
        <p:nvSpPr>
          <p:cNvPr id="6" name="TextBox 5">
            <a:extLst>
              <a:ext uri="{FF2B5EF4-FFF2-40B4-BE49-F238E27FC236}">
                <a16:creationId xmlns:a16="http://schemas.microsoft.com/office/drawing/2014/main" id="{57FC0494-7A87-4271-A8CC-76687A7E5088}"/>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3373276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99BC225-67F4-4FB6-8D5D-3367888840DD}" type="slidenum">
              <a:rPr lang="en-US"/>
              <a:pPr>
                <a:defRPr/>
              </a:pPr>
              <a:t>‹#›</a:t>
            </a:fld>
            <a:endParaRPr lang="en-US"/>
          </a:p>
        </p:txBody>
      </p:sp>
    </p:spTree>
    <p:extLst>
      <p:ext uri="{BB962C8B-B14F-4D97-AF65-F5344CB8AC3E}">
        <p14:creationId xmlns:p14="http://schemas.microsoft.com/office/powerpoint/2010/main" val="272757857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67A92A20-E979-4C85-B0AD-C36B57983831}" type="datetimeFigureOut">
              <a:rPr lang="en-US"/>
              <a:pPr>
                <a:defRPr/>
              </a:pPr>
              <a:t>1/13/2025</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DF84581-D3FF-4D4C-B057-CB9F8737A59C}" type="slidenum">
              <a:rPr lang="en-US" altLang="en-US"/>
              <a:pPr>
                <a:defRPr/>
              </a:pPr>
              <a:t>‹#›</a:t>
            </a:fld>
            <a:endParaRPr lang="en-US" altLang="en-US"/>
          </a:p>
        </p:txBody>
      </p:sp>
      <p:sp>
        <p:nvSpPr>
          <p:cNvPr id="5" name="TextBox 4">
            <a:extLst>
              <a:ext uri="{FF2B5EF4-FFF2-40B4-BE49-F238E27FC236}">
                <a16:creationId xmlns:a16="http://schemas.microsoft.com/office/drawing/2014/main" id="{9CBD4F53-3E7D-4578-AA95-32038E3484B6}"/>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20967691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2799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FEAD7223-0568-4A5F-B1D4-F1A2A9C2DB6E}" type="datetimeFigureOut">
              <a:rPr lang="en-US"/>
              <a:pPr>
                <a:defRPr/>
              </a:pPr>
              <a:t>1/13/2025</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1A146C9-C0C6-4AF6-ABFE-20215B1A5E61}" type="slidenum">
              <a:rPr lang="en-US" altLang="en-US"/>
              <a:pPr>
                <a:defRPr/>
              </a:pPr>
              <a:t>‹#›</a:t>
            </a:fld>
            <a:endParaRPr lang="en-US" altLang="en-US"/>
          </a:p>
        </p:txBody>
      </p:sp>
      <p:sp>
        <p:nvSpPr>
          <p:cNvPr id="8" name="TextBox 7">
            <a:extLst>
              <a:ext uri="{FF2B5EF4-FFF2-40B4-BE49-F238E27FC236}">
                <a16:creationId xmlns:a16="http://schemas.microsoft.com/office/drawing/2014/main" id="{31FFBC0D-E972-4B20-A488-A744FEC2FDBD}"/>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15445729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D5B4D782-72A8-445D-88A5-FE0E4074CF86}" type="datetimeFigureOut">
              <a:rPr lang="en-US"/>
              <a:pPr>
                <a:defRPr/>
              </a:pPr>
              <a:t>1/13/2025</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B341A2-772A-475A-AFB8-54F471B5BB46}" type="slidenum">
              <a:rPr lang="en-US" altLang="en-US"/>
              <a:pPr>
                <a:defRPr/>
              </a:pPr>
              <a:t>‹#›</a:t>
            </a:fld>
            <a:endParaRPr lang="en-US" altLang="en-US"/>
          </a:p>
        </p:txBody>
      </p:sp>
      <p:sp>
        <p:nvSpPr>
          <p:cNvPr id="8" name="TextBox 7">
            <a:extLst>
              <a:ext uri="{FF2B5EF4-FFF2-40B4-BE49-F238E27FC236}">
                <a16:creationId xmlns:a16="http://schemas.microsoft.com/office/drawing/2014/main" id="{D36B4F26-0584-4D5B-8AD1-FD269363B510}"/>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104320921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2"/>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6C0B770E-CAAF-4A1E-BF79-B4C108AF596D}"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172C7F1-762C-454B-B069-346620EDEFC2}" type="slidenum">
              <a:rPr lang="en-US" altLang="en-US"/>
              <a:pPr>
                <a:defRPr/>
              </a:pPr>
              <a:t>‹#›</a:t>
            </a:fld>
            <a:endParaRPr lang="en-US" altLang="en-US"/>
          </a:p>
        </p:txBody>
      </p:sp>
      <p:sp>
        <p:nvSpPr>
          <p:cNvPr id="7" name="TextBox 6">
            <a:extLst>
              <a:ext uri="{FF2B5EF4-FFF2-40B4-BE49-F238E27FC236}">
                <a16:creationId xmlns:a16="http://schemas.microsoft.com/office/drawing/2014/main" id="{F0FF2AB8-26E1-4CD6-BC67-1181584EE923}"/>
              </a:ext>
            </a:extLst>
          </p:cNvPr>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spTree>
    <p:extLst>
      <p:ext uri="{BB962C8B-B14F-4D97-AF65-F5344CB8AC3E}">
        <p14:creationId xmlns:p14="http://schemas.microsoft.com/office/powerpoint/2010/main" val="418015358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panose="020B0604020202020204" pitchFamily="34" charset="0"/>
              </a:defRPr>
            </a:lvl1pPr>
          </a:lstStyle>
          <a:p>
            <a:pPr>
              <a:defRPr/>
            </a:pPr>
            <a:fld id="{5A744556-75AE-4F51-B2BD-DB7A8A0A9CC8}" type="datetimeFigureOut">
              <a:rPr lang="en-US"/>
              <a:pPr>
                <a:defRPr/>
              </a:pPr>
              <a:t>1/13/2025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D081178-6240-4772-BBD9-45C2DF98C3F2}" type="slidenum">
              <a:rPr lang="en-US" altLang="en-US"/>
              <a:pPr>
                <a:defRPr/>
              </a:pPr>
              <a:t>‹#›</a:t>
            </a:fld>
            <a:endParaRPr lang="en-US" altLang="en-US"/>
          </a:p>
        </p:txBody>
      </p:sp>
    </p:spTree>
    <p:extLst>
      <p:ext uri="{BB962C8B-B14F-4D97-AF65-F5344CB8AC3E}">
        <p14:creationId xmlns:p14="http://schemas.microsoft.com/office/powerpoint/2010/main" val="218269362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8766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2"/>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8" y="1560421"/>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9847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7"/>
            <a:ext cx="9144000" cy="1114051"/>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187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2"/>
            <a:ext cx="9144000" cy="1325563"/>
          </a:xfrm>
          <a:prstGeom prst="rect">
            <a:avLst/>
          </a:prstGeom>
        </p:spPr>
        <p:txBody>
          <a:bodyPr/>
          <a:lstStyle>
            <a:lvl1pPr>
              <a:defRPr/>
            </a:lvl1pPr>
          </a:lstStyle>
          <a:p>
            <a:r>
              <a:rPr lang="en-US"/>
              <a:t>Title</a:t>
            </a:r>
          </a:p>
        </p:txBody>
      </p:sp>
      <p:sp>
        <p:nvSpPr>
          <p:cNvPr id="8" name="Content Placeholder 7"/>
          <p:cNvSpPr>
            <a:spLocks noGrp="1"/>
          </p:cNvSpPr>
          <p:nvPr>
            <p:ph sz="quarter" idx="10"/>
          </p:nvPr>
        </p:nvSpPr>
        <p:spPr>
          <a:xfrm>
            <a:off x="788988" y="1533527"/>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5" y="1560421"/>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02260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7"/>
            <a:ext cx="9144000" cy="818217"/>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8051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F093A98-4BE6-4FD4-A840-43BDE14F3A2F}" type="slidenum">
              <a:rPr lang="en-US"/>
              <a:pPr>
                <a:defRPr/>
              </a:pPr>
              <a:t>‹#›</a:t>
            </a:fld>
            <a:endParaRPr lang="en-US"/>
          </a:p>
        </p:txBody>
      </p:sp>
    </p:spTree>
    <p:extLst>
      <p:ext uri="{BB962C8B-B14F-4D97-AF65-F5344CB8AC3E}">
        <p14:creationId xmlns:p14="http://schemas.microsoft.com/office/powerpoint/2010/main" val="14286215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dirty="0"/>
              <a:t>Title</a:t>
            </a:r>
          </a:p>
        </p:txBody>
      </p:sp>
    </p:spTree>
    <p:extLst>
      <p:ext uri="{BB962C8B-B14F-4D97-AF65-F5344CB8AC3E}">
        <p14:creationId xmlns:p14="http://schemas.microsoft.com/office/powerpoint/2010/main" val="157324598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4362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04764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8" name="Content Placeholder 7"/>
          <p:cNvSpPr>
            <a:spLocks noGrp="1"/>
          </p:cNvSpPr>
          <p:nvPr>
            <p:ph sz="quarter" idx="10"/>
          </p:nvPr>
        </p:nvSpPr>
        <p:spPr>
          <a:xfrm>
            <a:off x="788988" y="1533525"/>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4" y="1560419"/>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538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378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68278AB-9ED8-4826-92C3-EBFBE82CE0E3}" type="slidenum">
              <a:rPr lang="en-US"/>
              <a:pPr>
                <a:defRPr/>
              </a:pPr>
              <a:t>‹#›</a:t>
            </a:fld>
            <a:endParaRPr lang="en-US"/>
          </a:p>
        </p:txBody>
      </p:sp>
    </p:spTree>
    <p:extLst>
      <p:ext uri="{BB962C8B-B14F-4D97-AF65-F5344CB8AC3E}">
        <p14:creationId xmlns:p14="http://schemas.microsoft.com/office/powerpoint/2010/main" val="612611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447800" y="36576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7505700" y="6530975"/>
            <a:ext cx="685800" cy="381000"/>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2D4DDC3-DFE8-4DE9-B663-48C50C1480C7}" type="slidenum">
              <a:rPr lang="en-US" smtClean="0"/>
              <a:pPr>
                <a:defRPr/>
              </a:pPr>
              <a:t>‹#›</a:t>
            </a:fld>
            <a:endParaRPr lang="en-US" dirty="0"/>
          </a:p>
        </p:txBody>
      </p:sp>
    </p:spTree>
    <p:extLst>
      <p:ext uri="{BB962C8B-B14F-4D97-AF65-F5344CB8AC3E}">
        <p14:creationId xmlns:p14="http://schemas.microsoft.com/office/powerpoint/2010/main" val="374329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B526A4A-3906-468C-BC40-4EC2B0156C23}" type="slidenum">
              <a:rPr lang="en-US"/>
              <a:pPr>
                <a:defRPr/>
              </a:pPr>
              <a:t>‹#›</a:t>
            </a:fld>
            <a:endParaRPr lang="en-US"/>
          </a:p>
        </p:txBody>
      </p:sp>
    </p:spTree>
    <p:extLst>
      <p:ext uri="{BB962C8B-B14F-4D97-AF65-F5344CB8AC3E}">
        <p14:creationId xmlns:p14="http://schemas.microsoft.com/office/powerpoint/2010/main" val="1460845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5C7B30C-254C-4E07-8ACC-59940F6B976D}" type="slidenum">
              <a:rPr lang="en-US"/>
              <a:pPr>
                <a:defRPr/>
              </a:pPr>
              <a:t>‹#›</a:t>
            </a:fld>
            <a:endParaRPr lang="en-US"/>
          </a:p>
        </p:txBody>
      </p:sp>
    </p:spTree>
    <p:extLst>
      <p:ext uri="{BB962C8B-B14F-4D97-AF65-F5344CB8AC3E}">
        <p14:creationId xmlns:p14="http://schemas.microsoft.com/office/powerpoint/2010/main" val="52783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4A7E359-91DE-4CCD-8D08-53B3CA77F96E}" type="slidenum">
              <a:rPr lang="en-US"/>
              <a:pPr>
                <a:defRPr/>
              </a:pPr>
              <a:t>‹#›</a:t>
            </a:fld>
            <a:endParaRPr lang="en-US"/>
          </a:p>
        </p:txBody>
      </p:sp>
    </p:spTree>
    <p:extLst>
      <p:ext uri="{BB962C8B-B14F-4D97-AF65-F5344CB8AC3E}">
        <p14:creationId xmlns:p14="http://schemas.microsoft.com/office/powerpoint/2010/main" val="430593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2035AE4-6501-47A8-AF41-9394D69CD02C}" type="slidenum">
              <a:rPr lang="en-US"/>
              <a:pPr>
                <a:defRPr/>
              </a:pPr>
              <a:t>‹#›</a:t>
            </a:fld>
            <a:endParaRPr lang="en-US"/>
          </a:p>
        </p:txBody>
      </p:sp>
    </p:spTree>
    <p:extLst>
      <p:ext uri="{BB962C8B-B14F-4D97-AF65-F5344CB8AC3E}">
        <p14:creationId xmlns:p14="http://schemas.microsoft.com/office/powerpoint/2010/main" val="310081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AB4F81E-B9BD-4EE5-B1DB-FF42F6BF09A4}" type="slidenum">
              <a:rPr lang="en-US"/>
              <a:pPr>
                <a:defRPr/>
              </a:pPr>
              <a:t>‹#›</a:t>
            </a:fld>
            <a:endParaRPr lang="en-US"/>
          </a:p>
        </p:txBody>
      </p:sp>
    </p:spTree>
    <p:extLst>
      <p:ext uri="{BB962C8B-B14F-4D97-AF65-F5344CB8AC3E}">
        <p14:creationId xmlns:p14="http://schemas.microsoft.com/office/powerpoint/2010/main" val="1070076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24BAEEC-F8C0-40FF-90F7-0F5C8805B06B}" type="slidenum">
              <a:rPr lang="en-US"/>
              <a:pPr>
                <a:defRPr/>
              </a:pPr>
              <a:t>‹#›</a:t>
            </a:fld>
            <a:endParaRPr lang="en-US"/>
          </a:p>
        </p:txBody>
      </p:sp>
    </p:spTree>
    <p:extLst>
      <p:ext uri="{BB962C8B-B14F-4D97-AF65-F5344CB8AC3E}">
        <p14:creationId xmlns:p14="http://schemas.microsoft.com/office/powerpoint/2010/main" val="3137567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1BC8F49-D4D4-4F64-8BCE-75FCF8602D60}" type="slidenum">
              <a:rPr lang="en-US"/>
              <a:pPr>
                <a:defRPr/>
              </a:pPr>
              <a:t>‹#›</a:t>
            </a:fld>
            <a:endParaRPr lang="en-US"/>
          </a:p>
        </p:txBody>
      </p:sp>
    </p:spTree>
    <p:extLst>
      <p:ext uri="{BB962C8B-B14F-4D97-AF65-F5344CB8AC3E}">
        <p14:creationId xmlns:p14="http://schemas.microsoft.com/office/powerpoint/2010/main" val="4263377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8C112C7-BC5B-44C1-A65C-12F1242567C5}" type="slidenum">
              <a:rPr lang="en-US"/>
              <a:pPr>
                <a:defRPr/>
              </a:pPr>
              <a:t>‹#›</a:t>
            </a:fld>
            <a:endParaRPr lang="en-US"/>
          </a:p>
        </p:txBody>
      </p:sp>
    </p:spTree>
    <p:extLst>
      <p:ext uri="{BB962C8B-B14F-4D97-AF65-F5344CB8AC3E}">
        <p14:creationId xmlns:p14="http://schemas.microsoft.com/office/powerpoint/2010/main" val="3204430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ED0CE1A-F762-4CC1-B43B-BB53DD28958F}" type="slidenum">
              <a:rPr lang="en-US"/>
              <a:pPr>
                <a:defRPr/>
              </a:pPr>
              <a:t>‹#›</a:t>
            </a:fld>
            <a:endParaRPr lang="en-US"/>
          </a:p>
        </p:txBody>
      </p:sp>
    </p:spTree>
    <p:extLst>
      <p:ext uri="{BB962C8B-B14F-4D97-AF65-F5344CB8AC3E}">
        <p14:creationId xmlns:p14="http://schemas.microsoft.com/office/powerpoint/2010/main" val="2098592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4E28D22-DD94-49ED-ADE2-CBF5080603E5}" type="slidenum">
              <a:rPr lang="en-US"/>
              <a:pPr>
                <a:defRPr/>
              </a:pPr>
              <a:t>‹#›</a:t>
            </a:fld>
            <a:endParaRPr lang="en-US"/>
          </a:p>
        </p:txBody>
      </p:sp>
    </p:spTree>
    <p:extLst>
      <p:ext uri="{BB962C8B-B14F-4D97-AF65-F5344CB8AC3E}">
        <p14:creationId xmlns:p14="http://schemas.microsoft.com/office/powerpoint/2010/main" val="2047677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8482A83-012D-494E-BE06-3193561FA3FB}" type="slidenum">
              <a:rPr lang="en-US"/>
              <a:pPr>
                <a:defRPr/>
              </a:pPr>
              <a:t>‹#›</a:t>
            </a:fld>
            <a:endParaRPr lang="en-US"/>
          </a:p>
        </p:txBody>
      </p:sp>
    </p:spTree>
    <p:extLst>
      <p:ext uri="{BB962C8B-B14F-4D97-AF65-F5344CB8AC3E}">
        <p14:creationId xmlns:p14="http://schemas.microsoft.com/office/powerpoint/2010/main" val="277749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4821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0BE10F3-A538-4B94-8F41-41774CCA4A87}" type="slidenum">
              <a:rPr lang="en-US"/>
              <a:pPr>
                <a:defRPr/>
              </a:pPr>
              <a:t>‹#›</a:t>
            </a:fld>
            <a:endParaRPr lang="en-US"/>
          </a:p>
        </p:txBody>
      </p:sp>
    </p:spTree>
    <p:extLst>
      <p:ext uri="{BB962C8B-B14F-4D97-AF65-F5344CB8AC3E}">
        <p14:creationId xmlns:p14="http://schemas.microsoft.com/office/powerpoint/2010/main" val="1619197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B5CF130-A6F4-49F9-A40C-0FFF19BA8211}" type="slidenum">
              <a:rPr lang="en-US"/>
              <a:pPr>
                <a:defRPr/>
              </a:pPr>
              <a:t>‹#›</a:t>
            </a:fld>
            <a:endParaRPr lang="en-US"/>
          </a:p>
        </p:txBody>
      </p:sp>
    </p:spTree>
    <p:extLst>
      <p:ext uri="{BB962C8B-B14F-4D97-AF65-F5344CB8AC3E}">
        <p14:creationId xmlns:p14="http://schemas.microsoft.com/office/powerpoint/2010/main" val="3645135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4DAA6D5-C49F-4790-BB3A-BE8D3670270D}" type="slidenum">
              <a:rPr lang="en-US"/>
              <a:pPr>
                <a:defRPr/>
              </a:pPr>
              <a:t>‹#›</a:t>
            </a:fld>
            <a:endParaRPr lang="en-US"/>
          </a:p>
        </p:txBody>
      </p:sp>
    </p:spTree>
    <p:extLst>
      <p:ext uri="{BB962C8B-B14F-4D97-AF65-F5344CB8AC3E}">
        <p14:creationId xmlns:p14="http://schemas.microsoft.com/office/powerpoint/2010/main" val="1728779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14F846A-D3AE-40CA-8F49-86D64C3A8803}" type="slidenum">
              <a:rPr lang="en-US"/>
              <a:pPr>
                <a:defRPr/>
              </a:pPr>
              <a:t>‹#›</a:t>
            </a:fld>
            <a:endParaRPr lang="en-US"/>
          </a:p>
        </p:txBody>
      </p:sp>
    </p:spTree>
    <p:extLst>
      <p:ext uri="{BB962C8B-B14F-4D97-AF65-F5344CB8AC3E}">
        <p14:creationId xmlns:p14="http://schemas.microsoft.com/office/powerpoint/2010/main" val="180643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89CD040-E22B-4BFA-8BD5-CFDA37D3F308}" type="slidenum">
              <a:rPr lang="en-US"/>
              <a:pPr>
                <a:defRPr/>
              </a:pPr>
              <a:t>‹#›</a:t>
            </a:fld>
            <a:endParaRPr lang="en-US"/>
          </a:p>
        </p:txBody>
      </p:sp>
    </p:spTree>
    <p:extLst>
      <p:ext uri="{BB962C8B-B14F-4D97-AF65-F5344CB8AC3E}">
        <p14:creationId xmlns:p14="http://schemas.microsoft.com/office/powerpoint/2010/main" val="1277508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D8AE226-FCD1-4145-9438-EADBFAFC44A2}" type="slidenum">
              <a:rPr lang="en-US"/>
              <a:pPr>
                <a:defRPr/>
              </a:pPr>
              <a:t>‹#›</a:t>
            </a:fld>
            <a:endParaRPr lang="en-US"/>
          </a:p>
        </p:txBody>
      </p:sp>
    </p:spTree>
    <p:extLst>
      <p:ext uri="{BB962C8B-B14F-4D97-AF65-F5344CB8AC3E}">
        <p14:creationId xmlns:p14="http://schemas.microsoft.com/office/powerpoint/2010/main" val="939504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B34FF2F-57D1-4944-8856-56A57141F591}" type="slidenum">
              <a:rPr lang="en-US"/>
              <a:pPr>
                <a:defRPr/>
              </a:pPr>
              <a:t>‹#›</a:t>
            </a:fld>
            <a:endParaRPr lang="en-US"/>
          </a:p>
        </p:txBody>
      </p:sp>
    </p:spTree>
    <p:extLst>
      <p:ext uri="{BB962C8B-B14F-4D97-AF65-F5344CB8AC3E}">
        <p14:creationId xmlns:p14="http://schemas.microsoft.com/office/powerpoint/2010/main" val="3498020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C8DCF39-F129-43B8-B01F-1F513574D792}" type="slidenum">
              <a:rPr lang="en-US"/>
              <a:pPr>
                <a:defRPr/>
              </a:pPr>
              <a:t>‹#›</a:t>
            </a:fld>
            <a:endParaRPr lang="en-US"/>
          </a:p>
        </p:txBody>
      </p:sp>
    </p:spTree>
    <p:extLst>
      <p:ext uri="{BB962C8B-B14F-4D97-AF65-F5344CB8AC3E}">
        <p14:creationId xmlns:p14="http://schemas.microsoft.com/office/powerpoint/2010/main" val="35919756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67EC534-6BA4-4C3D-BF3C-49D02029AD4B}" type="slidenum">
              <a:rPr lang="en-US"/>
              <a:pPr>
                <a:defRPr/>
              </a:pPr>
              <a:t>‹#›</a:t>
            </a:fld>
            <a:endParaRPr lang="en-US"/>
          </a:p>
        </p:txBody>
      </p:sp>
    </p:spTree>
    <p:extLst>
      <p:ext uri="{BB962C8B-B14F-4D97-AF65-F5344CB8AC3E}">
        <p14:creationId xmlns:p14="http://schemas.microsoft.com/office/powerpoint/2010/main" val="3696941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a:prstGeom prst="rect">
            <a:avLst/>
          </a:prstGeom>
        </p:spPr>
        <p:txBody>
          <a:bodyPr anchor="t"/>
          <a:lstStyle>
            <a:lvl1pPr algn="l">
              <a:defRPr sz="4000" b="1" cap="all"/>
            </a:lvl1pPr>
          </a:lstStyle>
          <a:p>
            <a:r>
              <a:rPr lang="en-US" dirty="0"/>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FE5F6B9-C262-4F71-B941-D51F158E7B62}" type="slidenum">
              <a:rPr lang="en-US"/>
              <a:pPr>
                <a:defRPr/>
              </a:pPr>
              <a:t>‹#›</a:t>
            </a:fld>
            <a:endParaRPr lang="en-US"/>
          </a:p>
        </p:txBody>
      </p:sp>
    </p:spTree>
    <p:extLst>
      <p:ext uri="{BB962C8B-B14F-4D97-AF65-F5344CB8AC3E}">
        <p14:creationId xmlns:p14="http://schemas.microsoft.com/office/powerpoint/2010/main" val="1607169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897B88A-2D07-444D-986A-96B160409EA6}" type="slidenum">
              <a:rPr lang="en-US"/>
              <a:pPr>
                <a:defRPr/>
              </a:pPr>
              <a:t>‹#›</a:t>
            </a:fld>
            <a:endParaRPr lang="en-US"/>
          </a:p>
        </p:txBody>
      </p:sp>
    </p:spTree>
    <p:extLst>
      <p:ext uri="{BB962C8B-B14F-4D97-AF65-F5344CB8AC3E}">
        <p14:creationId xmlns:p14="http://schemas.microsoft.com/office/powerpoint/2010/main" val="4088739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8B9051-7443-458D-A388-C75934694057}" type="slidenum">
              <a:rPr lang="en-US"/>
              <a:pPr>
                <a:defRPr/>
              </a:pPr>
              <a:t>‹#›</a:t>
            </a:fld>
            <a:endParaRPr lang="en-US"/>
          </a:p>
        </p:txBody>
      </p:sp>
    </p:spTree>
    <p:extLst>
      <p:ext uri="{BB962C8B-B14F-4D97-AF65-F5344CB8AC3E}">
        <p14:creationId xmlns:p14="http://schemas.microsoft.com/office/powerpoint/2010/main" val="4248320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280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337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a:t>Title</a:t>
            </a:r>
          </a:p>
        </p:txBody>
      </p:sp>
    </p:spTree>
    <p:extLst>
      <p:ext uri="{BB962C8B-B14F-4D97-AF65-F5344CB8AC3E}">
        <p14:creationId xmlns:p14="http://schemas.microsoft.com/office/powerpoint/2010/main" val="16038271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257963F-2D16-4636-B360-0108FEFF9CCF}" type="slidenum">
              <a:rPr lang="en-US"/>
              <a:pPr>
                <a:defRPr/>
              </a:pPr>
              <a:t>‹#›</a:t>
            </a:fld>
            <a:endParaRPr lang="en-US"/>
          </a:p>
        </p:txBody>
      </p:sp>
    </p:spTree>
    <p:extLst>
      <p:ext uri="{BB962C8B-B14F-4D97-AF65-F5344CB8AC3E}">
        <p14:creationId xmlns:p14="http://schemas.microsoft.com/office/powerpoint/2010/main" val="2103441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A7CAF96-88E8-41AD-943F-744B48D172C7}" type="slidenum">
              <a:rPr lang="en-US"/>
              <a:pPr>
                <a:defRPr/>
              </a:pPr>
              <a:t>‹#›</a:t>
            </a:fld>
            <a:endParaRPr lang="en-US"/>
          </a:p>
        </p:txBody>
      </p:sp>
    </p:spTree>
    <p:extLst>
      <p:ext uri="{BB962C8B-B14F-4D97-AF65-F5344CB8AC3E}">
        <p14:creationId xmlns:p14="http://schemas.microsoft.com/office/powerpoint/2010/main" val="6350898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7E19981-6663-4AE5-85EE-F73B7A2559BD}" type="slidenum">
              <a:rPr lang="en-US"/>
              <a:pPr>
                <a:defRPr/>
              </a:pPr>
              <a:t>‹#›</a:t>
            </a:fld>
            <a:endParaRPr lang="en-US"/>
          </a:p>
        </p:txBody>
      </p:sp>
    </p:spTree>
    <p:extLst>
      <p:ext uri="{BB962C8B-B14F-4D97-AF65-F5344CB8AC3E}">
        <p14:creationId xmlns:p14="http://schemas.microsoft.com/office/powerpoint/2010/main" val="128611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9CE43BF-21B0-41E6-996C-C42946C9615F}" type="slidenum">
              <a:rPr lang="en-US"/>
              <a:pPr>
                <a:defRPr/>
              </a:pPr>
              <a:t>‹#›</a:t>
            </a:fld>
            <a:endParaRPr lang="en-US"/>
          </a:p>
        </p:txBody>
      </p:sp>
    </p:spTree>
    <p:extLst>
      <p:ext uri="{BB962C8B-B14F-4D97-AF65-F5344CB8AC3E}">
        <p14:creationId xmlns:p14="http://schemas.microsoft.com/office/powerpoint/2010/main" val="879591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877C627-7E6E-4390-AF82-5C951E9958FF}" type="slidenum">
              <a:rPr lang="en-US"/>
              <a:pPr>
                <a:defRPr/>
              </a:pPr>
              <a:t>‹#›</a:t>
            </a:fld>
            <a:endParaRPr lang="en-US"/>
          </a:p>
        </p:txBody>
      </p:sp>
    </p:spTree>
    <p:extLst>
      <p:ext uri="{BB962C8B-B14F-4D97-AF65-F5344CB8AC3E}">
        <p14:creationId xmlns:p14="http://schemas.microsoft.com/office/powerpoint/2010/main" val="2607055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35399A1-6899-4AB6-B99E-23135A37E5D6}" type="slidenum">
              <a:rPr lang="en-US"/>
              <a:pPr>
                <a:defRPr/>
              </a:pPr>
              <a:t>‹#›</a:t>
            </a:fld>
            <a:endParaRPr lang="en-US"/>
          </a:p>
        </p:txBody>
      </p:sp>
    </p:spTree>
    <p:extLst>
      <p:ext uri="{BB962C8B-B14F-4D97-AF65-F5344CB8AC3E}">
        <p14:creationId xmlns:p14="http://schemas.microsoft.com/office/powerpoint/2010/main" val="1639154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DD6A73F-A496-46E2-A8BE-283C10EC493B}" type="slidenum">
              <a:rPr lang="en-US"/>
              <a:pPr>
                <a:defRPr/>
              </a:pPr>
              <a:t>‹#›</a:t>
            </a:fld>
            <a:endParaRPr lang="en-US"/>
          </a:p>
        </p:txBody>
      </p:sp>
    </p:spTree>
    <p:extLst>
      <p:ext uri="{BB962C8B-B14F-4D97-AF65-F5344CB8AC3E}">
        <p14:creationId xmlns:p14="http://schemas.microsoft.com/office/powerpoint/2010/main" val="1947996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C665703-61D4-4C6C-A7FF-4C63E4C4E99E}" type="slidenum">
              <a:rPr lang="en-US"/>
              <a:pPr>
                <a:defRPr/>
              </a:pPr>
              <a:t>‹#›</a:t>
            </a:fld>
            <a:endParaRPr lang="en-US"/>
          </a:p>
        </p:txBody>
      </p:sp>
    </p:spTree>
    <p:extLst>
      <p:ext uri="{BB962C8B-B14F-4D97-AF65-F5344CB8AC3E}">
        <p14:creationId xmlns:p14="http://schemas.microsoft.com/office/powerpoint/2010/main" val="42362541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F8FAA2A-4F2E-458B-B4E3-9B3B12DB1A75}" type="slidenum">
              <a:rPr lang="en-US"/>
              <a:pPr>
                <a:defRPr/>
              </a:pPr>
              <a:t>‹#›</a:t>
            </a:fld>
            <a:endParaRPr lang="en-US"/>
          </a:p>
        </p:txBody>
      </p:sp>
    </p:spTree>
    <p:extLst>
      <p:ext uri="{BB962C8B-B14F-4D97-AF65-F5344CB8AC3E}">
        <p14:creationId xmlns:p14="http://schemas.microsoft.com/office/powerpoint/2010/main" val="35286601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E526398-89EA-46F5-B326-E13D2434672C}" type="slidenum">
              <a:rPr lang="en-US"/>
              <a:pPr>
                <a:defRPr/>
              </a:pPr>
              <a:t>‹#›</a:t>
            </a:fld>
            <a:endParaRPr lang="en-US"/>
          </a:p>
        </p:txBody>
      </p:sp>
    </p:spTree>
    <p:extLst>
      <p:ext uri="{BB962C8B-B14F-4D97-AF65-F5344CB8AC3E}">
        <p14:creationId xmlns:p14="http://schemas.microsoft.com/office/powerpoint/2010/main" val="419429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EC8B42F-2A21-4F99-BB33-9EE9AA26FB73}" type="slidenum">
              <a:rPr lang="en-US"/>
              <a:pPr>
                <a:defRPr/>
              </a:pPr>
              <a:t>‹#›</a:t>
            </a:fld>
            <a:endParaRPr lang="en-US"/>
          </a:p>
        </p:txBody>
      </p:sp>
    </p:spTree>
    <p:extLst>
      <p:ext uri="{BB962C8B-B14F-4D97-AF65-F5344CB8AC3E}">
        <p14:creationId xmlns:p14="http://schemas.microsoft.com/office/powerpoint/2010/main" val="20399667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A69F73-4181-466B-9BC7-85A63A797934}" type="slidenum">
              <a:rPr lang="en-US"/>
              <a:pPr>
                <a:defRPr/>
              </a:pPr>
              <a:t>‹#›</a:t>
            </a:fld>
            <a:endParaRPr lang="en-US"/>
          </a:p>
        </p:txBody>
      </p:sp>
    </p:spTree>
    <p:extLst>
      <p:ext uri="{BB962C8B-B14F-4D97-AF65-F5344CB8AC3E}">
        <p14:creationId xmlns:p14="http://schemas.microsoft.com/office/powerpoint/2010/main" val="4261473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321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D39A474-A6D4-4126-B544-934E9B588560}" type="slidenum">
              <a:rPr lang="en-US"/>
              <a:pPr>
                <a:defRPr/>
              </a:pPr>
              <a:t>‹#›</a:t>
            </a:fld>
            <a:endParaRPr lang="en-US"/>
          </a:p>
        </p:txBody>
      </p:sp>
    </p:spTree>
    <p:extLst>
      <p:ext uri="{BB962C8B-B14F-4D97-AF65-F5344CB8AC3E}">
        <p14:creationId xmlns:p14="http://schemas.microsoft.com/office/powerpoint/2010/main" val="30601121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0BF2BBA-B46E-444E-AF56-CFF559A80722}" type="slidenum">
              <a:rPr lang="en-US"/>
              <a:pPr>
                <a:defRPr/>
              </a:pPr>
              <a:t>‹#›</a:t>
            </a:fld>
            <a:endParaRPr lang="en-US"/>
          </a:p>
        </p:txBody>
      </p:sp>
    </p:spTree>
    <p:extLst>
      <p:ext uri="{BB962C8B-B14F-4D97-AF65-F5344CB8AC3E}">
        <p14:creationId xmlns:p14="http://schemas.microsoft.com/office/powerpoint/2010/main" val="29799519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7F64FED-1451-45B5-9CB4-6FFA84094F03}" type="slidenum">
              <a:rPr lang="en-US"/>
              <a:pPr>
                <a:defRPr/>
              </a:pPr>
              <a:t>‹#›</a:t>
            </a:fld>
            <a:endParaRPr lang="en-US"/>
          </a:p>
        </p:txBody>
      </p:sp>
    </p:spTree>
    <p:extLst>
      <p:ext uri="{BB962C8B-B14F-4D97-AF65-F5344CB8AC3E}">
        <p14:creationId xmlns:p14="http://schemas.microsoft.com/office/powerpoint/2010/main" val="3186555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3BBA7E-8776-43A1-8EC0-B3D2A2092AB4}" type="slidenum">
              <a:rPr lang="en-US"/>
              <a:pPr>
                <a:defRPr/>
              </a:pPr>
              <a:t>‹#›</a:t>
            </a:fld>
            <a:endParaRPr lang="en-US"/>
          </a:p>
        </p:txBody>
      </p:sp>
    </p:spTree>
    <p:extLst>
      <p:ext uri="{BB962C8B-B14F-4D97-AF65-F5344CB8AC3E}">
        <p14:creationId xmlns:p14="http://schemas.microsoft.com/office/powerpoint/2010/main" val="12226560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FD93DA-7F3E-41A6-9668-97358B9422E0}" type="slidenum">
              <a:rPr lang="en-US"/>
              <a:pPr>
                <a:defRPr/>
              </a:pPr>
              <a:t>‹#›</a:t>
            </a:fld>
            <a:endParaRPr lang="en-US"/>
          </a:p>
        </p:txBody>
      </p:sp>
    </p:spTree>
    <p:extLst>
      <p:ext uri="{BB962C8B-B14F-4D97-AF65-F5344CB8AC3E}">
        <p14:creationId xmlns:p14="http://schemas.microsoft.com/office/powerpoint/2010/main" val="23150378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73D75D0-2839-4291-8BD3-217EC650D848}" type="slidenum">
              <a:rPr lang="en-US"/>
              <a:pPr>
                <a:defRPr/>
              </a:pPr>
              <a:t>‹#›</a:t>
            </a:fld>
            <a:endParaRPr lang="en-US"/>
          </a:p>
        </p:txBody>
      </p:sp>
    </p:spTree>
    <p:extLst>
      <p:ext uri="{BB962C8B-B14F-4D97-AF65-F5344CB8AC3E}">
        <p14:creationId xmlns:p14="http://schemas.microsoft.com/office/powerpoint/2010/main" val="3282565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DF76721-7D97-46F0-BDC0-D61E46BB38F0}" type="slidenum">
              <a:rPr lang="en-US"/>
              <a:pPr>
                <a:defRPr/>
              </a:pPr>
              <a:t>‹#›</a:t>
            </a:fld>
            <a:endParaRPr lang="en-US"/>
          </a:p>
        </p:txBody>
      </p:sp>
    </p:spTree>
    <p:extLst>
      <p:ext uri="{BB962C8B-B14F-4D97-AF65-F5344CB8AC3E}">
        <p14:creationId xmlns:p14="http://schemas.microsoft.com/office/powerpoint/2010/main" val="17694200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564519C-47BF-4F75-B298-5F7A5AF2FB51}" type="slidenum">
              <a:rPr lang="en-US"/>
              <a:pPr>
                <a:defRPr/>
              </a:pPr>
              <a:t>‹#›</a:t>
            </a:fld>
            <a:endParaRPr lang="en-US"/>
          </a:p>
        </p:txBody>
      </p:sp>
    </p:spTree>
    <p:extLst>
      <p:ext uri="{BB962C8B-B14F-4D97-AF65-F5344CB8AC3E}">
        <p14:creationId xmlns:p14="http://schemas.microsoft.com/office/powerpoint/2010/main" val="35809293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96EC2C4-6780-4F4F-9CD6-D6AD6FEBBAF8}" type="slidenum">
              <a:rPr lang="en-US"/>
              <a:pPr>
                <a:defRPr/>
              </a:pPr>
              <a:t>‹#›</a:t>
            </a:fld>
            <a:endParaRPr lang="en-US"/>
          </a:p>
        </p:txBody>
      </p:sp>
    </p:spTree>
    <p:extLst>
      <p:ext uri="{BB962C8B-B14F-4D97-AF65-F5344CB8AC3E}">
        <p14:creationId xmlns:p14="http://schemas.microsoft.com/office/powerpoint/2010/main" val="36530674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7846C28-DDE3-4C91-90FB-BC9848CC6291}" type="slidenum">
              <a:rPr lang="en-US"/>
              <a:pPr>
                <a:defRPr/>
              </a:pPr>
              <a:t>‹#›</a:t>
            </a:fld>
            <a:endParaRPr lang="en-US"/>
          </a:p>
        </p:txBody>
      </p:sp>
    </p:spTree>
    <p:extLst>
      <p:ext uri="{BB962C8B-B14F-4D97-AF65-F5344CB8AC3E}">
        <p14:creationId xmlns:p14="http://schemas.microsoft.com/office/powerpoint/2010/main" val="34096405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B2ADE08-24C6-4EEA-A535-C0772BD60F30}" type="slidenum">
              <a:rPr lang="en-US"/>
              <a:pPr>
                <a:defRPr/>
              </a:pPr>
              <a:t>‹#›</a:t>
            </a:fld>
            <a:endParaRPr lang="en-US"/>
          </a:p>
        </p:txBody>
      </p:sp>
    </p:spTree>
    <p:extLst>
      <p:ext uri="{BB962C8B-B14F-4D97-AF65-F5344CB8AC3E}">
        <p14:creationId xmlns:p14="http://schemas.microsoft.com/office/powerpoint/2010/main" val="8818500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68E0B4A-8D07-43A2-ADD8-3C7675B020B0}" type="slidenum">
              <a:rPr lang="en-US"/>
              <a:pPr>
                <a:defRPr/>
              </a:pPr>
              <a:t>‹#›</a:t>
            </a:fld>
            <a:endParaRPr lang="en-US"/>
          </a:p>
        </p:txBody>
      </p:sp>
    </p:spTree>
    <p:extLst>
      <p:ext uri="{BB962C8B-B14F-4D97-AF65-F5344CB8AC3E}">
        <p14:creationId xmlns:p14="http://schemas.microsoft.com/office/powerpoint/2010/main" val="17054279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4573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399274E-710F-4C48-BA97-96F21B882047}" type="slidenum">
              <a:rPr lang="en-US"/>
              <a:pPr>
                <a:defRPr/>
              </a:pPr>
              <a:t>‹#›</a:t>
            </a:fld>
            <a:endParaRPr lang="en-US"/>
          </a:p>
        </p:txBody>
      </p:sp>
    </p:spTree>
    <p:extLst>
      <p:ext uri="{BB962C8B-B14F-4D97-AF65-F5344CB8AC3E}">
        <p14:creationId xmlns:p14="http://schemas.microsoft.com/office/powerpoint/2010/main" val="232557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6C1B38-34B4-44A1-8E54-2A0BC8D8206F}" type="slidenum">
              <a:rPr lang="en-US"/>
              <a:pPr>
                <a:defRPr/>
              </a:pPr>
              <a:t>‹#›</a:t>
            </a:fld>
            <a:endParaRPr lang="en-US"/>
          </a:p>
        </p:txBody>
      </p:sp>
    </p:spTree>
    <p:extLst>
      <p:ext uri="{BB962C8B-B14F-4D97-AF65-F5344CB8AC3E}">
        <p14:creationId xmlns:p14="http://schemas.microsoft.com/office/powerpoint/2010/main" val="39471806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8C3AC1B-220B-4512-AA80-E212DAABD94A}" type="slidenum">
              <a:rPr lang="en-US"/>
              <a:pPr>
                <a:defRPr/>
              </a:pPr>
              <a:t>‹#›</a:t>
            </a:fld>
            <a:endParaRPr lang="en-US"/>
          </a:p>
        </p:txBody>
      </p:sp>
    </p:spTree>
    <p:extLst>
      <p:ext uri="{BB962C8B-B14F-4D97-AF65-F5344CB8AC3E}">
        <p14:creationId xmlns:p14="http://schemas.microsoft.com/office/powerpoint/2010/main" val="3050766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61F477-2A04-434F-8266-2DB78E0513EB}" type="slidenum">
              <a:rPr lang="en-US"/>
              <a:pPr>
                <a:defRPr/>
              </a:pPr>
              <a:t>‹#›</a:t>
            </a:fld>
            <a:endParaRPr lang="en-US"/>
          </a:p>
        </p:txBody>
      </p:sp>
    </p:spTree>
    <p:extLst>
      <p:ext uri="{BB962C8B-B14F-4D97-AF65-F5344CB8AC3E}">
        <p14:creationId xmlns:p14="http://schemas.microsoft.com/office/powerpoint/2010/main" val="16049688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39DC42C-D7EC-478A-967A-CAD7E800B6C7}" type="slidenum">
              <a:rPr lang="en-US"/>
              <a:pPr>
                <a:defRPr/>
              </a:pPr>
              <a:t>‹#›</a:t>
            </a:fld>
            <a:endParaRPr lang="en-US"/>
          </a:p>
        </p:txBody>
      </p:sp>
    </p:spTree>
    <p:extLst>
      <p:ext uri="{BB962C8B-B14F-4D97-AF65-F5344CB8AC3E}">
        <p14:creationId xmlns:p14="http://schemas.microsoft.com/office/powerpoint/2010/main" val="1219898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716076B-BD31-4557-A5BF-073DB5D8C6A7}" type="slidenum">
              <a:rPr lang="en-US"/>
              <a:pPr>
                <a:defRPr/>
              </a:pPr>
              <a:t>‹#›</a:t>
            </a:fld>
            <a:endParaRPr lang="en-US"/>
          </a:p>
        </p:txBody>
      </p:sp>
    </p:spTree>
    <p:extLst>
      <p:ext uri="{BB962C8B-B14F-4D97-AF65-F5344CB8AC3E}">
        <p14:creationId xmlns:p14="http://schemas.microsoft.com/office/powerpoint/2010/main" val="12795586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EFE6A1-A72B-4E2B-B76A-858FA250572A}" type="slidenum">
              <a:rPr lang="en-US"/>
              <a:pPr>
                <a:defRPr/>
              </a:pPr>
              <a:t>‹#›</a:t>
            </a:fld>
            <a:endParaRPr lang="en-US"/>
          </a:p>
        </p:txBody>
      </p:sp>
    </p:spTree>
    <p:extLst>
      <p:ext uri="{BB962C8B-B14F-4D97-AF65-F5344CB8AC3E}">
        <p14:creationId xmlns:p14="http://schemas.microsoft.com/office/powerpoint/2010/main" val="42456382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F00548B-774F-4C66-90B1-8B4248CC8021}" type="slidenum">
              <a:rPr lang="en-US"/>
              <a:pPr>
                <a:defRPr/>
              </a:pPr>
              <a:t>‹#›</a:t>
            </a:fld>
            <a:endParaRPr lang="en-US"/>
          </a:p>
        </p:txBody>
      </p:sp>
    </p:spTree>
    <p:extLst>
      <p:ext uri="{BB962C8B-B14F-4D97-AF65-F5344CB8AC3E}">
        <p14:creationId xmlns:p14="http://schemas.microsoft.com/office/powerpoint/2010/main" val="41242660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15A9D25-4D5A-4185-9A0F-0A230C751660}" type="slidenum">
              <a:rPr lang="en-US"/>
              <a:pPr>
                <a:defRPr/>
              </a:pPr>
              <a:t>‹#›</a:t>
            </a:fld>
            <a:endParaRPr lang="en-US"/>
          </a:p>
        </p:txBody>
      </p:sp>
    </p:spTree>
    <p:extLst>
      <p:ext uri="{BB962C8B-B14F-4D97-AF65-F5344CB8AC3E}">
        <p14:creationId xmlns:p14="http://schemas.microsoft.com/office/powerpoint/2010/main" val="21263288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11E40B0-E1BB-420F-B921-81E59C94E577}" type="slidenum">
              <a:rPr lang="en-US"/>
              <a:pPr>
                <a:defRPr/>
              </a:pPr>
              <a:t>‹#›</a:t>
            </a:fld>
            <a:endParaRPr lang="en-US"/>
          </a:p>
        </p:txBody>
      </p:sp>
    </p:spTree>
    <p:extLst>
      <p:ext uri="{BB962C8B-B14F-4D97-AF65-F5344CB8AC3E}">
        <p14:creationId xmlns:p14="http://schemas.microsoft.com/office/powerpoint/2010/main" val="358000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5D776E3-4861-4D89-8D71-70A681E4A791}" type="slidenum">
              <a:rPr lang="en-US"/>
              <a:pPr>
                <a:defRPr/>
              </a:pPr>
              <a:t>‹#›</a:t>
            </a:fld>
            <a:endParaRPr lang="en-US"/>
          </a:p>
        </p:txBody>
      </p:sp>
    </p:spTree>
    <p:extLst>
      <p:ext uri="{BB962C8B-B14F-4D97-AF65-F5344CB8AC3E}">
        <p14:creationId xmlns:p14="http://schemas.microsoft.com/office/powerpoint/2010/main" val="23652633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1A46B05-C151-414A-AD7A-0ACADB2C8418}" type="slidenum">
              <a:rPr lang="en-US"/>
              <a:pPr>
                <a:defRPr/>
              </a:pPr>
              <a:t>‹#›</a:t>
            </a:fld>
            <a:endParaRPr lang="en-US"/>
          </a:p>
        </p:txBody>
      </p:sp>
    </p:spTree>
    <p:extLst>
      <p:ext uri="{BB962C8B-B14F-4D97-AF65-F5344CB8AC3E}">
        <p14:creationId xmlns:p14="http://schemas.microsoft.com/office/powerpoint/2010/main" val="1672206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9492540-D4EC-46F5-9B5A-152DC3627924}" type="slidenum">
              <a:rPr lang="en-US"/>
              <a:pPr>
                <a:defRPr/>
              </a:pPr>
              <a:t>‹#›</a:t>
            </a:fld>
            <a:endParaRPr lang="en-US"/>
          </a:p>
        </p:txBody>
      </p:sp>
    </p:spTree>
    <p:extLst>
      <p:ext uri="{BB962C8B-B14F-4D97-AF65-F5344CB8AC3E}">
        <p14:creationId xmlns:p14="http://schemas.microsoft.com/office/powerpoint/2010/main" val="1126721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7684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BE97635-449A-4313-87DA-025C3CB75FBF}" type="slidenum">
              <a:rPr lang="en-US"/>
              <a:pPr>
                <a:defRPr/>
              </a:pPr>
              <a:t>‹#›</a:t>
            </a:fld>
            <a:endParaRPr lang="en-US"/>
          </a:p>
        </p:txBody>
      </p:sp>
    </p:spTree>
    <p:extLst>
      <p:ext uri="{BB962C8B-B14F-4D97-AF65-F5344CB8AC3E}">
        <p14:creationId xmlns:p14="http://schemas.microsoft.com/office/powerpoint/2010/main" val="13940620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6831213-4C89-4060-BED6-D379C7F9073D}" type="slidenum">
              <a:rPr lang="en-US"/>
              <a:pPr>
                <a:defRPr/>
              </a:pPr>
              <a:t>‹#›</a:t>
            </a:fld>
            <a:endParaRPr lang="en-US"/>
          </a:p>
        </p:txBody>
      </p:sp>
    </p:spTree>
    <p:extLst>
      <p:ext uri="{BB962C8B-B14F-4D97-AF65-F5344CB8AC3E}">
        <p14:creationId xmlns:p14="http://schemas.microsoft.com/office/powerpoint/2010/main" val="32447115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7007A-FB72-426C-8635-2BB346617480}" type="slidenum">
              <a:rPr lang="en-US"/>
              <a:pPr>
                <a:defRPr/>
              </a:pPr>
              <a:t>‹#›</a:t>
            </a:fld>
            <a:endParaRPr lang="en-US"/>
          </a:p>
        </p:txBody>
      </p:sp>
    </p:spTree>
    <p:extLst>
      <p:ext uri="{BB962C8B-B14F-4D97-AF65-F5344CB8AC3E}">
        <p14:creationId xmlns:p14="http://schemas.microsoft.com/office/powerpoint/2010/main" val="28014667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23FF243-AC8E-4EC4-BC62-71C4EF47A410}" type="slidenum">
              <a:rPr lang="en-US"/>
              <a:pPr>
                <a:defRPr/>
              </a:pPr>
              <a:t>‹#›</a:t>
            </a:fld>
            <a:endParaRPr lang="en-US"/>
          </a:p>
        </p:txBody>
      </p:sp>
    </p:spTree>
    <p:extLst>
      <p:ext uri="{BB962C8B-B14F-4D97-AF65-F5344CB8AC3E}">
        <p14:creationId xmlns:p14="http://schemas.microsoft.com/office/powerpoint/2010/main" val="8736031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1C2011F-3793-44D0-A498-87A8263A6086}" type="slidenum">
              <a:rPr lang="en-US"/>
              <a:pPr>
                <a:defRPr/>
              </a:pPr>
              <a:t>‹#›</a:t>
            </a:fld>
            <a:endParaRPr lang="en-US"/>
          </a:p>
        </p:txBody>
      </p:sp>
    </p:spTree>
    <p:extLst>
      <p:ext uri="{BB962C8B-B14F-4D97-AF65-F5344CB8AC3E}">
        <p14:creationId xmlns:p14="http://schemas.microsoft.com/office/powerpoint/2010/main" val="29388291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B90C745-6F57-4354-8CE5-F3F6FDA87B88}" type="slidenum">
              <a:rPr lang="en-US"/>
              <a:pPr>
                <a:defRPr/>
              </a:pPr>
              <a:t>‹#›</a:t>
            </a:fld>
            <a:endParaRPr lang="en-US"/>
          </a:p>
        </p:txBody>
      </p:sp>
    </p:spTree>
    <p:extLst>
      <p:ext uri="{BB962C8B-B14F-4D97-AF65-F5344CB8AC3E}">
        <p14:creationId xmlns:p14="http://schemas.microsoft.com/office/powerpoint/2010/main" val="29532516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648B5A3-C949-4047-8757-D986FEA8B106}" type="slidenum">
              <a:rPr lang="en-US"/>
              <a:pPr>
                <a:defRPr/>
              </a:pPr>
              <a:t>‹#›</a:t>
            </a:fld>
            <a:endParaRPr lang="en-US"/>
          </a:p>
        </p:txBody>
      </p:sp>
    </p:spTree>
    <p:extLst>
      <p:ext uri="{BB962C8B-B14F-4D97-AF65-F5344CB8AC3E}">
        <p14:creationId xmlns:p14="http://schemas.microsoft.com/office/powerpoint/2010/main" val="19980688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AEFE080-6639-4AD5-9BD2-BBAF313A3D97}" type="slidenum">
              <a:rPr lang="en-US"/>
              <a:pPr>
                <a:defRPr/>
              </a:pPr>
              <a:t>‹#›</a:t>
            </a:fld>
            <a:endParaRPr lang="en-US"/>
          </a:p>
        </p:txBody>
      </p:sp>
    </p:spTree>
    <p:extLst>
      <p:ext uri="{BB962C8B-B14F-4D97-AF65-F5344CB8AC3E}">
        <p14:creationId xmlns:p14="http://schemas.microsoft.com/office/powerpoint/2010/main" val="22115572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F534688-436E-487F-BF5A-E45EAE7AA119}" type="slidenum">
              <a:rPr lang="en-US"/>
              <a:pPr>
                <a:defRPr/>
              </a:pPr>
              <a:t>‹#›</a:t>
            </a:fld>
            <a:endParaRPr lang="en-US"/>
          </a:p>
        </p:txBody>
      </p:sp>
    </p:spTree>
    <p:extLst>
      <p:ext uri="{BB962C8B-B14F-4D97-AF65-F5344CB8AC3E}">
        <p14:creationId xmlns:p14="http://schemas.microsoft.com/office/powerpoint/2010/main" val="395409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image" Target="../media/image1.jpe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0.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5" Type="http://schemas.openxmlformats.org/officeDocument/2006/relationships/image" Target="../media/image5.gif"/><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9.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46.xml"/><Relationship Id="rId7"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4"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6" Type="http://schemas.openxmlformats.org/officeDocument/2006/relationships/image" Target="../media/image1.jpe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theme" Target="../theme/theme1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6.xml"/><Relationship Id="rId7" Type="http://schemas.openxmlformats.org/officeDocument/2006/relationships/image" Target="../media/image5.gif"/><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theme" Target="../theme/theme15.xml"/><Relationship Id="rId5" Type="http://schemas.openxmlformats.org/officeDocument/2006/relationships/slideLayout" Target="../slideLayouts/slideLayout168.xml"/><Relationship Id="rId4"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71.xml"/><Relationship Id="rId7" Type="http://schemas.openxmlformats.org/officeDocument/2006/relationships/image" Target="../media/image5.gif"/><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theme" Target="../theme/theme16.xml"/><Relationship Id="rId5" Type="http://schemas.openxmlformats.org/officeDocument/2006/relationships/slideLayout" Target="../slideLayouts/slideLayout173.xml"/><Relationship Id="rId4"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image" Target="../media/image5.gif"/><Relationship Id="rId2" Type="http://schemas.openxmlformats.org/officeDocument/2006/relationships/slideLayout" Target="../slideLayouts/slideLayout175.xml"/><Relationship Id="rId16" Type="http://schemas.openxmlformats.org/officeDocument/2006/relationships/theme" Target="../theme/theme17.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image" Target="../media/image17.jpeg"/><Relationship Id="rId2" Type="http://schemas.openxmlformats.org/officeDocument/2006/relationships/slideLayout" Target="../slideLayouts/slideLayout190.xml"/><Relationship Id="rId16" Type="http://schemas.openxmlformats.org/officeDocument/2006/relationships/theme" Target="../theme/theme18.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theme" Target="../theme/theme19.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19" Type="http://schemas.openxmlformats.org/officeDocument/2006/relationships/image" Target="../media/image5.gif"/><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23.xml"/><Relationship Id="rId7" Type="http://schemas.openxmlformats.org/officeDocument/2006/relationships/image" Target="../media/image5.gif"/><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theme" Target="../theme/theme20.xml"/><Relationship Id="rId5" Type="http://schemas.openxmlformats.org/officeDocument/2006/relationships/slideLayout" Target="../slideLayouts/slideLayout225.xml"/><Relationship Id="rId4"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28.xml"/><Relationship Id="rId7" Type="http://schemas.openxmlformats.org/officeDocument/2006/relationships/image" Target="../media/image5.gif"/><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theme" Target="../theme/theme21.xml"/><Relationship Id="rId5" Type="http://schemas.openxmlformats.org/officeDocument/2006/relationships/slideLayout" Target="../slideLayouts/slideLayout230.xml"/><Relationship Id="rId4"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19.pn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image" Target="../media/image18.jpeg"/><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theme" Target="../theme/theme22.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image" Target="../media/image5.gif"/><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theme" Target="../theme/theme24.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71.xml"/><Relationship Id="rId7" Type="http://schemas.openxmlformats.org/officeDocument/2006/relationships/image" Target="../media/image31.jpeg"/><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theme" Target="../theme/theme25.xml"/><Relationship Id="rId5" Type="http://schemas.openxmlformats.org/officeDocument/2006/relationships/slideLayout" Target="../slideLayouts/slideLayout273.xml"/><Relationship Id="rId4" Type="http://schemas.openxmlformats.org/officeDocument/2006/relationships/slideLayout" Target="../slideLayouts/slideLayout2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9.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6845" r:id="rId1"/>
    <p:sldLayoutId id="2147486512" r:id="rId2"/>
    <p:sldLayoutId id="2147486513" r:id="rId3"/>
    <p:sldLayoutId id="2147486514" r:id="rId4"/>
    <p:sldLayoutId id="2147486515" r:id="rId5"/>
    <p:sldLayoutId id="2147486516" r:id="rId6"/>
    <p:sldLayoutId id="2147486517" r:id="rId7"/>
    <p:sldLayoutId id="2147486518" r:id="rId8"/>
    <p:sldLayoutId id="2147486519" r:id="rId9"/>
    <p:sldLayoutId id="2147486520" r:id="rId10"/>
    <p:sldLayoutId id="2147486521" r:id="rId11"/>
    <p:sldLayoutId id="2147486522" r:id="rId12"/>
    <p:sldLayoutId id="2147486523" r:id="rId13"/>
    <p:sldLayoutId id="2147486524" r:id="rId14"/>
    <p:sldLayoutId id="2147486525" r:id="rId15"/>
  </p:sldLayoutIdLst>
  <p:hf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3366">
                    <a:tint val="75000"/>
                  </a:srgbClr>
                </a:solidFill>
                <a:latin typeface="Helvetica"/>
                <a:cs typeface="+mn-cs"/>
              </a:defRPr>
            </a:lvl1pPr>
          </a:lstStyle>
          <a:p>
            <a:pPr>
              <a:defRPr/>
            </a:pPr>
            <a:fld id="{BA75286B-82F3-47C4-9B8E-B88424A346BF}" type="slidenum">
              <a:rPr lang="en-US"/>
              <a:pPr>
                <a:defRPr/>
              </a:pPr>
              <a:t>‹#›</a:t>
            </a:fld>
            <a:endParaRPr lang="en-US"/>
          </a:p>
        </p:txBody>
      </p:sp>
    </p:spTree>
    <p:extLst>
      <p:ext uri="{BB962C8B-B14F-4D97-AF65-F5344CB8AC3E}">
        <p14:creationId xmlns:p14="http://schemas.microsoft.com/office/powerpoint/2010/main" val="2266136162"/>
      </p:ext>
    </p:extLst>
  </p:cSld>
  <p:clrMap bg1="lt1" tx1="dk1" bg2="lt2" tx2="dk2" accent1="accent1" accent2="accent2" accent3="accent3" accent4="accent4" accent5="accent5" accent6="accent6" hlink="hlink" folHlink="folHlink"/>
  <p:sldLayoutIdLst>
    <p:sldLayoutId id="2147486733" r:id="rId1"/>
    <p:sldLayoutId id="2147486734" r:id="rId2"/>
    <p:sldLayoutId id="2147486735" r:id="rId3"/>
    <p:sldLayoutId id="2147486736" r:id="rId4"/>
    <p:sldLayoutId id="2147486737" r:id="rId5"/>
    <p:sldLayoutId id="2147486738" r:id="rId6"/>
    <p:sldLayoutId id="2147486739" r:id="rId7"/>
    <p:sldLayoutId id="2147486740" r:id="rId8"/>
    <p:sldLayoutId id="2147486741" r:id="rId9"/>
    <p:sldLayoutId id="2147486742" r:id="rId10"/>
    <p:sldLayoutId id="2147486743" r:id="rId11"/>
    <p:sldLayoutId id="2147486744" r:id="rId12"/>
    <p:sldLayoutId id="2147486746" r:id="rId13"/>
    <p:sldLayoutId id="2147486747" r:id="rId14"/>
  </p:sldLayoutIdLst>
  <p:hf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244541" y="6166440"/>
            <a:ext cx="2806861" cy="477054"/>
          </a:xfrm>
          <a:prstGeom prst="rect">
            <a:avLst/>
          </a:prstGeom>
          <a:noFill/>
        </p:spPr>
        <p:txBody>
          <a:bodyPr wrap="square" rtlCol="0">
            <a:spAutoFit/>
          </a:bodyPr>
          <a:lstStyle/>
          <a:p>
            <a:r>
              <a:rPr lang="en-US" sz="2500" b="0" dirty="0">
                <a:solidFill>
                  <a:srgbClr val="00295B"/>
                </a:solidFill>
              </a:rPr>
              <a:t>SocialSecurity.gov</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476165464"/>
      </p:ext>
    </p:extLst>
  </p:cSld>
  <p:clrMap bg1="lt1" tx1="dk1" bg2="lt2" tx2="dk2" accent1="accent1" accent2="accent2" accent3="accent3" accent4="accent4" accent5="accent5" accent6="accent6" hlink="hlink" folHlink="folHlink"/>
  <p:sldLayoutIdLst>
    <p:sldLayoutId id="2147486793" r:id="rId1"/>
    <p:sldLayoutId id="2147486794" r:id="rId2"/>
    <p:sldLayoutId id="2147486795" r:id="rId3"/>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100000">
              <a:srgbClr val="F6EBD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600" y="274638"/>
            <a:ext cx="7848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90600" y="1600202"/>
            <a:ext cx="7848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21CDAF-7AA6-4807-B601-63BF3B41F162}" type="slidenum">
              <a:rPr lang="en-US" smtClean="0"/>
              <a:t>‹#›</a:t>
            </a:fld>
            <a:endParaRPr lang="en-US"/>
          </a:p>
        </p:txBody>
      </p:sp>
      <p:sp>
        <p:nvSpPr>
          <p:cNvPr id="11" name="Rectangle 10"/>
          <p:cNvSpPr/>
          <p:nvPr userDrawn="1"/>
        </p:nvSpPr>
        <p:spPr>
          <a:xfrm>
            <a:off x="0" y="6581002"/>
            <a:ext cx="9144000" cy="2769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userDrawn="1"/>
        </p:nvSpPr>
        <p:spPr>
          <a:xfrm>
            <a:off x="6400800" y="5999202"/>
            <a:ext cx="2571750" cy="553998"/>
          </a:xfrm>
          <a:prstGeom prst="rect">
            <a:avLst/>
          </a:prstGeom>
          <a:noFill/>
        </p:spPr>
        <p:txBody>
          <a:bodyPr wrap="square" rtlCol="0">
            <a:noAutofit/>
          </a:bodyPr>
          <a:lstStyle/>
          <a:p>
            <a:pPr algn="r"/>
            <a:r>
              <a:rPr lang="en-US" sz="1875" dirty="0"/>
              <a:t>SocialSecurity.gov</a:t>
            </a:r>
          </a:p>
        </p:txBody>
      </p:sp>
      <p:pic>
        <p:nvPicPr>
          <p:cNvPr id="13" name="Picture 2">
            <a:extLst>
              <a:ext uri="{FF2B5EF4-FFF2-40B4-BE49-F238E27FC236}">
                <a16:creationId xmlns:a16="http://schemas.microsoft.com/office/drawing/2014/main" id="{DAE3CA09-BF53-4E9C-9366-24FEF49ABFF2}"/>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59190" y="5933029"/>
            <a:ext cx="1596120" cy="63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205990"/>
      </p:ext>
    </p:extLst>
  </p:cSld>
  <p:clrMap bg1="lt1" tx1="dk1" bg2="lt2" tx2="dk2" accent1="accent1" accent2="accent2" accent3="accent3" accent4="accent4" accent5="accent5" accent6="accent6" hlink="hlink" folHlink="folHlink"/>
  <p:sldLayoutIdLst>
    <p:sldLayoutId id="2147486797" r:id="rId1"/>
    <p:sldLayoutId id="2147486798" r:id="rId2"/>
    <p:sldLayoutId id="2147486799" r:id="rId3"/>
    <p:sldLayoutId id="2147486800" r:id="rId4"/>
    <p:sldLayoutId id="2147486801" r:id="rId5"/>
    <p:sldLayoutId id="2147486802" r:id="rId6"/>
    <p:sldLayoutId id="2147486803" r:id="rId7"/>
    <p:sldLayoutId id="2147486804" r:id="rId8"/>
    <p:sldLayoutId id="2147486805" r:id="rId9"/>
    <p:sldLayoutId id="2147486806" r:id="rId10"/>
    <p:sldLayoutId id="2147486807" r:id="rId11"/>
    <p:sldLayoutId id="2147486992" r:id="rId12"/>
  </p:sldLayoutIdLst>
  <mc:AlternateContent xmlns:mc="http://schemas.openxmlformats.org/markup-compatibility/2006" xmlns:p14="http://schemas.microsoft.com/office/powerpoint/2010/main">
    <mc:Choice Requires="p14">
      <p:transition p14:dur="250" advClick="0" advTm="6000">
        <p:fade/>
      </p:transition>
    </mc:Choice>
    <mc:Fallback xmlns="">
      <p:transition advClick="0" advTm="6000">
        <p:fade/>
      </p:transition>
    </mc:Fallback>
  </mc:AlternateConten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142943" y="6166440"/>
            <a:ext cx="2806861" cy="477054"/>
          </a:xfrm>
          <a:prstGeom prst="rect">
            <a:avLst/>
          </a:prstGeom>
          <a:noFill/>
        </p:spPr>
        <p:txBody>
          <a:bodyPr wrap="square" rtlCol="0">
            <a:spAutoFit/>
          </a:bodyPr>
          <a:lstStyle/>
          <a:p>
            <a:pPr algn="r"/>
            <a:r>
              <a:rPr lang="en-US" sz="2500" b="0" dirty="0">
                <a:solidFill>
                  <a:srgbClr val="00295B"/>
                </a:solidFill>
              </a:rPr>
              <a:t>SSA.gov</a:t>
            </a:r>
          </a:p>
        </p:txBody>
      </p: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144507996"/>
      </p:ext>
    </p:extLst>
  </p:cSld>
  <p:clrMap bg1="lt1" tx1="dk1" bg2="lt2" tx2="dk2" accent1="accent1" accent2="accent2" accent3="accent3" accent4="accent4" accent5="accent5" accent6="accent6" hlink="hlink" folHlink="folHlink"/>
  <p:sldLayoutIdLst>
    <p:sldLayoutId id="2147486824" r:id="rId1"/>
    <p:sldLayoutId id="2147486825" r:id="rId2"/>
    <p:sldLayoutId id="2147486826" r:id="rId3"/>
    <p:sldLayoutId id="2147486827" r:id="rId4"/>
    <p:sldLayoutId id="2147486828" r:id="rId5"/>
    <p:sldLayoutId id="2147486972" r:id="rId6"/>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3366">
                    <a:tint val="75000"/>
                  </a:srgbClr>
                </a:solidFill>
                <a:latin typeface="Helvetica"/>
                <a:cs typeface="+mn-cs"/>
              </a:defRPr>
            </a:lvl1pPr>
          </a:lstStyle>
          <a:p>
            <a:pPr>
              <a:defRPr/>
            </a:pPr>
            <a:fld id="{54A555D8-3753-4A21-8CB7-A2FC8D36E9D2}" type="datetimeFigureOut">
              <a:rPr lang="en-US"/>
              <a:pPr>
                <a:defRPr/>
              </a:pPr>
              <a:t>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3366">
                    <a:tint val="75000"/>
                  </a:srgbClr>
                </a:solidFill>
                <a:latin typeface="Helvetica"/>
                <a:cs typeface="+mn-cs"/>
              </a:defRPr>
            </a:lvl1pPr>
          </a:lstStyle>
          <a:p>
            <a:pPr>
              <a:defRPr/>
            </a:pPr>
            <a:fld id="{BA75286B-82F3-47C4-9B8E-B88424A346BF}" type="slidenum">
              <a:rPr lang="en-US"/>
              <a:pPr>
                <a:defRPr/>
              </a:pPr>
              <a:t>‹#›</a:t>
            </a:fld>
            <a:endParaRPr lang="en-US"/>
          </a:p>
        </p:txBody>
      </p:sp>
    </p:spTree>
    <p:extLst>
      <p:ext uri="{BB962C8B-B14F-4D97-AF65-F5344CB8AC3E}">
        <p14:creationId xmlns:p14="http://schemas.microsoft.com/office/powerpoint/2010/main" val="501178124"/>
      </p:ext>
    </p:extLst>
  </p:cSld>
  <p:clrMap bg1="lt1" tx1="dk1" bg2="lt2" tx2="dk2" accent1="accent1" accent2="accent2" accent3="accent3" accent4="accent4" accent5="accent5" accent6="accent6" hlink="hlink" folHlink="folHlink"/>
  <p:sldLayoutIdLst>
    <p:sldLayoutId id="2147486850" r:id="rId1"/>
    <p:sldLayoutId id="2147486851" r:id="rId2"/>
    <p:sldLayoutId id="2147486852" r:id="rId3"/>
    <p:sldLayoutId id="2147486853" r:id="rId4"/>
    <p:sldLayoutId id="2147486854" r:id="rId5"/>
    <p:sldLayoutId id="2147486855" r:id="rId6"/>
    <p:sldLayoutId id="2147486856" r:id="rId7"/>
    <p:sldLayoutId id="2147486857" r:id="rId8"/>
    <p:sldLayoutId id="2147486858" r:id="rId9"/>
    <p:sldLayoutId id="2147486859" r:id="rId10"/>
    <p:sldLayoutId id="2147486860" r:id="rId11"/>
    <p:sldLayoutId id="2147486861" r:id="rId12"/>
    <p:sldLayoutId id="2147486863" r:id="rId13"/>
    <p:sldLayoutId id="2147486864" r:id="rId14"/>
  </p:sldLayoutIdLst>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142943" y="6166440"/>
            <a:ext cx="2806861" cy="477054"/>
          </a:xfrm>
          <a:prstGeom prst="rect">
            <a:avLst/>
          </a:prstGeom>
          <a:noFill/>
        </p:spPr>
        <p:txBody>
          <a:bodyPr wrap="square" rtlCol="0">
            <a:spAutoFit/>
          </a:bodyPr>
          <a:lstStyle/>
          <a:p>
            <a:pPr algn="r"/>
            <a:r>
              <a:rPr lang="en-US" sz="2500" b="0" dirty="0">
                <a:solidFill>
                  <a:srgbClr val="00295B"/>
                </a:solidFill>
              </a:rPr>
              <a:t>SSA.gov</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1997259890"/>
      </p:ext>
    </p:extLst>
  </p:cSld>
  <p:clrMap bg1="lt1" tx1="dk1" bg2="lt2" tx2="dk2" accent1="accent1" accent2="accent2" accent3="accent3" accent4="accent4" accent5="accent5" accent6="accent6" hlink="hlink" folHlink="folHlink"/>
  <p:sldLayoutIdLst>
    <p:sldLayoutId id="2147486866" r:id="rId1"/>
    <p:sldLayoutId id="2147486867" r:id="rId2"/>
    <p:sldLayoutId id="2147486868" r:id="rId3"/>
    <p:sldLayoutId id="2147486869" r:id="rId4"/>
    <p:sldLayoutId id="2147486870" r:id="rId5"/>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7"/>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0" y="5808619"/>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userDrawn="1"/>
        </p:nvSpPr>
        <p:spPr>
          <a:xfrm>
            <a:off x="6142944" y="6166441"/>
            <a:ext cx="2806861" cy="380873"/>
          </a:xfrm>
          <a:prstGeom prst="rect">
            <a:avLst/>
          </a:prstGeom>
          <a:noFill/>
        </p:spPr>
        <p:txBody>
          <a:bodyPr wrap="square" rtlCol="0">
            <a:spAutoFit/>
          </a:bodyPr>
          <a:lstStyle/>
          <a:p>
            <a:pPr algn="r"/>
            <a:r>
              <a:rPr lang="en-US" sz="1875" b="0" dirty="0">
                <a:solidFill>
                  <a:srgbClr val="00295B"/>
                </a:solidFill>
              </a:rPr>
              <a:t>SSA.gov</a:t>
            </a:r>
          </a:p>
        </p:txBody>
      </p:sp>
      <p:pic>
        <p:nvPicPr>
          <p:cNvPr id="10" name="Picture 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3989919354"/>
      </p:ext>
    </p:extLst>
  </p:cSld>
  <p:clrMap bg1="lt1" tx1="dk1" bg2="lt2" tx2="dk2" accent1="accent1" accent2="accent2" accent3="accent3" accent4="accent4" accent5="accent5" accent6="accent6" hlink="hlink" folHlink="folHlink"/>
  <p:sldLayoutIdLst>
    <p:sldLayoutId id="2147486885" r:id="rId1"/>
    <p:sldLayoutId id="2147486886" r:id="rId2"/>
    <p:sldLayoutId id="2147486887" r:id="rId3"/>
    <p:sldLayoutId id="2147486888" r:id="rId4"/>
    <p:sldLayoutId id="2147486889" r:id="rId5"/>
  </p:sldLayoutIdLst>
  <p:txStyles>
    <p:titleStyle>
      <a:lvl1pPr algn="ctr" defTabSz="685800" rtl="0" eaLnBrk="1" latinLnBrk="0" hangingPunct="1">
        <a:spcBef>
          <a:spcPct val="0"/>
        </a:spcBef>
        <a:buNone/>
        <a:defRPr sz="33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100000">
              <a:srgbClr val="F2E9D5"/>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2362202"/>
            <a:ext cx="8229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p:cNvSpPr/>
          <p:nvPr userDrawn="1"/>
        </p:nvSpPr>
        <p:spPr>
          <a:xfrm>
            <a:off x="0" y="5894436"/>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5808618"/>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56754" y="6035041"/>
            <a:ext cx="1605048" cy="734972"/>
          </a:xfrm>
          <a:prstGeom prst="rect">
            <a:avLst/>
          </a:prstGeom>
        </p:spPr>
      </p:pic>
    </p:spTree>
    <p:extLst>
      <p:ext uri="{BB962C8B-B14F-4D97-AF65-F5344CB8AC3E}">
        <p14:creationId xmlns:p14="http://schemas.microsoft.com/office/powerpoint/2010/main" val="613097437"/>
      </p:ext>
    </p:extLst>
  </p:cSld>
  <p:clrMap bg1="lt1" tx1="dk1" bg2="lt2" tx2="dk2" accent1="accent1" accent2="accent2" accent3="accent3" accent4="accent4" accent5="accent5" accent6="accent6" hlink="hlink" folHlink="folHlink"/>
  <p:sldLayoutIdLst>
    <p:sldLayoutId id="2147486897" r:id="rId1"/>
    <p:sldLayoutId id="2147486898" r:id="rId2"/>
    <p:sldLayoutId id="2147486899" r:id="rId3"/>
    <p:sldLayoutId id="2147486900" r:id="rId4"/>
    <p:sldLayoutId id="2147486901" r:id="rId5"/>
    <p:sldLayoutId id="2147486902" r:id="rId6"/>
    <p:sldLayoutId id="2147486903" r:id="rId7"/>
    <p:sldLayoutId id="2147486904" r:id="rId8"/>
    <p:sldLayoutId id="2147486905" r:id="rId9"/>
    <p:sldLayoutId id="2147486906" r:id="rId10"/>
    <p:sldLayoutId id="2147486907" r:id="rId11"/>
    <p:sldLayoutId id="2147486908" r:id="rId12"/>
    <p:sldLayoutId id="2147486909" r:id="rId13"/>
    <p:sldLayoutId id="2147486964" r:id="rId14"/>
    <p:sldLayoutId id="2147487008" r:id="rId15"/>
  </p:sldLayoutIdLst>
  <p:hf sldNum="0" hdr="0" ftr="0" dt="0"/>
  <p:txStyles>
    <p:titleStyle>
      <a:lvl1pPr algn="ctr" rtl="0" eaLnBrk="0" fontAlgn="base" hangingPunct="0">
        <a:spcBef>
          <a:spcPct val="0"/>
        </a:spcBef>
        <a:spcAft>
          <a:spcPct val="0"/>
        </a:spcAft>
        <a:defRPr sz="3600" b="1" kern="1200">
          <a:solidFill>
            <a:schemeClr val="tx1"/>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300" b="1">
          <a:solidFill>
            <a:schemeClr val="tx1"/>
          </a:solidFill>
          <a:latin typeface="Times" panose="02020603060405020304" pitchFamily="18" charset="0"/>
        </a:defRPr>
      </a:lvl2pPr>
      <a:lvl3pPr algn="ctr" rtl="0" eaLnBrk="0" fontAlgn="base" hangingPunct="0">
        <a:spcBef>
          <a:spcPct val="0"/>
        </a:spcBef>
        <a:spcAft>
          <a:spcPct val="0"/>
        </a:spcAft>
        <a:defRPr sz="3300" b="1">
          <a:solidFill>
            <a:schemeClr val="tx1"/>
          </a:solidFill>
          <a:latin typeface="Times" panose="02020603060405020304" pitchFamily="18" charset="0"/>
        </a:defRPr>
      </a:lvl3pPr>
      <a:lvl4pPr algn="ctr" rtl="0" eaLnBrk="0" fontAlgn="base" hangingPunct="0">
        <a:spcBef>
          <a:spcPct val="0"/>
        </a:spcBef>
        <a:spcAft>
          <a:spcPct val="0"/>
        </a:spcAft>
        <a:defRPr sz="3300" b="1">
          <a:solidFill>
            <a:schemeClr val="tx1"/>
          </a:solidFill>
          <a:latin typeface="Times" panose="02020603060405020304" pitchFamily="18" charset="0"/>
        </a:defRPr>
      </a:lvl4pPr>
      <a:lvl5pPr algn="ctr" rtl="0" eaLnBrk="0" fontAlgn="base" hangingPunct="0">
        <a:spcBef>
          <a:spcPct val="0"/>
        </a:spcBef>
        <a:spcAft>
          <a:spcPct val="0"/>
        </a:spcAft>
        <a:defRPr sz="3300" b="1">
          <a:solidFill>
            <a:schemeClr val="tx1"/>
          </a:solidFill>
          <a:latin typeface="Times" panose="02020603060405020304" pitchFamily="18" charset="0"/>
        </a:defRPr>
      </a:lvl5pPr>
      <a:lvl6pPr marL="342900" algn="ctr" rtl="0" fontAlgn="base">
        <a:spcBef>
          <a:spcPct val="0"/>
        </a:spcBef>
        <a:spcAft>
          <a:spcPct val="0"/>
        </a:spcAft>
        <a:defRPr sz="3300" b="1">
          <a:solidFill>
            <a:schemeClr val="tx1"/>
          </a:solidFill>
          <a:latin typeface="Times" panose="02020603060405020304" pitchFamily="18" charset="0"/>
        </a:defRPr>
      </a:lvl6pPr>
      <a:lvl7pPr marL="685800" algn="ctr" rtl="0" fontAlgn="base">
        <a:spcBef>
          <a:spcPct val="0"/>
        </a:spcBef>
        <a:spcAft>
          <a:spcPct val="0"/>
        </a:spcAft>
        <a:defRPr sz="3300" b="1">
          <a:solidFill>
            <a:schemeClr val="tx1"/>
          </a:solidFill>
          <a:latin typeface="Times" panose="02020603060405020304" pitchFamily="18" charset="0"/>
        </a:defRPr>
      </a:lvl7pPr>
      <a:lvl8pPr marL="1028700" algn="ctr" rtl="0" fontAlgn="base">
        <a:spcBef>
          <a:spcPct val="0"/>
        </a:spcBef>
        <a:spcAft>
          <a:spcPct val="0"/>
        </a:spcAft>
        <a:defRPr sz="3300" b="1">
          <a:solidFill>
            <a:schemeClr val="tx1"/>
          </a:solidFill>
          <a:latin typeface="Times" panose="02020603060405020304" pitchFamily="18" charset="0"/>
        </a:defRPr>
      </a:lvl8pPr>
      <a:lvl9pPr marL="1371600" algn="ctr" rtl="0" fontAlgn="base">
        <a:spcBef>
          <a:spcPct val="0"/>
        </a:spcBef>
        <a:spcAft>
          <a:spcPct val="0"/>
        </a:spcAft>
        <a:defRPr sz="3300" b="1">
          <a:solidFill>
            <a:schemeClr val="tx1"/>
          </a:solidFill>
          <a:latin typeface="Times" panose="02020603060405020304" pitchFamily="18"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t>‹#›</a:t>
            </a:fld>
            <a:endParaRPr lang="en-US"/>
          </a:p>
        </p:txBody>
      </p:sp>
    </p:spTree>
    <p:extLst>
      <p:ext uri="{BB962C8B-B14F-4D97-AF65-F5344CB8AC3E}">
        <p14:creationId xmlns:p14="http://schemas.microsoft.com/office/powerpoint/2010/main" val="2780949882"/>
      </p:ext>
    </p:extLst>
  </p:cSld>
  <p:clrMap bg1="lt1" tx1="dk1" bg2="lt2" tx2="dk2" accent1="accent1" accent2="accent2" accent3="accent3" accent4="accent4" accent5="accent5" accent6="accent6" hlink="hlink" folHlink="folHlink"/>
  <p:sldLayoutIdLst>
    <p:sldLayoutId id="2147486920" r:id="rId1"/>
    <p:sldLayoutId id="2147486921" r:id="rId2"/>
    <p:sldLayoutId id="2147486922" r:id="rId3"/>
    <p:sldLayoutId id="2147486923" r:id="rId4"/>
    <p:sldLayoutId id="2147486924" r:id="rId5"/>
    <p:sldLayoutId id="2147486925" r:id="rId6"/>
    <p:sldLayoutId id="2147486926" r:id="rId7"/>
    <p:sldLayoutId id="2147486927" r:id="rId8"/>
    <p:sldLayoutId id="2147486928" r:id="rId9"/>
    <p:sldLayoutId id="2147486929" r:id="rId10"/>
    <p:sldLayoutId id="2147486930" r:id="rId11"/>
    <p:sldLayoutId id="2147486931" r:id="rId12"/>
    <p:sldLayoutId id="2147486932" r:id="rId13"/>
    <p:sldLayoutId id="2147486933" r:id="rId14"/>
    <p:sldLayoutId id="2147486934" r:id="rId1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100000">
              <a:srgbClr val="F2E9D5"/>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2362202"/>
            <a:ext cx="8229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p:cNvSpPr/>
          <p:nvPr userDrawn="1"/>
        </p:nvSpPr>
        <p:spPr>
          <a:xfrm>
            <a:off x="0" y="5894436"/>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5808618"/>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56754" y="6035041"/>
            <a:ext cx="1605048" cy="734972"/>
          </a:xfrm>
          <a:prstGeom prst="rect">
            <a:avLst/>
          </a:prstGeom>
        </p:spPr>
      </p:pic>
    </p:spTree>
    <p:extLst>
      <p:ext uri="{BB962C8B-B14F-4D97-AF65-F5344CB8AC3E}">
        <p14:creationId xmlns:p14="http://schemas.microsoft.com/office/powerpoint/2010/main" val="4153094278"/>
      </p:ext>
    </p:extLst>
  </p:cSld>
  <p:clrMap bg1="lt1" tx1="dk1" bg2="lt2" tx2="dk2" accent1="accent1" accent2="accent2" accent3="accent3" accent4="accent4" accent5="accent5" accent6="accent6" hlink="hlink" folHlink="folHlink"/>
  <p:sldLayoutIdLst>
    <p:sldLayoutId id="2147486941" r:id="rId1"/>
    <p:sldLayoutId id="2147486942" r:id="rId2"/>
    <p:sldLayoutId id="2147486943" r:id="rId3"/>
    <p:sldLayoutId id="2147486944" r:id="rId4"/>
    <p:sldLayoutId id="2147486945" r:id="rId5"/>
    <p:sldLayoutId id="2147486946" r:id="rId6"/>
    <p:sldLayoutId id="2147486947" r:id="rId7"/>
    <p:sldLayoutId id="2147486948" r:id="rId8"/>
    <p:sldLayoutId id="2147486949" r:id="rId9"/>
    <p:sldLayoutId id="2147486950" r:id="rId10"/>
    <p:sldLayoutId id="2147486951" r:id="rId11"/>
    <p:sldLayoutId id="2147486952" r:id="rId12"/>
    <p:sldLayoutId id="2147486953" r:id="rId13"/>
    <p:sldLayoutId id="2147486954" r:id="rId14"/>
    <p:sldLayoutId id="2147486955" r:id="rId15"/>
    <p:sldLayoutId id="2147486957" r:id="rId16"/>
    <p:sldLayoutId id="2147486973" r:id="rId17"/>
  </p:sldLayoutIdLst>
  <p:hf sldNum="0" hdr="0" ftr="0" dt="0"/>
  <p:txStyles>
    <p:titleStyle>
      <a:lvl1pPr algn="ctr" rtl="0" eaLnBrk="0" fontAlgn="base" hangingPunct="0">
        <a:spcBef>
          <a:spcPct val="0"/>
        </a:spcBef>
        <a:spcAft>
          <a:spcPct val="0"/>
        </a:spcAft>
        <a:defRPr sz="3600" b="1" kern="1200">
          <a:solidFill>
            <a:schemeClr val="tx1"/>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300" b="1">
          <a:solidFill>
            <a:schemeClr val="tx1"/>
          </a:solidFill>
          <a:latin typeface="Times" panose="02020603060405020304" pitchFamily="18" charset="0"/>
        </a:defRPr>
      </a:lvl2pPr>
      <a:lvl3pPr algn="ctr" rtl="0" eaLnBrk="0" fontAlgn="base" hangingPunct="0">
        <a:spcBef>
          <a:spcPct val="0"/>
        </a:spcBef>
        <a:spcAft>
          <a:spcPct val="0"/>
        </a:spcAft>
        <a:defRPr sz="3300" b="1">
          <a:solidFill>
            <a:schemeClr val="tx1"/>
          </a:solidFill>
          <a:latin typeface="Times" panose="02020603060405020304" pitchFamily="18" charset="0"/>
        </a:defRPr>
      </a:lvl3pPr>
      <a:lvl4pPr algn="ctr" rtl="0" eaLnBrk="0" fontAlgn="base" hangingPunct="0">
        <a:spcBef>
          <a:spcPct val="0"/>
        </a:spcBef>
        <a:spcAft>
          <a:spcPct val="0"/>
        </a:spcAft>
        <a:defRPr sz="3300" b="1">
          <a:solidFill>
            <a:schemeClr val="tx1"/>
          </a:solidFill>
          <a:latin typeface="Times" panose="02020603060405020304" pitchFamily="18" charset="0"/>
        </a:defRPr>
      </a:lvl4pPr>
      <a:lvl5pPr algn="ctr" rtl="0" eaLnBrk="0" fontAlgn="base" hangingPunct="0">
        <a:spcBef>
          <a:spcPct val="0"/>
        </a:spcBef>
        <a:spcAft>
          <a:spcPct val="0"/>
        </a:spcAft>
        <a:defRPr sz="3300" b="1">
          <a:solidFill>
            <a:schemeClr val="tx1"/>
          </a:solidFill>
          <a:latin typeface="Times" panose="02020603060405020304" pitchFamily="18" charset="0"/>
        </a:defRPr>
      </a:lvl5pPr>
      <a:lvl6pPr marL="342900" algn="ctr" rtl="0" fontAlgn="base">
        <a:spcBef>
          <a:spcPct val="0"/>
        </a:spcBef>
        <a:spcAft>
          <a:spcPct val="0"/>
        </a:spcAft>
        <a:defRPr sz="3300" b="1">
          <a:solidFill>
            <a:schemeClr val="tx1"/>
          </a:solidFill>
          <a:latin typeface="Times" panose="02020603060405020304" pitchFamily="18" charset="0"/>
        </a:defRPr>
      </a:lvl6pPr>
      <a:lvl7pPr marL="685800" algn="ctr" rtl="0" fontAlgn="base">
        <a:spcBef>
          <a:spcPct val="0"/>
        </a:spcBef>
        <a:spcAft>
          <a:spcPct val="0"/>
        </a:spcAft>
        <a:defRPr sz="3300" b="1">
          <a:solidFill>
            <a:schemeClr val="tx1"/>
          </a:solidFill>
          <a:latin typeface="Times" panose="02020603060405020304" pitchFamily="18" charset="0"/>
        </a:defRPr>
      </a:lvl7pPr>
      <a:lvl8pPr marL="1028700" algn="ctr" rtl="0" fontAlgn="base">
        <a:spcBef>
          <a:spcPct val="0"/>
        </a:spcBef>
        <a:spcAft>
          <a:spcPct val="0"/>
        </a:spcAft>
        <a:defRPr sz="3300" b="1">
          <a:solidFill>
            <a:schemeClr val="tx1"/>
          </a:solidFill>
          <a:latin typeface="Times" panose="02020603060405020304" pitchFamily="18" charset="0"/>
        </a:defRPr>
      </a:lvl8pPr>
      <a:lvl9pPr marL="1371600" algn="ctr" rtl="0" fontAlgn="base">
        <a:spcBef>
          <a:spcPct val="0"/>
        </a:spcBef>
        <a:spcAft>
          <a:spcPct val="0"/>
        </a:spcAft>
        <a:defRPr sz="3300" b="1">
          <a:solidFill>
            <a:schemeClr val="tx1"/>
          </a:solidFill>
          <a:latin typeface="Times" panose="02020603060405020304" pitchFamily="18"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3366">
                    <a:tint val="75000"/>
                  </a:srgbClr>
                </a:solidFill>
                <a:latin typeface="Helvetica"/>
                <a:cs typeface="+mn-cs"/>
              </a:defRPr>
            </a:lvl1pPr>
          </a:lstStyle>
          <a:p>
            <a:pPr>
              <a:defRPr/>
            </a:pPr>
            <a:fld id="{2990E38B-5EFF-4534-82A4-EE00D60D92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26" r:id="rId1"/>
    <p:sldLayoutId id="2147486527" r:id="rId2"/>
    <p:sldLayoutId id="2147486528" r:id="rId3"/>
    <p:sldLayoutId id="2147486529" r:id="rId4"/>
    <p:sldLayoutId id="2147486530" r:id="rId5"/>
    <p:sldLayoutId id="2147486531" r:id="rId6"/>
    <p:sldLayoutId id="2147486532" r:id="rId7"/>
    <p:sldLayoutId id="2147486847" r:id="rId8"/>
    <p:sldLayoutId id="2147486533" r:id="rId9"/>
    <p:sldLayoutId id="2147486534" r:id="rId10"/>
    <p:sldLayoutId id="2147486535" r:id="rId11"/>
    <p:sldLayoutId id="2147486536" r:id="rId12"/>
    <p:sldLayoutId id="2147486537" r:id="rId13"/>
  </p:sldLayoutIdLst>
  <p:hf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7"/>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5808619"/>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p:cNvSpPr txBox="1"/>
          <p:nvPr userDrawn="1"/>
        </p:nvSpPr>
        <p:spPr>
          <a:xfrm>
            <a:off x="6142944" y="6166441"/>
            <a:ext cx="2806861" cy="380873"/>
          </a:xfrm>
          <a:prstGeom prst="rect">
            <a:avLst/>
          </a:prstGeom>
          <a:noFill/>
        </p:spPr>
        <p:txBody>
          <a:bodyPr wrap="square" rtlCol="0">
            <a:spAutoFit/>
          </a:bodyPr>
          <a:lstStyle/>
          <a:p>
            <a:pPr algn="r"/>
            <a:r>
              <a:rPr lang="en-US" sz="1875" b="0" dirty="0">
                <a:solidFill>
                  <a:srgbClr val="00295B"/>
                </a:solidFill>
              </a:rPr>
              <a:t>SSA.gov</a:t>
            </a:r>
          </a:p>
        </p:txBody>
      </p:sp>
      <p:pic>
        <p:nvPicPr>
          <p:cNvPr id="10" name="Picture 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1850882198"/>
      </p:ext>
    </p:extLst>
  </p:cSld>
  <p:clrMap bg1="lt1" tx1="dk1" bg2="lt2" tx2="dk2" accent1="accent1" accent2="accent2" accent3="accent3" accent4="accent4" accent5="accent5" accent6="accent6" hlink="hlink" folHlink="folHlink"/>
  <p:sldLayoutIdLst>
    <p:sldLayoutId id="2147486959" r:id="rId1"/>
    <p:sldLayoutId id="2147486960" r:id="rId2"/>
    <p:sldLayoutId id="2147486961" r:id="rId3"/>
    <p:sldLayoutId id="2147486962" r:id="rId4"/>
    <p:sldLayoutId id="2147486963" r:id="rId5"/>
  </p:sldLayoutIdLst>
  <p:txStyles>
    <p:titleStyle>
      <a:lvl1pPr algn="ctr" defTabSz="685800" rtl="0" eaLnBrk="1" latinLnBrk="0" hangingPunct="1">
        <a:spcBef>
          <a:spcPct val="0"/>
        </a:spcBef>
        <a:buNone/>
        <a:defRPr sz="33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142943" y="6166440"/>
            <a:ext cx="2806861" cy="477054"/>
          </a:xfrm>
          <a:prstGeom prst="rect">
            <a:avLst/>
          </a:prstGeom>
          <a:noFill/>
        </p:spPr>
        <p:txBody>
          <a:bodyPr wrap="square" rtlCol="0">
            <a:spAutoFit/>
          </a:bodyPr>
          <a:lstStyle/>
          <a:p>
            <a:pPr algn="r"/>
            <a:r>
              <a:rPr lang="en-US" sz="2500" b="0">
                <a:solidFill>
                  <a:srgbClr val="00295B"/>
                </a:solidFill>
              </a:rPr>
              <a:t>SSA.gov</a:t>
            </a:r>
          </a:p>
        </p:txBody>
      </p:sp>
      <p:pic>
        <p:nvPicPr>
          <p:cNvPr id="10" name="Picture 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2568409385"/>
      </p:ext>
    </p:extLst>
  </p:cSld>
  <p:clrMap bg1="lt1" tx1="dk1" bg2="lt2" tx2="dk2" accent1="accent1" accent2="accent2" accent3="accent3" accent4="accent4" accent5="accent5" accent6="accent6" hlink="hlink" folHlink="folHlink"/>
  <p:sldLayoutIdLst>
    <p:sldLayoutId id="2147486966" r:id="rId1"/>
    <p:sldLayoutId id="2147486967" r:id="rId2"/>
    <p:sldLayoutId id="2147486968" r:id="rId3"/>
    <p:sldLayoutId id="2147486969" r:id="rId4"/>
    <p:sldLayoutId id="2147486970" r:id="rId5"/>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894388"/>
            <a:ext cx="9144000" cy="971550"/>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userDrawn="1"/>
        </p:nvSpPr>
        <p:spPr>
          <a:xfrm>
            <a:off x="0" y="5808663"/>
            <a:ext cx="9144000" cy="134937"/>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8" name="TextBox 8"/>
          <p:cNvSpPr txBox="1">
            <a:spLocks noChangeArrowheads="1"/>
          </p:cNvSpPr>
          <p:nvPr userDrawn="1"/>
        </p:nvSpPr>
        <p:spPr bwMode="auto">
          <a:xfrm>
            <a:off x="6245225" y="6165850"/>
            <a:ext cx="28067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anose="020B0504020202030204" pitchFamily="34" charset="0"/>
              </a:defRPr>
            </a:lvl1pPr>
            <a:lvl2pPr marL="742950" indent="-285750">
              <a:defRPr>
                <a:solidFill>
                  <a:schemeClr val="tx1"/>
                </a:solidFill>
                <a:latin typeface="Helvetica" panose="020B0504020202030204" pitchFamily="34" charset="0"/>
              </a:defRPr>
            </a:lvl2pPr>
            <a:lvl3pPr marL="1143000" indent="-228600">
              <a:defRPr>
                <a:solidFill>
                  <a:schemeClr val="tx1"/>
                </a:solidFill>
                <a:latin typeface="Helvetica" panose="020B0504020202030204" pitchFamily="34" charset="0"/>
              </a:defRPr>
            </a:lvl3pPr>
            <a:lvl4pPr marL="1600200" indent="-228600">
              <a:defRPr>
                <a:solidFill>
                  <a:schemeClr val="tx1"/>
                </a:solidFill>
                <a:latin typeface="Helvetica" panose="020B0504020202030204" pitchFamily="34" charset="0"/>
              </a:defRPr>
            </a:lvl4pPr>
            <a:lvl5pPr marL="2057400" indent="-228600">
              <a:defRPr>
                <a:solidFill>
                  <a:schemeClr val="tx1"/>
                </a:solidFill>
                <a:latin typeface="Helvetica" panose="020B0504020202030204" pitchFamily="34" charset="0"/>
              </a:defRPr>
            </a:lvl5pPr>
            <a:lvl6pPr marL="2514600" indent="-228600" fontAlgn="base">
              <a:spcBef>
                <a:spcPct val="0"/>
              </a:spcBef>
              <a:spcAft>
                <a:spcPct val="0"/>
              </a:spcAft>
              <a:defRPr>
                <a:solidFill>
                  <a:schemeClr val="tx1"/>
                </a:solidFill>
                <a:latin typeface="Helvetica" panose="020B0504020202030204" pitchFamily="34" charset="0"/>
              </a:defRPr>
            </a:lvl6pPr>
            <a:lvl7pPr marL="2971800" indent="-228600" fontAlgn="base">
              <a:spcBef>
                <a:spcPct val="0"/>
              </a:spcBef>
              <a:spcAft>
                <a:spcPct val="0"/>
              </a:spcAft>
              <a:defRPr>
                <a:solidFill>
                  <a:schemeClr val="tx1"/>
                </a:solidFill>
                <a:latin typeface="Helvetica" panose="020B0504020202030204" pitchFamily="34" charset="0"/>
              </a:defRPr>
            </a:lvl7pPr>
            <a:lvl8pPr marL="3429000" indent="-228600" fontAlgn="base">
              <a:spcBef>
                <a:spcPct val="0"/>
              </a:spcBef>
              <a:spcAft>
                <a:spcPct val="0"/>
              </a:spcAft>
              <a:defRPr>
                <a:solidFill>
                  <a:schemeClr val="tx1"/>
                </a:solidFill>
                <a:latin typeface="Helvetica" panose="020B0504020202030204" pitchFamily="34" charset="0"/>
              </a:defRPr>
            </a:lvl8pPr>
            <a:lvl9pPr marL="3886200" indent="-228600" fontAlgn="base">
              <a:spcBef>
                <a:spcPct val="0"/>
              </a:spcBef>
              <a:spcAft>
                <a:spcPct val="0"/>
              </a:spcAft>
              <a:defRPr>
                <a:solidFill>
                  <a:schemeClr val="tx1"/>
                </a:solidFill>
                <a:latin typeface="Helvetica" panose="020B0504020202030204" pitchFamily="34" charset="0"/>
              </a:defRPr>
            </a:lvl9pPr>
          </a:lstStyle>
          <a:p>
            <a:pPr algn="r" eaLnBrk="1" hangingPunct="1">
              <a:defRPr/>
            </a:pPr>
            <a:r>
              <a:rPr lang="en-US" altLang="en-US" sz="2500" dirty="0">
                <a:solidFill>
                  <a:srgbClr val="00295B"/>
                </a:solidFill>
              </a:rPr>
              <a:t>SSA.gov</a:t>
            </a:r>
          </a:p>
        </p:txBody>
      </p:sp>
      <p:pic>
        <p:nvPicPr>
          <p:cNvPr id="1029" name="Picture 9"/>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09550" y="6035675"/>
            <a:ext cx="21399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436528"/>
      </p:ext>
    </p:extLst>
  </p:cSld>
  <p:clrMap bg1="lt1" tx1="dk1" bg2="lt2" tx2="dk2" accent1="accent1" accent2="accent2" accent3="accent3" accent4="accent4" accent5="accent5" accent6="accent6" hlink="hlink" folHlink="folHlink"/>
  <p:sldLayoutIdLst>
    <p:sldLayoutId id="2147486977" r:id="rId1"/>
    <p:sldLayoutId id="2147486978" r:id="rId2"/>
    <p:sldLayoutId id="2147486979" r:id="rId3"/>
    <p:sldLayoutId id="2147486980" r:id="rId4"/>
    <p:sldLayoutId id="2147486981" r:id="rId5"/>
    <p:sldLayoutId id="2147486982" r:id="rId6"/>
    <p:sldLayoutId id="2147486983" r:id="rId7"/>
    <p:sldLayoutId id="2147486984" r:id="rId8"/>
    <p:sldLayoutId id="2147486985" r:id="rId9"/>
    <p:sldLayoutId id="2147486991" r:id="rId10"/>
  </p:sldLayoutIdLst>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100000">
              <a:srgbClr val="F0E1D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ED99C-4A6E-774D-8BB3-C8C448200773}" type="slidenum">
              <a:rPr lang="en-US" smtClean="0"/>
              <a:t>‹#›</a:t>
            </a:fld>
            <a:endParaRPr lang="en-US" dirty="0"/>
          </a:p>
        </p:txBody>
      </p:sp>
    </p:spTree>
    <p:extLst>
      <p:ext uri="{BB962C8B-B14F-4D97-AF65-F5344CB8AC3E}">
        <p14:creationId xmlns:p14="http://schemas.microsoft.com/office/powerpoint/2010/main" val="2706676264"/>
      </p:ext>
    </p:extLst>
  </p:cSld>
  <p:clrMap bg1="lt1" tx1="dk1" bg2="lt2" tx2="dk2" accent1="accent1" accent2="accent2" accent3="accent3" accent4="accent4" accent5="accent5" accent6="accent6" hlink="hlink" folHlink="folHlink"/>
  <p:sldLayoutIdLst>
    <p:sldLayoutId id="2147486994" r:id="rId1"/>
    <p:sldLayoutId id="2147486995" r:id="rId2"/>
    <p:sldLayoutId id="2147486996" r:id="rId3"/>
    <p:sldLayoutId id="2147486997" r:id="rId4"/>
    <p:sldLayoutId id="2147486998" r:id="rId5"/>
    <p:sldLayoutId id="2147486999" r:id="rId6"/>
    <p:sldLayoutId id="2147487000" r:id="rId7"/>
    <p:sldLayoutId id="2147487001" r:id="rId8"/>
    <p:sldLayoutId id="2147487002" r:id="rId9"/>
    <p:sldLayoutId id="2147487003" r:id="rId10"/>
    <p:sldLayoutId id="2147487004" r:id="rId11"/>
    <p:sldLayoutId id="2147487005" r:id="rId12"/>
  </p:sldLayoutIdLst>
  <p:hf hdr="0" ftr="0" dt="0"/>
  <p:txStyles>
    <p:titleStyle>
      <a:lvl1pPr algn="ctr" defTabSz="4572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100000">
              <a:srgbClr val="F2E9D5"/>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2362202"/>
            <a:ext cx="8229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p:cNvSpPr/>
          <p:nvPr userDrawn="1"/>
        </p:nvSpPr>
        <p:spPr>
          <a:xfrm>
            <a:off x="0" y="5894436"/>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5808618"/>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6915150" y="6172201"/>
            <a:ext cx="2105146" cy="669414"/>
          </a:xfrm>
          <a:prstGeom prst="rect">
            <a:avLst/>
          </a:prstGeom>
          <a:noFill/>
        </p:spPr>
        <p:txBody>
          <a:bodyPr wrap="square" rtlCol="0">
            <a:spAutoFit/>
          </a:bodyPr>
          <a:lstStyle/>
          <a:p>
            <a:r>
              <a:rPr lang="en-US" sz="1875" b="0" dirty="0">
                <a:solidFill>
                  <a:srgbClr val="00295B"/>
                </a:solidFill>
              </a:rPr>
              <a:t>SocialSecurity.gov</a:t>
            </a:r>
          </a:p>
        </p:txBody>
      </p:sp>
      <p:pic>
        <p:nvPicPr>
          <p:cNvPr id="7" name="Picture 6"/>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56754" y="6035041"/>
            <a:ext cx="1605048" cy="734972"/>
          </a:xfrm>
          <a:prstGeom prst="rect">
            <a:avLst/>
          </a:prstGeom>
        </p:spPr>
      </p:pic>
    </p:spTree>
    <p:extLst>
      <p:ext uri="{BB962C8B-B14F-4D97-AF65-F5344CB8AC3E}">
        <p14:creationId xmlns:p14="http://schemas.microsoft.com/office/powerpoint/2010/main" val="4122356026"/>
      </p:ext>
    </p:extLst>
  </p:cSld>
  <p:clrMap bg1="lt1" tx1="dk1" bg2="lt2" tx2="dk2" accent1="accent1" accent2="accent2" accent3="accent3" accent4="accent4" accent5="accent5" accent6="accent6" hlink="hlink" folHlink="folHlink"/>
  <p:sldLayoutIdLst>
    <p:sldLayoutId id="2147487010" r:id="rId1"/>
    <p:sldLayoutId id="2147487011" r:id="rId2"/>
    <p:sldLayoutId id="2147487012" r:id="rId3"/>
    <p:sldLayoutId id="2147487013" r:id="rId4"/>
    <p:sldLayoutId id="2147487014" r:id="rId5"/>
    <p:sldLayoutId id="2147487015" r:id="rId6"/>
    <p:sldLayoutId id="2147487016" r:id="rId7"/>
    <p:sldLayoutId id="2147487017" r:id="rId8"/>
    <p:sldLayoutId id="2147487018" r:id="rId9"/>
    <p:sldLayoutId id="2147487019" r:id="rId10"/>
    <p:sldLayoutId id="2147487020" r:id="rId11"/>
    <p:sldLayoutId id="2147487021" r:id="rId12"/>
    <p:sldLayoutId id="2147487022" r:id="rId13"/>
    <p:sldLayoutId id="2147487024" r:id="rId14"/>
    <p:sldLayoutId id="2147487025" r:id="rId15"/>
    <p:sldLayoutId id="2147487026" r:id="rId16"/>
  </p:sldLayoutIdLst>
  <p:hf sldNum="0" hdr="0" ftr="0" dt="0"/>
  <p:txStyles>
    <p:titleStyle>
      <a:lvl1pPr algn="ctr" rtl="0" eaLnBrk="0" fontAlgn="base" hangingPunct="0">
        <a:spcBef>
          <a:spcPct val="0"/>
        </a:spcBef>
        <a:spcAft>
          <a:spcPct val="0"/>
        </a:spcAft>
        <a:defRPr sz="3600" b="1" kern="1200">
          <a:solidFill>
            <a:schemeClr val="tx1"/>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300" b="1">
          <a:solidFill>
            <a:schemeClr val="tx1"/>
          </a:solidFill>
          <a:latin typeface="Times" panose="02020603060405020304" pitchFamily="18" charset="0"/>
        </a:defRPr>
      </a:lvl2pPr>
      <a:lvl3pPr algn="ctr" rtl="0" eaLnBrk="0" fontAlgn="base" hangingPunct="0">
        <a:spcBef>
          <a:spcPct val="0"/>
        </a:spcBef>
        <a:spcAft>
          <a:spcPct val="0"/>
        </a:spcAft>
        <a:defRPr sz="3300" b="1">
          <a:solidFill>
            <a:schemeClr val="tx1"/>
          </a:solidFill>
          <a:latin typeface="Times" panose="02020603060405020304" pitchFamily="18" charset="0"/>
        </a:defRPr>
      </a:lvl3pPr>
      <a:lvl4pPr algn="ctr" rtl="0" eaLnBrk="0" fontAlgn="base" hangingPunct="0">
        <a:spcBef>
          <a:spcPct val="0"/>
        </a:spcBef>
        <a:spcAft>
          <a:spcPct val="0"/>
        </a:spcAft>
        <a:defRPr sz="3300" b="1">
          <a:solidFill>
            <a:schemeClr val="tx1"/>
          </a:solidFill>
          <a:latin typeface="Times" panose="02020603060405020304" pitchFamily="18" charset="0"/>
        </a:defRPr>
      </a:lvl4pPr>
      <a:lvl5pPr algn="ctr" rtl="0" eaLnBrk="0" fontAlgn="base" hangingPunct="0">
        <a:spcBef>
          <a:spcPct val="0"/>
        </a:spcBef>
        <a:spcAft>
          <a:spcPct val="0"/>
        </a:spcAft>
        <a:defRPr sz="3300" b="1">
          <a:solidFill>
            <a:schemeClr val="tx1"/>
          </a:solidFill>
          <a:latin typeface="Times" panose="02020603060405020304" pitchFamily="18" charset="0"/>
        </a:defRPr>
      </a:lvl5pPr>
      <a:lvl6pPr marL="342900" algn="ctr" rtl="0" fontAlgn="base">
        <a:spcBef>
          <a:spcPct val="0"/>
        </a:spcBef>
        <a:spcAft>
          <a:spcPct val="0"/>
        </a:spcAft>
        <a:defRPr sz="3300" b="1">
          <a:solidFill>
            <a:schemeClr val="tx1"/>
          </a:solidFill>
          <a:latin typeface="Times" panose="02020603060405020304" pitchFamily="18" charset="0"/>
        </a:defRPr>
      </a:lvl6pPr>
      <a:lvl7pPr marL="685800" algn="ctr" rtl="0" fontAlgn="base">
        <a:spcBef>
          <a:spcPct val="0"/>
        </a:spcBef>
        <a:spcAft>
          <a:spcPct val="0"/>
        </a:spcAft>
        <a:defRPr sz="3300" b="1">
          <a:solidFill>
            <a:schemeClr val="tx1"/>
          </a:solidFill>
          <a:latin typeface="Times" panose="02020603060405020304" pitchFamily="18" charset="0"/>
        </a:defRPr>
      </a:lvl7pPr>
      <a:lvl8pPr marL="1028700" algn="ctr" rtl="0" fontAlgn="base">
        <a:spcBef>
          <a:spcPct val="0"/>
        </a:spcBef>
        <a:spcAft>
          <a:spcPct val="0"/>
        </a:spcAft>
        <a:defRPr sz="3300" b="1">
          <a:solidFill>
            <a:schemeClr val="tx1"/>
          </a:solidFill>
          <a:latin typeface="Times" panose="02020603060405020304" pitchFamily="18" charset="0"/>
        </a:defRPr>
      </a:lvl8pPr>
      <a:lvl9pPr marL="1371600" algn="ctr" rtl="0" fontAlgn="base">
        <a:spcBef>
          <a:spcPct val="0"/>
        </a:spcBef>
        <a:spcAft>
          <a:spcPct val="0"/>
        </a:spcAft>
        <a:defRPr sz="3300" b="1">
          <a:solidFill>
            <a:schemeClr val="tx1"/>
          </a:solidFill>
          <a:latin typeface="Times" panose="02020603060405020304" pitchFamily="18"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8C7AA-1F7A-48DD-B2F6-DC41802009D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885411"/>
            <a:ext cx="9144000" cy="972589"/>
          </a:xfrm>
          <a:prstGeom prst="rect">
            <a:avLst/>
          </a:prstGeom>
        </p:spPr>
      </p:pic>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6244541" y="6166440"/>
            <a:ext cx="2806861" cy="477054"/>
          </a:xfrm>
          <a:prstGeom prst="rect">
            <a:avLst/>
          </a:prstGeom>
          <a:noFill/>
        </p:spPr>
        <p:txBody>
          <a:bodyPr wrap="square" rtlCol="0">
            <a:spAutoFit/>
          </a:bodyPr>
          <a:lstStyle/>
          <a:p>
            <a:pPr algn="r"/>
            <a:r>
              <a:rPr lang="en-US" sz="2500" b="0" dirty="0">
                <a:solidFill>
                  <a:srgbClr val="00295B"/>
                </a:solidFill>
              </a:rPr>
              <a:t>SSA.gov</a:t>
            </a:r>
          </a:p>
        </p:txBody>
      </p:sp>
    </p:spTree>
    <p:extLst>
      <p:ext uri="{BB962C8B-B14F-4D97-AF65-F5344CB8AC3E}">
        <p14:creationId xmlns:p14="http://schemas.microsoft.com/office/powerpoint/2010/main" val="186503340"/>
      </p:ext>
    </p:extLst>
  </p:cSld>
  <p:clrMap bg1="lt1" tx1="dk1" bg2="lt2" tx2="dk2" accent1="accent1" accent2="accent2" accent3="accent3" accent4="accent4" accent5="accent5" accent6="accent6" hlink="hlink" folHlink="folHlink"/>
  <p:sldLayoutIdLst>
    <p:sldLayoutId id="2147487028" r:id="rId1"/>
    <p:sldLayoutId id="2147487029" r:id="rId2"/>
    <p:sldLayoutId id="2147487030" r:id="rId3"/>
    <p:sldLayoutId id="2147487031" r:id="rId4"/>
    <p:sldLayoutId id="2147487032" r:id="rId5"/>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3366">
                    <a:tint val="75000"/>
                  </a:srgbClr>
                </a:solidFill>
                <a:latin typeface="Helvetica"/>
                <a:cs typeface="+mn-cs"/>
              </a:defRPr>
            </a:lvl1pPr>
          </a:lstStyle>
          <a:p>
            <a:pPr>
              <a:defRPr/>
            </a:pPr>
            <a:fld id="{35B386D8-4AB2-41D2-821C-BFEB5B7B31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62" r:id="rId1"/>
    <p:sldLayoutId id="2147486563" r:id="rId2"/>
    <p:sldLayoutId id="2147486564" r:id="rId3"/>
    <p:sldLayoutId id="2147486565" r:id="rId4"/>
    <p:sldLayoutId id="2147486566" r:id="rId5"/>
    <p:sldLayoutId id="2147486567" r:id="rId6"/>
    <p:sldLayoutId id="2147486568" r:id="rId7"/>
    <p:sldLayoutId id="2147486569" r:id="rId8"/>
    <p:sldLayoutId id="2147486570" r:id="rId9"/>
    <p:sldLayoutId id="2147486571" r:id="rId10"/>
    <p:sldLayoutId id="2147486572" r:id="rId11"/>
    <p:sldLayoutId id="2147486573" r:id="rId12"/>
  </p:sldLayoutIdLst>
  <p:hf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3366">
                    <a:tint val="75000"/>
                  </a:srgbClr>
                </a:solidFill>
                <a:latin typeface="Helvetica"/>
                <a:cs typeface="+mn-cs"/>
              </a:defRPr>
            </a:lvl1pPr>
          </a:lstStyle>
          <a:p>
            <a:pPr>
              <a:defRPr/>
            </a:pPr>
            <a:fld id="{AD41290A-3486-4D9B-B226-79B5BDA5CA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74" r:id="rId1"/>
    <p:sldLayoutId id="2147486575" r:id="rId2"/>
    <p:sldLayoutId id="2147486576" r:id="rId3"/>
    <p:sldLayoutId id="2147486577" r:id="rId4"/>
    <p:sldLayoutId id="2147486578" r:id="rId5"/>
    <p:sldLayoutId id="2147486579" r:id="rId6"/>
    <p:sldLayoutId id="2147486580" r:id="rId7"/>
    <p:sldLayoutId id="2147486581" r:id="rId8"/>
    <p:sldLayoutId id="2147486582" r:id="rId9"/>
    <p:sldLayoutId id="2147486583" r:id="rId10"/>
    <p:sldLayoutId id="2147486584" r:id="rId11"/>
    <p:sldLayoutId id="2147486585" r:id="rId12"/>
    <p:sldLayoutId id="2147486891" r:id="rId13"/>
    <p:sldLayoutId id="2147486975" r:id="rId14"/>
  </p:sldLayoutIdLst>
  <p:hf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3366">
                    <a:tint val="75000"/>
                  </a:srgbClr>
                </a:solidFill>
                <a:latin typeface="Helvetica"/>
                <a:cs typeface="+mn-cs"/>
              </a:defRPr>
            </a:lvl1pPr>
          </a:lstStyle>
          <a:p>
            <a:pPr>
              <a:defRPr/>
            </a:pPr>
            <a:fld id="{4CECA464-6B84-4CF6-B2E2-44C15D2D0F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86" r:id="rId1"/>
    <p:sldLayoutId id="2147486587" r:id="rId2"/>
    <p:sldLayoutId id="2147486588" r:id="rId3"/>
    <p:sldLayoutId id="2147486589" r:id="rId4"/>
    <p:sldLayoutId id="2147486590" r:id="rId5"/>
    <p:sldLayoutId id="2147486591" r:id="rId6"/>
    <p:sldLayoutId id="2147486592" r:id="rId7"/>
    <p:sldLayoutId id="2147486593" r:id="rId8"/>
    <p:sldLayoutId id="2147486594" r:id="rId9"/>
    <p:sldLayoutId id="2147486595" r:id="rId10"/>
    <p:sldLayoutId id="2147486596" r:id="rId11"/>
    <p:sldLayoutId id="2147486597" r:id="rId12"/>
  </p:sldLayoutIdLst>
  <p:hf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3366">
                    <a:tint val="75000"/>
                  </a:srgbClr>
                </a:solidFill>
                <a:latin typeface="Helvetica"/>
                <a:cs typeface="+mn-cs"/>
              </a:defRPr>
            </a:lvl1pPr>
          </a:lstStyle>
          <a:p>
            <a:pPr>
              <a:defRPr/>
            </a:pPr>
            <a:fld id="{82A1C5E9-293C-4D53-B027-45B3A1C0E4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 id="2147486621" r:id="rId12"/>
  </p:sldLayoutIdLst>
  <p:hf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3366">
                    <a:tint val="75000"/>
                  </a:srgbClr>
                </a:solidFill>
                <a:latin typeface="Helvetica"/>
                <a:cs typeface="+mn-cs"/>
              </a:defRPr>
            </a:lvl1pPr>
          </a:lstStyle>
          <a:p>
            <a:pPr>
              <a:defRPr/>
            </a:pPr>
            <a:fld id="{BA75286B-82F3-47C4-9B8E-B88424A346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 id="2147486633" r:id="rId12"/>
  </p:sldLayoutIdLst>
  <p:hf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3366">
                    <a:tint val="75000"/>
                  </a:srgbClr>
                </a:solidFill>
                <a:latin typeface="Helvetica"/>
                <a:cs typeface="+mn-cs"/>
              </a:defRPr>
            </a:lvl1pPr>
          </a:lstStyle>
          <a:p>
            <a:pPr>
              <a:defRPr/>
            </a:pPr>
            <a:fld id="{F4B0DE76-1512-4F90-B46B-F41304AB14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 id="2147486645" r:id="rId12"/>
  </p:sldLayoutIdLst>
  <p:hf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3366">
                    <a:tint val="75000"/>
                  </a:srgbClr>
                </a:solidFill>
                <a:latin typeface="Helvetic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3366">
                    <a:tint val="75000"/>
                  </a:srgbClr>
                </a:solidFill>
                <a:latin typeface="Helvetica"/>
                <a:cs typeface="+mn-cs"/>
              </a:defRPr>
            </a:lvl1pPr>
          </a:lstStyle>
          <a:p>
            <a:pPr>
              <a:defRPr/>
            </a:pPr>
            <a:fld id="{74D1F6DC-976B-43C7-96B0-B91D260DB0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2" r:id="rId1"/>
    <p:sldLayoutId id="2147486683" r:id="rId2"/>
    <p:sldLayoutId id="2147486684" r:id="rId3"/>
    <p:sldLayoutId id="2147486685" r:id="rId4"/>
    <p:sldLayoutId id="2147486686" r:id="rId5"/>
    <p:sldLayoutId id="2147486687" r:id="rId6"/>
    <p:sldLayoutId id="2147486688" r:id="rId7"/>
    <p:sldLayoutId id="2147486689" r:id="rId8"/>
    <p:sldLayoutId id="2147486690" r:id="rId9"/>
    <p:sldLayoutId id="2147486691" r:id="rId10"/>
    <p:sldLayoutId id="2147486692" r:id="rId11"/>
    <p:sldLayoutId id="2147486693" r:id="rId12"/>
  </p:sldLayoutIdLst>
  <p:hf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50405020304" pitchFamily="18" charset="0"/>
        </a:defRPr>
      </a:lvl2pPr>
      <a:lvl3pPr algn="ctr" rtl="0" eaLnBrk="0" fontAlgn="base" hangingPunct="0">
        <a:spcBef>
          <a:spcPct val="0"/>
        </a:spcBef>
        <a:spcAft>
          <a:spcPct val="0"/>
        </a:spcAft>
        <a:defRPr sz="4400" b="1">
          <a:solidFill>
            <a:schemeClr val="tx1"/>
          </a:solidFill>
          <a:latin typeface="Times" panose="02020603050405020304" pitchFamily="18" charset="0"/>
        </a:defRPr>
      </a:lvl3pPr>
      <a:lvl4pPr algn="ctr" rtl="0" eaLnBrk="0" fontAlgn="base" hangingPunct="0">
        <a:spcBef>
          <a:spcPct val="0"/>
        </a:spcBef>
        <a:spcAft>
          <a:spcPct val="0"/>
        </a:spcAft>
        <a:defRPr sz="4400" b="1">
          <a:solidFill>
            <a:schemeClr val="tx1"/>
          </a:solidFill>
          <a:latin typeface="Times" panose="02020603050405020304" pitchFamily="18" charset="0"/>
        </a:defRPr>
      </a:lvl4pPr>
      <a:lvl5pPr algn="ctr" rtl="0" eaLnBrk="0" fontAlgn="base" hangingPunct="0">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4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ssa.gov/benefits/retirement/planner/credits.html" TargetMode="External"/><Relationship Id="rId2" Type="http://schemas.openxmlformats.org/officeDocument/2006/relationships/notesSlide" Target="../notesSlides/notesSlide9.xml"/><Relationship Id="rId1" Type="http://schemas.openxmlformats.org/officeDocument/2006/relationships/slideLayout" Target="../slideLayouts/slideLayout224.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43.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46.png"/><Relationship Id="rId1" Type="http://schemas.openxmlformats.org/officeDocument/2006/relationships/slideLayout" Target="../slideLayouts/slideLayout243.xml"/><Relationship Id="rId6" Type="http://schemas.openxmlformats.org/officeDocument/2006/relationships/image" Target="../media/image48.png"/><Relationship Id="rId5" Type="http://schemas.openxmlformats.org/officeDocument/2006/relationships/oleObject" Target="../embeddings/oleObject2.bin"/><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0.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17.xml"/></Relationships>
</file>

<file path=ppt/slides/_rels/slide15.xml.rels><?xml version="1.0" encoding="UTF-8" standalone="yes"?>
<Relationships xmlns="http://schemas.openxmlformats.org/package/2006/relationships"><Relationship Id="rId3" Type="http://schemas.openxmlformats.org/officeDocument/2006/relationships/hyperlink" Target="https://www.ssa.gov/oact/quickcalc/earlyretire.html" TargetMode="External"/><Relationship Id="rId2" Type="http://schemas.openxmlformats.org/officeDocument/2006/relationships/notesSlide" Target="../notesSlides/notesSlide12.xml"/><Relationship Id="rId1" Type="http://schemas.openxmlformats.org/officeDocument/2006/relationships/slideLayout" Target="../slideLayouts/slideLayout218.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17.xml"/></Relationships>
</file>

<file path=ppt/slides/_rels/slide17.xml.rels><?xml version="1.0" encoding="UTF-8" standalone="yes"?>
<Relationships xmlns="http://schemas.openxmlformats.org/package/2006/relationships"><Relationship Id="rId3" Type="http://schemas.openxmlformats.org/officeDocument/2006/relationships/hyperlink" Target="https://www.ssa.gov/OACT/COLA/RTeffect.html" TargetMode="External"/><Relationship Id="rId2" Type="http://schemas.openxmlformats.org/officeDocument/2006/relationships/notesSlide" Target="../notesSlides/notesSlide14.xml"/><Relationship Id="rId1" Type="http://schemas.openxmlformats.org/officeDocument/2006/relationships/slideLayout" Target="../slideLayouts/slideLayout2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0.xml"/></Relationships>
</file>

<file path=ppt/slides/_rels/slide2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86.xml"/><Relationship Id="rId6" Type="http://schemas.openxmlformats.org/officeDocument/2006/relationships/diagramColors" Target="../diagrams/colors1.xml"/><Relationship Id="rId11" Type="http://schemas.openxmlformats.org/officeDocument/2006/relationships/image" Target="../media/image55.png"/><Relationship Id="rId5" Type="http://schemas.openxmlformats.org/officeDocument/2006/relationships/diagramQuickStyle" Target="../diagrams/quickStyle1.xml"/><Relationship Id="rId10" Type="http://schemas.openxmlformats.org/officeDocument/2006/relationships/image" Target="../media/image54.jpeg"/><Relationship Id="rId4" Type="http://schemas.openxmlformats.org/officeDocument/2006/relationships/diagramLayout" Target="../diagrams/layout1.xml"/><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8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6.xml"/></Relationships>
</file>

<file path=ppt/slides/_rels/slide26.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notesSlide" Target="../notesSlides/notesSlide21.xml"/><Relationship Id="rId1" Type="http://schemas.openxmlformats.org/officeDocument/2006/relationships/slideLayout" Target="../slideLayouts/slideLayout187.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18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3.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hyperlink" Target="https://www.ssa.gov/myaccount/what.html" TargetMode="External"/><Relationship Id="rId2" Type="http://schemas.openxmlformats.org/officeDocument/2006/relationships/notesSlide" Target="../notesSlides/notesSlide5.xml"/><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1.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46.xm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3.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4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r="-1"/>
          <a:stretch/>
        </p:blipFill>
        <p:spPr>
          <a:xfrm>
            <a:off x="-4481" y="0"/>
            <a:ext cx="2921854" cy="1765300"/>
          </a:xfrm>
        </p:spPr>
      </p:pic>
      <p:pic>
        <p:nvPicPr>
          <p:cNvPr id="16" name="Picture Placeholder 15"/>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5442" y="1811867"/>
            <a:ext cx="2922814" cy="1642526"/>
          </a:xfrm>
        </p:spPr>
      </p:pic>
      <p:pic>
        <p:nvPicPr>
          <p:cNvPr id="19" name="Picture Placeholder 18"/>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xfrm>
            <a:off x="6226629" y="0"/>
            <a:ext cx="2917371" cy="1765302"/>
          </a:xfrm>
        </p:spPr>
      </p:pic>
      <p:pic>
        <p:nvPicPr>
          <p:cNvPr id="24" name="Picture Placeholder 23"/>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a:stretch/>
        </p:blipFill>
        <p:spPr>
          <a:xfrm>
            <a:off x="6216649" y="1811868"/>
            <a:ext cx="2927350" cy="1642527"/>
          </a:xfrm>
        </p:spPr>
      </p:pic>
      <p:pic>
        <p:nvPicPr>
          <p:cNvPr id="22" name="Picture Placeholder 21"/>
          <p:cNvPicPr>
            <a:picLocks noGrp="1" noChangeAspect="1"/>
          </p:cNvPicPr>
          <p:nvPr>
            <p:ph type="pic" sz="quarter" idx="14"/>
          </p:nvPr>
        </p:nvPicPr>
        <p:blipFill rotWithShape="1">
          <a:blip r:embed="rId7" cstate="screen">
            <a:extLst>
              <a:ext uri="{28A0092B-C50C-407E-A947-70E740481C1C}">
                <a14:useLocalDpi xmlns:a14="http://schemas.microsoft.com/office/drawing/2010/main"/>
              </a:ext>
            </a:extLst>
          </a:blip>
          <a:srcRect/>
          <a:stretch/>
        </p:blipFill>
        <p:spPr>
          <a:xfrm>
            <a:off x="2971800" y="-6437"/>
            <a:ext cx="3200400" cy="3460830"/>
          </a:xfrm>
        </p:spPr>
      </p:pic>
      <p:sp>
        <p:nvSpPr>
          <p:cNvPr id="4" name="Title 3"/>
          <p:cNvSpPr>
            <a:spLocks noGrp="1"/>
          </p:cNvSpPr>
          <p:nvPr>
            <p:ph type="ctrTitle"/>
          </p:nvPr>
        </p:nvSpPr>
        <p:spPr>
          <a:xfrm>
            <a:off x="-5441" y="3563409"/>
            <a:ext cx="9148775" cy="507645"/>
          </a:xfrm>
        </p:spPr>
        <p:txBody>
          <a:bodyPr/>
          <a:lstStyle/>
          <a:p>
            <a:r>
              <a:rPr lang="en-US" sz="4200" b="1" dirty="0">
                <a:latin typeface="Times New Roman"/>
                <a:cs typeface="Times New Roman"/>
              </a:rPr>
              <a:t>With You Through Life’s Journey…</a:t>
            </a:r>
            <a:endParaRPr lang="en-US" sz="4200" b="1" dirty="0"/>
          </a:p>
        </p:txBody>
      </p:sp>
      <p:sp>
        <p:nvSpPr>
          <p:cNvPr id="5" name="Subtitle 4"/>
          <p:cNvSpPr>
            <a:spLocks noGrp="1"/>
          </p:cNvSpPr>
          <p:nvPr>
            <p:ph type="subTitle" idx="1"/>
          </p:nvPr>
        </p:nvSpPr>
        <p:spPr>
          <a:xfrm>
            <a:off x="1165394" y="4180066"/>
            <a:ext cx="6808434" cy="387164"/>
          </a:xfrm>
        </p:spPr>
        <p:txBody>
          <a:bodyPr/>
          <a:lstStyle/>
          <a:p>
            <a:r>
              <a:rPr lang="en-US" sz="2800" b="1" dirty="0">
                <a:solidFill>
                  <a:srgbClr val="007D7D"/>
                </a:solidFill>
                <a:latin typeface="Times New Roman" panose="02020603050405020304" pitchFamily="18" charset="0"/>
              </a:rPr>
              <a:t>Michael Teixeira| Public Affairs Specialist</a:t>
            </a:r>
            <a:endParaRPr lang="en-US" sz="2800" b="1" dirty="0">
              <a:latin typeface="Times New Roman" panose="02020603050405020304" pitchFamily="18" charset="0"/>
            </a:endParaRPr>
          </a:p>
        </p:txBody>
      </p:sp>
      <p:sp>
        <p:nvSpPr>
          <p:cNvPr id="12" name="TextBox 11">
            <a:extLst>
              <a:ext uri="{FF2B5EF4-FFF2-40B4-BE49-F238E27FC236}">
                <a16:creationId xmlns:a16="http://schemas.microsoft.com/office/drawing/2014/main" id="{4D69707E-2A20-4AB5-B1F9-2BBF971EA452}"/>
              </a:ext>
            </a:extLst>
          </p:cNvPr>
          <p:cNvSpPr txBox="1"/>
          <p:nvPr/>
        </p:nvSpPr>
        <p:spPr>
          <a:xfrm>
            <a:off x="3472195" y="6611781"/>
            <a:ext cx="2194832"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Produced at U.S. taxpayer expense</a:t>
            </a:r>
          </a:p>
        </p:txBody>
      </p:sp>
    </p:spTree>
    <p:extLst>
      <p:ext uri="{BB962C8B-B14F-4D97-AF65-F5344CB8AC3E}">
        <p14:creationId xmlns:p14="http://schemas.microsoft.com/office/powerpoint/2010/main" val="4201004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1426666"/>
            <a:ext cx="6995160" cy="656281"/>
          </a:xfrm>
        </p:spPr>
        <p:txBody>
          <a:bodyPr/>
          <a:lstStyle/>
          <a:p>
            <a:pPr lvl="0"/>
            <a:r>
              <a:rPr lang="en-US" altLang="en-US" sz="2800" dirty="0">
                <a:solidFill>
                  <a:srgbClr val="002060"/>
                </a:solidFill>
                <a:latin typeface="Times New Roman" panose="02020603050405020304" pitchFamily="18" charset="0"/>
              </a:rPr>
              <a:t>How Do You Become Eligible for Retirement Benefits?</a:t>
            </a:r>
            <a:endParaRPr lang="en-US" sz="2800" dirty="0"/>
          </a:p>
        </p:txBody>
      </p:sp>
      <p:sp>
        <p:nvSpPr>
          <p:cNvPr id="3" name="Content Placeholder 2"/>
          <p:cNvSpPr>
            <a:spLocks noGrp="1"/>
          </p:cNvSpPr>
          <p:nvPr>
            <p:ph sz="quarter" idx="10"/>
          </p:nvPr>
        </p:nvSpPr>
        <p:spPr>
          <a:xfrm>
            <a:off x="1270212" y="2286000"/>
            <a:ext cx="6603575" cy="2682524"/>
          </a:xfrm>
        </p:spPr>
        <p:txBody>
          <a:bodyPr/>
          <a:lstStyle/>
          <a:p>
            <a:pPr>
              <a:spcBef>
                <a:spcPts val="900"/>
              </a:spcBef>
              <a:buClr>
                <a:srgbClr val="002060"/>
              </a:buClr>
              <a:defRPr/>
            </a:pPr>
            <a:r>
              <a:rPr lang="en-US" altLang="en-US" sz="2025" dirty="0">
                <a:solidFill>
                  <a:srgbClr val="002060"/>
                </a:solidFill>
              </a:rPr>
              <a:t>By earning “credits” when you work and pay Social Security taxes</a:t>
            </a:r>
          </a:p>
          <a:p>
            <a:pPr>
              <a:spcBef>
                <a:spcPts val="900"/>
              </a:spcBef>
              <a:buClr>
                <a:srgbClr val="002060"/>
              </a:buClr>
              <a:defRPr/>
            </a:pPr>
            <a:r>
              <a:rPr lang="en-US" altLang="en-US" sz="2025" dirty="0">
                <a:solidFill>
                  <a:srgbClr val="002060"/>
                </a:solidFill>
              </a:rPr>
              <a:t>You need 40 credits (10 years of work) and you must be 62 or older</a:t>
            </a:r>
          </a:p>
          <a:p>
            <a:pPr>
              <a:spcBef>
                <a:spcPts val="900"/>
              </a:spcBef>
              <a:buClr>
                <a:srgbClr val="002060"/>
              </a:buClr>
              <a:defRPr/>
            </a:pPr>
            <a:r>
              <a:rPr lang="en-US" altLang="en-US" sz="2025" dirty="0">
                <a:solidFill>
                  <a:srgbClr val="002060"/>
                </a:solidFill>
              </a:rPr>
              <a:t>In 2025, each $1,810 in earnings gives you one credit</a:t>
            </a:r>
          </a:p>
          <a:p>
            <a:pPr>
              <a:spcBef>
                <a:spcPts val="900"/>
              </a:spcBef>
              <a:buClr>
                <a:srgbClr val="002060"/>
              </a:buClr>
              <a:defRPr/>
            </a:pPr>
            <a:r>
              <a:rPr lang="en-US" altLang="en-US" sz="2025" dirty="0">
                <a:solidFill>
                  <a:srgbClr val="002060"/>
                </a:solidFill>
              </a:rPr>
              <a:t>You can earn a maximum of 4 credits per year</a:t>
            </a:r>
          </a:p>
        </p:txBody>
      </p:sp>
      <p:sp>
        <p:nvSpPr>
          <p:cNvPr id="4" name="Rectangle 3"/>
          <p:cNvSpPr/>
          <p:nvPr/>
        </p:nvSpPr>
        <p:spPr>
          <a:xfrm>
            <a:off x="1143001" y="4419222"/>
            <a:ext cx="6852956" cy="346249"/>
          </a:xfrm>
          <a:prstGeom prst="rect">
            <a:avLst/>
          </a:prstGeom>
        </p:spPr>
        <p:txBody>
          <a:bodyPr wrap="square">
            <a:spAutoFit/>
          </a:bodyPr>
          <a:lstStyle/>
          <a:p>
            <a:pPr algn="ctr" defTabSz="685800" eaLnBrk="1" fontAlgn="auto" hangingPunct="1">
              <a:spcBef>
                <a:spcPts val="900"/>
              </a:spcBef>
              <a:spcAft>
                <a:spcPts val="0"/>
              </a:spcAft>
              <a:buClr>
                <a:srgbClr val="002060"/>
              </a:buClr>
              <a:defRPr/>
            </a:pPr>
            <a:r>
              <a:rPr lang="en-US" altLang="en-US" sz="1650" b="1" i="1" dirty="0">
                <a:solidFill>
                  <a:srgbClr val="002060"/>
                </a:solidFill>
                <a:latin typeface="Helvetica"/>
                <a:cs typeface="+mn-cs"/>
              </a:rPr>
              <a:t>Note: To earn 4 credits in 2025, you must earn at least $7,240.  </a:t>
            </a:r>
          </a:p>
        </p:txBody>
      </p:sp>
      <p:sp>
        <p:nvSpPr>
          <p:cNvPr id="5" name="Rectangle 4"/>
          <p:cNvSpPr/>
          <p:nvPr/>
        </p:nvSpPr>
        <p:spPr>
          <a:xfrm>
            <a:off x="1143000" y="4828700"/>
            <a:ext cx="6858000" cy="369332"/>
          </a:xfrm>
          <a:prstGeom prst="rect">
            <a:avLst/>
          </a:prstGeom>
        </p:spPr>
        <p:txBody>
          <a:bodyPr wrap="square">
            <a:spAutoFit/>
          </a:bodyPr>
          <a:lstStyle/>
          <a:p>
            <a:pPr algn="ctr" defTabSz="685800" eaLnBrk="1" fontAlgn="auto" hangingPunct="1">
              <a:spcBef>
                <a:spcPts val="0"/>
              </a:spcBef>
              <a:spcAft>
                <a:spcPts val="0"/>
              </a:spcAft>
            </a:pPr>
            <a:r>
              <a:rPr lang="en-US" b="1" dirty="0">
                <a:solidFill>
                  <a:srgbClr val="003366">
                    <a:lumMod val="75000"/>
                  </a:srgbClr>
                </a:solidFill>
                <a:latin typeface="Helvetica"/>
                <a:cs typeface="+mn-cs"/>
                <a:hlinkClick r:id="rId3"/>
              </a:rPr>
              <a:t>ssa.gov/benefits/retirement/planner/credits.html</a:t>
            </a:r>
            <a:endParaRPr lang="en-US" b="1" dirty="0">
              <a:solidFill>
                <a:srgbClr val="003366">
                  <a:lumMod val="75000"/>
                </a:srgbClr>
              </a:solidFill>
              <a:latin typeface="Helvetica"/>
              <a:cs typeface="+mn-cs"/>
            </a:endParaRPr>
          </a:p>
        </p:txBody>
      </p:sp>
    </p:spTree>
    <p:extLst>
      <p:ext uri="{BB962C8B-B14F-4D97-AF65-F5344CB8AC3E}">
        <p14:creationId xmlns:p14="http://schemas.microsoft.com/office/powerpoint/2010/main" val="288276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using calculator">
            <a:extLst>
              <a:ext uri="{FF2B5EF4-FFF2-40B4-BE49-F238E27FC236}">
                <a16:creationId xmlns:a16="http://schemas.microsoft.com/office/drawing/2014/main" id="{DFC50BAD-83D5-8F06-86AF-CC4A0CB838C7}"/>
              </a:ext>
            </a:extLst>
          </p:cNvPr>
          <p:cNvPicPr>
            <a:picLocks noChangeAspect="1"/>
          </p:cNvPicPr>
          <p:nvPr/>
        </p:nvPicPr>
        <p:blipFill rotWithShape="1">
          <a:blip r:embed="rId2" cstate="screen">
            <a:alphaModFix/>
            <a:lum bright="70000" contrast="-70000"/>
            <a:extLst>
              <a:ext uri="{28A0092B-C50C-407E-A947-70E740481C1C}">
                <a14:useLocalDpi xmlns:a14="http://schemas.microsoft.com/office/drawing/2010/main" val="0"/>
              </a:ext>
            </a:extLst>
          </a:blip>
          <a:srcRect/>
          <a:stretch/>
        </p:blipFill>
        <p:spPr>
          <a:xfrm>
            <a:off x="0" y="914401"/>
            <a:ext cx="9144000" cy="5530105"/>
          </a:xfrm>
          <a:prstGeom prst="rect">
            <a:avLst/>
          </a:prstGeom>
        </p:spPr>
      </p:pic>
      <p:sp>
        <p:nvSpPr>
          <p:cNvPr id="4" name="Text Box 7">
            <a:extLst>
              <a:ext uri="{FF2B5EF4-FFF2-40B4-BE49-F238E27FC236}">
                <a16:creationId xmlns:a16="http://schemas.microsoft.com/office/drawing/2014/main" id="{56D3C1B8-5BBF-4BF9-BAFC-4BB57ED8A90D}"/>
              </a:ext>
            </a:extLst>
          </p:cNvPr>
          <p:cNvSpPr txBox="1">
            <a:spLocks noChangeArrowheads="1"/>
          </p:cNvSpPr>
          <p:nvPr/>
        </p:nvSpPr>
        <p:spPr bwMode="auto">
          <a:xfrm>
            <a:off x="457200" y="914402"/>
            <a:ext cx="85344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800" b="1" i="0" u="none" strike="noStrike" kern="1200" cap="none" spc="0" normalizeH="0" baseline="0" noProof="0" dirty="0">
                <a:ln>
                  <a:noFill/>
                </a:ln>
                <a:solidFill>
                  <a:srgbClr val="002060"/>
                </a:solidFill>
                <a:effectLst/>
                <a:uLnTx/>
                <a:uFillTx/>
                <a:latin typeface="Times" panose="02020603050405020304" pitchFamily="18" charset="0"/>
                <a:ea typeface="+mn-ea"/>
                <a:cs typeface="Times" panose="02020603050405020304" pitchFamily="18" charset="0"/>
              </a:rPr>
              <a:t>How Social Security </a:t>
            </a:r>
            <a:br>
              <a:rPr kumimoji="0" lang="en-US" altLang="en-US" sz="3800" b="1" i="0" u="none" strike="noStrike" kern="1200" cap="none" spc="0" normalizeH="0" baseline="0" noProof="0" dirty="0">
                <a:ln>
                  <a:noFill/>
                </a:ln>
                <a:solidFill>
                  <a:srgbClr val="002060"/>
                </a:solidFill>
                <a:effectLst/>
                <a:uLnTx/>
                <a:uFillTx/>
                <a:latin typeface="Times" panose="02020603050405020304" pitchFamily="18" charset="0"/>
                <a:ea typeface="+mn-ea"/>
                <a:cs typeface="Times" panose="02020603050405020304" pitchFamily="18" charset="0"/>
              </a:rPr>
            </a:br>
            <a:r>
              <a:rPr kumimoji="0" lang="en-US" altLang="en-US" sz="3800" b="1" i="0" u="none" strike="noStrike" kern="1200" cap="none" spc="0" normalizeH="0" baseline="0" noProof="0" dirty="0">
                <a:ln>
                  <a:noFill/>
                </a:ln>
                <a:solidFill>
                  <a:srgbClr val="002060"/>
                </a:solidFill>
                <a:effectLst/>
                <a:uLnTx/>
                <a:uFillTx/>
                <a:latin typeface="Times" panose="02020603050405020304" pitchFamily="18" charset="0"/>
                <a:ea typeface="+mn-ea"/>
                <a:cs typeface="Times" panose="02020603050405020304" pitchFamily="18" charset="0"/>
              </a:rPr>
              <a:t>Determines Your Benefit</a:t>
            </a:r>
          </a:p>
        </p:txBody>
      </p:sp>
      <p:pic>
        <p:nvPicPr>
          <p:cNvPr id="5" name="Picture 19" descr="93887417 white out">
            <a:extLst>
              <a:ext uri="{FF2B5EF4-FFF2-40B4-BE49-F238E27FC236}">
                <a16:creationId xmlns:a16="http://schemas.microsoft.com/office/drawing/2014/main" id="{CBC3AD0B-DCBC-4C9A-8371-90061A775836}"/>
              </a:ext>
            </a:extLst>
          </p:cNvPr>
          <p:cNvPicPr>
            <a:picLocks noChangeAspect="1" noChangeArrowheads="1"/>
          </p:cNvPicPr>
          <p:nvPr/>
        </p:nvPicPr>
        <p:blipFill>
          <a:blip r:embed="rId3" cstate="email">
            <a:alphaModFix amt="50000"/>
            <a:extLst>
              <a:ext uri="{28A0092B-C50C-407E-A947-70E740481C1C}">
                <a14:useLocalDpi xmlns:a14="http://schemas.microsoft.com/office/drawing/2010/main"/>
              </a:ext>
            </a:extLst>
          </a:blip>
          <a:srcRect/>
          <a:stretch>
            <a:fillRect/>
          </a:stretch>
        </p:blipFill>
        <p:spPr bwMode="auto">
          <a:xfrm>
            <a:off x="-3276599" y="6945416"/>
            <a:ext cx="9144000" cy="38792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id="{AFBFBDEA-28BE-42FC-9BA3-4ADDFFBD6273}"/>
              </a:ext>
            </a:extLst>
          </p:cNvPr>
          <p:cNvSpPr txBox="1">
            <a:spLocks noChangeArrowheads="1"/>
          </p:cNvSpPr>
          <p:nvPr/>
        </p:nvSpPr>
        <p:spPr bwMode="auto">
          <a:xfrm>
            <a:off x="390525" y="2625319"/>
            <a:ext cx="8372475" cy="3370153"/>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685800" algn="l"/>
                <a:tab pos="1828800" algn="l"/>
              </a:tabLst>
              <a:defRPr/>
            </a:pPr>
            <a:r>
              <a:rPr kumimoji="0" lang="en-US" sz="2800" b="1"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Social Security benefits are based on earnings</a:t>
            </a:r>
          </a:p>
          <a:p>
            <a:pPr marL="0" marR="0" lvl="0" indent="0" algn="ctr" defTabSz="457200" rtl="0" eaLnBrk="1" fontAlgn="auto" latinLnBrk="0" hangingPunct="1">
              <a:lnSpc>
                <a:spcPct val="100000"/>
              </a:lnSpc>
              <a:spcBef>
                <a:spcPts val="0"/>
              </a:spcBef>
              <a:spcAft>
                <a:spcPts val="0"/>
              </a:spcAft>
              <a:buClrTx/>
              <a:buSzTx/>
              <a:buFontTx/>
              <a:buNone/>
              <a:tabLst>
                <a:tab pos="685800" algn="l"/>
                <a:tab pos="1828800" algn="l"/>
              </a:tabLst>
              <a:defRPr/>
            </a:pPr>
            <a:endParaRPr kumimoji="0" lang="en-US" sz="16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tab pos="685800" algn="l"/>
                <a:tab pos="1828800" algn="l"/>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Step 1 </a:t>
            </a:r>
            <a:r>
              <a:rPr kumimoji="0" lang="en-US" sz="26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 Your wages are adjusted for changes in wage  levels over time</a:t>
            </a:r>
          </a:p>
          <a:p>
            <a:pPr marL="0" marR="0" lvl="0" indent="0" algn="l" defTabSz="457200" rtl="0" eaLnBrk="1" fontAlgn="auto" latinLnBrk="0" hangingPunct="1">
              <a:lnSpc>
                <a:spcPct val="100000"/>
              </a:lnSpc>
              <a:spcBef>
                <a:spcPct val="75000"/>
              </a:spcBef>
              <a:spcAft>
                <a:spcPts val="0"/>
              </a:spcAft>
              <a:buClr>
                <a:srgbClr val="007D7D"/>
              </a:buClr>
              <a:buSzTx/>
              <a:buFontTx/>
              <a:buNone/>
              <a:tabLst>
                <a:tab pos="1379538" algn="l"/>
                <a:tab pos="1828800" algn="l"/>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Step 2 - </a:t>
            </a:r>
            <a:r>
              <a:rPr kumimoji="0" lang="en-US" sz="26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Find the monthly average of your 35 highest</a:t>
            </a:r>
            <a:br>
              <a:rPr kumimoji="0" lang="en-US" sz="26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br>
            <a:r>
              <a:rPr kumimoji="0" lang="en-US" sz="26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earnings years</a:t>
            </a:r>
          </a:p>
          <a:p>
            <a:pPr marL="0" marR="0" lvl="0" indent="0" algn="l" defTabSz="457200" rtl="0" eaLnBrk="1" fontAlgn="auto" latinLnBrk="0" hangingPunct="1">
              <a:lnSpc>
                <a:spcPct val="100000"/>
              </a:lnSpc>
              <a:spcBef>
                <a:spcPct val="75000"/>
              </a:spcBef>
              <a:spcAft>
                <a:spcPts val="0"/>
              </a:spcAft>
              <a:buClr>
                <a:srgbClr val="007D7D"/>
              </a:buClr>
              <a:buSzTx/>
              <a:buFontTx/>
              <a:buNone/>
              <a:tabLst>
                <a:tab pos="685800" algn="l"/>
                <a:tab pos="1828800" algn="l"/>
              </a:tabLst>
              <a:defRPr/>
            </a:pPr>
            <a:r>
              <a:rPr kumimoji="0" lang="en-US" sz="2600" b="1" i="0" u="sng"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Step 3</a:t>
            </a:r>
            <a:r>
              <a:rPr kumimoji="0" lang="en-US" sz="2600" b="1"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 </a:t>
            </a:r>
            <a:r>
              <a:rPr kumimoji="0" lang="en-US" sz="26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-Result is “average indexed monthly earnings”</a:t>
            </a:r>
          </a:p>
        </p:txBody>
      </p:sp>
    </p:spTree>
    <p:extLst>
      <p:ext uri="{BB962C8B-B14F-4D97-AF65-F5344CB8AC3E}">
        <p14:creationId xmlns:p14="http://schemas.microsoft.com/office/powerpoint/2010/main" val="986290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6">
            <a:extLst>
              <a:ext uri="{FF2B5EF4-FFF2-40B4-BE49-F238E27FC236}">
                <a16:creationId xmlns:a16="http://schemas.microsoft.com/office/drawing/2014/main" id="{A06A972F-8D3B-4135-8180-B7D663418650}"/>
              </a:ext>
            </a:extLst>
          </p:cNvPr>
          <p:cNvSpPr txBox="1">
            <a:spLocks noChangeArrowheads="1"/>
          </p:cNvSpPr>
          <p:nvPr/>
        </p:nvSpPr>
        <p:spPr bwMode="auto">
          <a:xfrm>
            <a:off x="530424" y="1812122"/>
            <a:ext cx="83629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tabLst>
                <a:tab pos="796925" algn="l"/>
                <a:tab pos="4746625" algn="ctr"/>
                <a:tab pos="5427663" algn="ctr"/>
                <a:tab pos="6176963" algn="ctr"/>
              </a:tabLst>
              <a:defRPr>
                <a:solidFill>
                  <a:schemeClr val="tx1"/>
                </a:solidFill>
                <a:latin typeface="Tahoma" panose="020B0604030504040204" pitchFamily="34" charset="0"/>
                <a:cs typeface="Arial" panose="020B0604020202020204" pitchFamily="34" charset="0"/>
              </a:defRPr>
            </a:lvl1pPr>
            <a:lvl2pPr marL="742950" indent="-285750">
              <a:tabLst>
                <a:tab pos="796925" algn="l"/>
                <a:tab pos="4746625" algn="ctr"/>
                <a:tab pos="5427663" algn="ctr"/>
                <a:tab pos="6176963" algn="ctr"/>
              </a:tabLst>
              <a:defRPr>
                <a:solidFill>
                  <a:schemeClr val="tx1"/>
                </a:solidFill>
                <a:latin typeface="Tahoma" panose="020B0604030504040204" pitchFamily="34" charset="0"/>
                <a:cs typeface="Arial" panose="020B0604020202020204" pitchFamily="34" charset="0"/>
              </a:defRPr>
            </a:lvl2pPr>
            <a:lvl3pPr marL="1143000" indent="-228600">
              <a:tabLst>
                <a:tab pos="796925" algn="l"/>
                <a:tab pos="4746625" algn="ctr"/>
                <a:tab pos="5427663" algn="ctr"/>
                <a:tab pos="6176963" algn="ctr"/>
              </a:tabLst>
              <a:defRPr>
                <a:solidFill>
                  <a:schemeClr val="tx1"/>
                </a:solidFill>
                <a:latin typeface="Tahoma" panose="020B0604030504040204" pitchFamily="34" charset="0"/>
                <a:cs typeface="Arial" panose="020B0604020202020204" pitchFamily="34" charset="0"/>
              </a:defRPr>
            </a:lvl3pPr>
            <a:lvl4pPr marL="1600200" indent="-228600">
              <a:tabLst>
                <a:tab pos="796925" algn="l"/>
                <a:tab pos="4746625" algn="ctr"/>
                <a:tab pos="5427663" algn="ctr"/>
                <a:tab pos="6176963" algn="ctr"/>
              </a:tabLst>
              <a:defRPr>
                <a:solidFill>
                  <a:schemeClr val="tx1"/>
                </a:solidFill>
                <a:latin typeface="Tahoma" panose="020B0604030504040204" pitchFamily="34" charset="0"/>
                <a:cs typeface="Arial" panose="020B0604020202020204" pitchFamily="34" charset="0"/>
              </a:defRPr>
            </a:lvl4pPr>
            <a:lvl5pPr marL="2057400" indent="-228600">
              <a:tabLst>
                <a:tab pos="796925" algn="l"/>
                <a:tab pos="4746625" algn="ctr"/>
                <a:tab pos="5427663" algn="ctr"/>
                <a:tab pos="6176963" algn="ctr"/>
              </a:tabLst>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796925" algn="l"/>
                <a:tab pos="4746625" algn="ctr"/>
                <a:tab pos="5427663" algn="ctr"/>
                <a:tab pos="6176963" algn="ctr"/>
              </a:tabLs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796925" algn="l"/>
                <a:tab pos="4746625" algn="ctr"/>
                <a:tab pos="5427663" algn="ctr"/>
                <a:tab pos="6176963" algn="ctr"/>
              </a:tabLs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796925" algn="l"/>
                <a:tab pos="4746625" algn="ctr"/>
                <a:tab pos="5427663" algn="ctr"/>
                <a:tab pos="6176963" algn="ctr"/>
              </a:tabLs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796925" algn="l"/>
                <a:tab pos="4746625" algn="ctr"/>
                <a:tab pos="5427663" algn="ctr"/>
                <a:tab pos="6176963" algn="ctr"/>
              </a:tabLs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tab pos="796925" algn="l"/>
                <a:tab pos="4746625" algn="ctr"/>
                <a:tab pos="5427663" algn="ctr"/>
                <a:tab pos="6176963" algn="ctr"/>
              </a:tabLst>
              <a:defRPr/>
            </a:pPr>
            <a:r>
              <a:rPr kumimoji="0" lang="en-US" altLang="en-US" sz="20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If your average monthly earnings are</a:t>
            </a:r>
            <a:r>
              <a:rPr kumimoji="0" lang="en-US" altLang="en-US" sz="2000" b="1"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	=	</a:t>
            </a:r>
            <a:r>
              <a:rPr kumimoji="0" lang="en-US" altLang="en-US" sz="2200" b="1" i="0" u="none" strike="noStrike" kern="1200" cap="none" spc="0" normalizeH="0" baseline="30000" noProof="0" dirty="0">
                <a:ln>
                  <a:noFill/>
                </a:ln>
                <a:solidFill>
                  <a:srgbClr val="007D7D"/>
                </a:solidFill>
                <a:effectLst/>
                <a:uLnTx/>
                <a:uFillTx/>
                <a:latin typeface="Helvetica" panose="020B0604020202020204" pitchFamily="34" charset="0"/>
                <a:ea typeface="+mn-ea"/>
                <a:cs typeface="Helvetica" panose="020B0604020202020204" pitchFamily="34" charset="0"/>
              </a:rPr>
              <a:t>$</a:t>
            </a:r>
            <a:r>
              <a:rPr kumimoji="0" lang="en-US" altLang="en-US" sz="2200" b="1" i="0" u="none" strike="noStrike" kern="1200" cap="none" spc="0" normalizeH="0" baseline="0" noProof="0" dirty="0">
                <a:ln>
                  <a:noFill/>
                </a:ln>
                <a:solidFill>
                  <a:srgbClr val="007D7D"/>
                </a:solidFill>
                <a:effectLst/>
                <a:uLnTx/>
                <a:uFillTx/>
                <a:latin typeface="Helvetica" panose="020B0604020202020204" pitchFamily="34" charset="0"/>
                <a:ea typeface="+mn-ea"/>
                <a:cs typeface="Helvetica" panose="020B0604020202020204" pitchFamily="34" charset="0"/>
              </a:rPr>
              <a:t>8,000</a:t>
            </a:r>
          </a:p>
          <a:p>
            <a:pPr marL="0" marR="0" lvl="0" indent="0" algn="ctr" defTabSz="457200" rtl="0" eaLnBrk="1" fontAlgn="auto" latinLnBrk="0" hangingPunct="1">
              <a:lnSpc>
                <a:spcPct val="100000"/>
              </a:lnSpc>
              <a:spcBef>
                <a:spcPts val="0"/>
              </a:spcBef>
              <a:spcAft>
                <a:spcPts val="0"/>
              </a:spcAft>
              <a:buClrTx/>
              <a:buSzTx/>
              <a:buFontTx/>
              <a:buNone/>
              <a:tabLst>
                <a:tab pos="796925" algn="l"/>
                <a:tab pos="4746625" algn="ctr"/>
                <a:tab pos="5427663" algn="ctr"/>
                <a:tab pos="6176963" algn="ctr"/>
              </a:tabLst>
              <a:defRPr/>
            </a:pPr>
            <a:r>
              <a:rPr kumimoji="0" lang="en-US" altLang="en-US" sz="20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Then your monthly benefit would be</a:t>
            </a:r>
            <a:r>
              <a:rPr kumimoji="0" lang="en-US" altLang="en-US" sz="2000" b="1"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	=	</a:t>
            </a:r>
            <a:r>
              <a:rPr kumimoji="0" lang="en-US" altLang="en-US" sz="2200" b="1" i="0" u="none" strike="noStrike" kern="1200" cap="none" spc="0" normalizeH="0" baseline="30000" noProof="0" dirty="0">
                <a:ln>
                  <a:noFill/>
                </a:ln>
                <a:solidFill>
                  <a:srgbClr val="007D7D"/>
                </a:solidFill>
                <a:effectLst/>
                <a:uLnTx/>
                <a:uFillTx/>
                <a:latin typeface="Helvetica" panose="020B0604020202020204" pitchFamily="34" charset="0"/>
                <a:ea typeface="+mn-ea"/>
                <a:cs typeface="Helvetica" panose="020B0604020202020204" pitchFamily="34" charset="0"/>
              </a:rPr>
              <a:t>$</a:t>
            </a:r>
            <a:r>
              <a:rPr kumimoji="0" lang="en-US" altLang="en-US" sz="2200" b="1" i="0" u="none" strike="noStrike" kern="1200" cap="none" spc="0" normalizeH="0" baseline="0" noProof="0" dirty="0">
                <a:ln>
                  <a:noFill/>
                </a:ln>
                <a:solidFill>
                  <a:srgbClr val="007D7D"/>
                </a:solidFill>
                <a:effectLst/>
                <a:uLnTx/>
                <a:uFillTx/>
                <a:latin typeface="Helvetica" panose="020B0604020202020204" pitchFamily="34" charset="0"/>
                <a:ea typeface="+mn-ea"/>
                <a:cs typeface="Helvetica" panose="020B0604020202020204" pitchFamily="34" charset="0"/>
              </a:rPr>
              <a:t>3,167</a:t>
            </a:r>
          </a:p>
          <a:p>
            <a:pPr marL="0" marR="0" lvl="0" indent="0" algn="ctr" defTabSz="457200" rtl="0" eaLnBrk="1" fontAlgn="auto" latinLnBrk="0" hangingPunct="1">
              <a:lnSpc>
                <a:spcPct val="100000"/>
              </a:lnSpc>
              <a:spcBef>
                <a:spcPct val="100000"/>
              </a:spcBef>
              <a:spcAft>
                <a:spcPts val="0"/>
              </a:spcAft>
              <a:buClrTx/>
              <a:buSzTx/>
              <a:buFontTx/>
              <a:buNone/>
              <a:tabLst>
                <a:tab pos="796925" algn="l"/>
                <a:tab pos="4746625" algn="ctr"/>
                <a:tab pos="5427663" algn="ctr"/>
                <a:tab pos="6176963" algn="ctr"/>
              </a:tabLst>
              <a:defRPr/>
            </a:pPr>
            <a:r>
              <a:rPr kumimoji="0" lang="en-US" altLang="en-US" sz="2200" b="1"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Average Monthly Earnings  = </a:t>
            </a:r>
            <a:r>
              <a:rPr kumimoji="0" lang="en-US" altLang="en-US" sz="2200" b="1" i="0" u="none" strike="noStrike" kern="1200" cap="none" spc="0" normalizeH="0" baseline="30000" noProof="0" dirty="0">
                <a:ln>
                  <a:noFill/>
                </a:ln>
                <a:solidFill>
                  <a:srgbClr val="007D7D"/>
                </a:solidFill>
                <a:effectLst/>
                <a:uLnTx/>
                <a:uFillTx/>
                <a:latin typeface="Helvetica" panose="020B0604020202020204" pitchFamily="34" charset="0"/>
                <a:ea typeface="+mn-ea"/>
                <a:cs typeface="Helvetica" panose="020B0604020202020204" pitchFamily="34" charset="0"/>
              </a:rPr>
              <a:t>$</a:t>
            </a:r>
            <a:r>
              <a:rPr kumimoji="0" lang="en-US" altLang="en-US" sz="2200" b="1" i="0" u="none" strike="noStrike" kern="1200" cap="none" spc="0" normalizeH="0" baseline="0" noProof="0" dirty="0">
                <a:ln>
                  <a:noFill/>
                </a:ln>
                <a:solidFill>
                  <a:srgbClr val="007D7D"/>
                </a:solidFill>
                <a:effectLst/>
                <a:uLnTx/>
                <a:uFillTx/>
                <a:latin typeface="Helvetica" panose="020B0604020202020204" pitchFamily="34" charset="0"/>
                <a:ea typeface="+mn-ea"/>
                <a:cs typeface="Helvetica" panose="020B0604020202020204" pitchFamily="34" charset="0"/>
              </a:rPr>
              <a:t>8,000</a:t>
            </a:r>
          </a:p>
          <a:p>
            <a:pPr marL="0" marR="0" lvl="0" indent="0" algn="ctr" defTabSz="457200" rtl="0" eaLnBrk="1" fontAlgn="auto" latinLnBrk="0" hangingPunct="1">
              <a:lnSpc>
                <a:spcPct val="100000"/>
              </a:lnSpc>
              <a:spcBef>
                <a:spcPct val="100000"/>
              </a:spcBef>
              <a:spcAft>
                <a:spcPts val="0"/>
              </a:spcAft>
              <a:buClrTx/>
              <a:buSzTx/>
              <a:buFontTx/>
              <a:buNone/>
              <a:tabLst>
                <a:tab pos="796925" algn="l"/>
                <a:tab pos="4746625" algn="ctr"/>
                <a:tab pos="5427663" algn="ctr"/>
                <a:tab pos="6176963" algn="ctr"/>
              </a:tabLst>
              <a:defRPr/>
            </a:pPr>
            <a:endParaRPr kumimoji="0" lang="en-US" altLang="en-US" sz="1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a:extLst>
              <a:ext uri="{FF2B5EF4-FFF2-40B4-BE49-F238E27FC236}">
                <a16:creationId xmlns:a16="http://schemas.microsoft.com/office/drawing/2014/main" id="{6EB0EEEB-EFF8-4899-95F7-6C8D31326A6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9001" y="1627970"/>
            <a:ext cx="10890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10">
            <a:extLst>
              <a:ext uri="{FF2B5EF4-FFF2-40B4-BE49-F238E27FC236}">
                <a16:creationId xmlns:a16="http://schemas.microsoft.com/office/drawing/2014/main" id="{5598734D-A9F5-452A-AE4D-162B6D676716}"/>
              </a:ext>
            </a:extLst>
          </p:cNvPr>
          <p:cNvGraphicFramePr>
            <a:graphicFrameLocks/>
          </p:cNvGraphicFramePr>
          <p:nvPr/>
        </p:nvGraphicFramePr>
        <p:xfrm>
          <a:off x="-48912" y="3223516"/>
          <a:ext cx="1209675" cy="746125"/>
        </p:xfrm>
        <a:graphic>
          <a:graphicData uri="http://schemas.openxmlformats.org/presentationml/2006/ole">
            <mc:AlternateContent xmlns:mc="http://schemas.openxmlformats.org/markup-compatibility/2006">
              <mc:Choice xmlns:v="urn:schemas-microsoft-com:vml" Requires="v">
                <p:oleObj name="Chart" r:id="rId3" imgW="1219306" imgH="749873" progId="Excel.Chart.8">
                  <p:embed/>
                </p:oleObj>
              </mc:Choice>
              <mc:Fallback>
                <p:oleObj name="Chart" r:id="rId3" imgW="1219306" imgH="749873" progId="Excel.Chart.8">
                  <p:embed/>
                  <p:pic>
                    <p:nvPicPr>
                      <p:cNvPr id="6" name="Chart 10">
                        <a:extLst>
                          <a:ext uri="{FF2B5EF4-FFF2-40B4-BE49-F238E27FC236}">
                            <a16:creationId xmlns:a16="http://schemas.microsoft.com/office/drawing/2014/main" id="{5598734D-A9F5-452A-AE4D-162B6D67671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2" y="3223516"/>
                        <a:ext cx="12096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Chart 11">
            <a:extLst>
              <a:ext uri="{FF2B5EF4-FFF2-40B4-BE49-F238E27FC236}">
                <a16:creationId xmlns:a16="http://schemas.microsoft.com/office/drawing/2014/main" id="{53D9572A-6141-4ED0-822C-18907086C10D}"/>
              </a:ext>
            </a:extLst>
          </p:cNvPr>
          <p:cNvGraphicFramePr>
            <a:graphicFrameLocks/>
          </p:cNvGraphicFramePr>
          <p:nvPr/>
        </p:nvGraphicFramePr>
        <p:xfrm>
          <a:off x="37507" y="4031764"/>
          <a:ext cx="1042987" cy="719138"/>
        </p:xfrm>
        <a:graphic>
          <a:graphicData uri="http://schemas.openxmlformats.org/presentationml/2006/ole">
            <mc:AlternateContent xmlns:mc="http://schemas.openxmlformats.org/markup-compatibility/2006">
              <mc:Choice xmlns:v="urn:schemas-microsoft-com:vml" Requires="v">
                <p:oleObj name="Chart" r:id="rId5" imgW="1048603" imgH="725487" progId="Excel.Chart.8">
                  <p:embed/>
                </p:oleObj>
              </mc:Choice>
              <mc:Fallback>
                <p:oleObj name="Chart" r:id="rId5" imgW="1048603" imgH="725487" progId="Excel.Chart.8">
                  <p:embed/>
                  <p:pic>
                    <p:nvPicPr>
                      <p:cNvPr id="7" name="Chart 11">
                        <a:extLst>
                          <a:ext uri="{FF2B5EF4-FFF2-40B4-BE49-F238E27FC236}">
                            <a16:creationId xmlns:a16="http://schemas.microsoft.com/office/drawing/2014/main" id="{53D9572A-6141-4ED0-822C-18907086C10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07" y="4031764"/>
                        <a:ext cx="10429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Chart 12">
            <a:extLst>
              <a:ext uri="{FF2B5EF4-FFF2-40B4-BE49-F238E27FC236}">
                <a16:creationId xmlns:a16="http://schemas.microsoft.com/office/drawing/2014/main" id="{8CA05992-A09E-4728-83DA-CB862B9CFAFC}"/>
              </a:ext>
            </a:extLst>
          </p:cNvPr>
          <p:cNvGraphicFramePr>
            <a:graphicFrameLocks/>
          </p:cNvGraphicFramePr>
          <p:nvPr/>
        </p:nvGraphicFramePr>
        <p:xfrm>
          <a:off x="31258" y="4682733"/>
          <a:ext cx="1049337" cy="738188"/>
        </p:xfrm>
        <a:graphic>
          <a:graphicData uri="http://schemas.openxmlformats.org/presentationml/2006/ole">
            <mc:AlternateContent xmlns:mc="http://schemas.openxmlformats.org/markup-compatibility/2006">
              <mc:Choice xmlns:v="urn:schemas-microsoft-com:vml" Requires="v">
                <p:oleObj name="Chart" r:id="rId7" imgW="1054699" imgH="749873" progId="Excel.Chart.8">
                  <p:embed/>
                </p:oleObj>
              </mc:Choice>
              <mc:Fallback>
                <p:oleObj name="Chart" r:id="rId7" imgW="1054699" imgH="749873" progId="Excel.Chart.8">
                  <p:embed/>
                  <p:pic>
                    <p:nvPicPr>
                      <p:cNvPr id="8" name="Chart 12">
                        <a:extLst>
                          <a:ext uri="{FF2B5EF4-FFF2-40B4-BE49-F238E27FC236}">
                            <a16:creationId xmlns:a16="http://schemas.microsoft.com/office/drawing/2014/main" id="{8CA05992-A09E-4728-83DA-CB862B9CFAFC}"/>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58" y="4682733"/>
                        <a:ext cx="10493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8">
            <a:extLst>
              <a:ext uri="{FF2B5EF4-FFF2-40B4-BE49-F238E27FC236}">
                <a16:creationId xmlns:a16="http://schemas.microsoft.com/office/drawing/2014/main" id="{A1446569-9C71-4611-A40B-E33DC4D135ED}"/>
              </a:ext>
            </a:extLst>
          </p:cNvPr>
          <p:cNvSpPr txBox="1">
            <a:spLocks noChangeArrowheads="1"/>
          </p:cNvSpPr>
          <p:nvPr/>
        </p:nvSpPr>
        <p:spPr bwMode="auto">
          <a:xfrm>
            <a:off x="342900" y="911846"/>
            <a:ext cx="8458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Times" panose="02020603050405020304" pitchFamily="18" charset="0"/>
                <a:ea typeface="+mn-ea"/>
                <a:cs typeface="Times" panose="02020603050405020304" pitchFamily="18" charset="0"/>
              </a:rPr>
              <a:t>2025 Retirement Benefit Formula</a:t>
            </a:r>
            <a:endParaRPr kumimoji="0" lang="en-US" altLang="en-US" sz="4000" b="0" i="0" u="none" strike="noStrike" kern="1200" cap="none" spc="0" normalizeH="0" baseline="0" noProof="0" dirty="0">
              <a:ln>
                <a:noFill/>
              </a:ln>
              <a:solidFill>
                <a:srgbClr val="002060"/>
              </a:solidFill>
              <a:effectLst/>
              <a:uLnTx/>
              <a:uFillTx/>
              <a:latin typeface="Times" panose="02020603050405020304" pitchFamily="18" charset="0"/>
              <a:ea typeface="+mn-ea"/>
              <a:cs typeface="Times" panose="02020603050405020304" pitchFamily="18" charset="0"/>
            </a:endParaRPr>
          </a:p>
        </p:txBody>
      </p:sp>
      <p:sp>
        <p:nvSpPr>
          <p:cNvPr id="10" name="TextBox 14">
            <a:extLst>
              <a:ext uri="{FF2B5EF4-FFF2-40B4-BE49-F238E27FC236}">
                <a16:creationId xmlns:a16="http://schemas.microsoft.com/office/drawing/2014/main" id="{1EC59000-BDB8-4E1A-8E21-4747B994450F}"/>
              </a:ext>
            </a:extLst>
          </p:cNvPr>
          <p:cNvSpPr txBox="1">
            <a:spLocks noChangeArrowheads="1"/>
          </p:cNvSpPr>
          <p:nvPr/>
        </p:nvSpPr>
        <p:spPr bwMode="auto">
          <a:xfrm>
            <a:off x="114300" y="5946156"/>
            <a:ext cx="47115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00787D"/>
                </a:solidFill>
                <a:effectLst/>
                <a:uLnTx/>
                <a:uFillTx/>
                <a:latin typeface="Helvetica" panose="020B0604020202020204" pitchFamily="34" charset="0"/>
                <a:ea typeface="+mn-ea"/>
                <a:cs typeface="Helvetica" panose="020B0604020202020204" pitchFamily="34" charset="0"/>
              </a:rPr>
              <a:t>*Payments rounded to whole dollar amounts</a:t>
            </a:r>
          </a:p>
        </p:txBody>
      </p:sp>
      <p:sp>
        <p:nvSpPr>
          <p:cNvPr id="11" name="Rectangle 10" descr="&quot;  &quot;">
            <a:extLst>
              <a:ext uri="{FF2B5EF4-FFF2-40B4-BE49-F238E27FC236}">
                <a16:creationId xmlns:a16="http://schemas.microsoft.com/office/drawing/2014/main" id="{51B4A44F-FD97-427D-B44F-A605727C9048}"/>
              </a:ext>
            </a:extLst>
          </p:cNvPr>
          <p:cNvSpPr/>
          <p:nvPr/>
        </p:nvSpPr>
        <p:spPr>
          <a:xfrm>
            <a:off x="192090" y="2695062"/>
            <a:ext cx="8763000" cy="55364"/>
          </a:xfrm>
          <a:prstGeom prst="rect">
            <a:avLst/>
          </a:prstGeom>
          <a:gradFill flip="none" rotWithShape="1">
            <a:gsLst>
              <a:gs pos="100000">
                <a:schemeClr val="accent1">
                  <a:lumMod val="0"/>
                  <a:lumOff val="100000"/>
                  <a:alpha val="0"/>
                </a:schemeClr>
              </a:gs>
              <a:gs pos="0">
                <a:srgbClr val="003366"/>
              </a:gs>
              <a:gs pos="70000">
                <a:srgbClr val="003366"/>
              </a:gs>
            </a:gsLst>
            <a:path path="circle">
              <a:fillToRect l="50000" t="-80000" r="50000" b="18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2" name="Table 11" title="Chart showing Normal Benefit Computation">
            <a:extLst>
              <a:ext uri="{FF2B5EF4-FFF2-40B4-BE49-F238E27FC236}">
                <a16:creationId xmlns:a16="http://schemas.microsoft.com/office/drawing/2014/main" id="{B650C963-4C4D-4C71-B3F8-C3A645F4928E}"/>
              </a:ext>
            </a:extLst>
          </p:cNvPr>
          <p:cNvGraphicFramePr>
            <a:graphicFrameLocks noGrp="1"/>
          </p:cNvGraphicFramePr>
          <p:nvPr>
            <p:extLst>
              <p:ext uri="{D42A27DB-BD31-4B8C-83A1-F6EECF244321}">
                <p14:modId xmlns:p14="http://schemas.microsoft.com/office/powerpoint/2010/main" val="3800071477"/>
              </p:ext>
            </p:extLst>
          </p:nvPr>
        </p:nvGraphicFramePr>
        <p:xfrm>
          <a:off x="859036" y="3369872"/>
          <a:ext cx="7456625" cy="237744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971609">
                  <a:extLst>
                    <a:ext uri="{9D8B030D-6E8A-4147-A177-3AD203B41FA5}">
                      <a16:colId xmlns:a16="http://schemas.microsoft.com/office/drawing/2014/main" val="432187935"/>
                    </a:ext>
                  </a:extLst>
                </a:gridCol>
                <a:gridCol w="1086522">
                  <a:extLst>
                    <a:ext uri="{9D8B030D-6E8A-4147-A177-3AD203B41FA5}">
                      <a16:colId xmlns:a16="http://schemas.microsoft.com/office/drawing/2014/main" val="1788643592"/>
                    </a:ext>
                  </a:extLst>
                </a:gridCol>
                <a:gridCol w="1398494">
                  <a:extLst>
                    <a:ext uri="{9D8B030D-6E8A-4147-A177-3AD203B41FA5}">
                      <a16:colId xmlns:a16="http://schemas.microsoft.com/office/drawing/2014/main" val="594064533"/>
                    </a:ext>
                  </a:extLst>
                </a:gridCol>
              </a:tblGrid>
              <a:tr h="5807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1" dirty="0">
                          <a:solidFill>
                            <a:srgbClr val="002060"/>
                          </a:solidFill>
                          <a:latin typeface="Helvetica" panose="020B0604020202020204" pitchFamily="34" charset="0"/>
                          <a:cs typeface="Helvetica" panose="020B0604020202020204" pitchFamily="34" charset="0"/>
                        </a:rPr>
                        <a:t>90% of First $1,226</a:t>
                      </a:r>
                      <a:endParaRPr lang="en-US" sz="1800" dirty="0">
                        <a:solidFill>
                          <a:srgbClr val="002060"/>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tc>
                  <a:txBody>
                    <a:bodyPr/>
                    <a:lstStyle/>
                    <a:p>
                      <a:pPr algn="l"/>
                      <a:r>
                        <a:rPr lang="en-US" altLang="en-US" sz="1800" b="1" dirty="0">
                          <a:solidFill>
                            <a:srgbClr val="002060"/>
                          </a:solidFill>
                          <a:latin typeface="Helvetica" panose="020B0604020202020204" pitchFamily="34" charset="0"/>
                          <a:cs typeface="Helvetica" panose="020B0604020202020204" pitchFamily="34" charset="0"/>
                        </a:rPr>
                        <a:t>$1,226</a:t>
                      </a:r>
                      <a:endParaRPr lang="en-US" sz="1800" dirty="0">
                        <a:solidFill>
                          <a:srgbClr val="002060"/>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tc>
                  <a:txBody>
                    <a:bodyPr/>
                    <a:lstStyle/>
                    <a:p>
                      <a:pPr algn="l"/>
                      <a:r>
                        <a:rPr lang="en-US" altLang="en-US" sz="1800" b="1" dirty="0">
                          <a:solidFill>
                            <a:srgbClr val="002060"/>
                          </a:solidFill>
                          <a:latin typeface="Helvetica" panose="020B0604020202020204" pitchFamily="34" charset="0"/>
                          <a:cs typeface="Helvetica" panose="020B0604020202020204" pitchFamily="34" charset="0"/>
                        </a:rPr>
                        <a:t>= $1,103</a:t>
                      </a:r>
                      <a:endParaRPr lang="en-US" sz="1800" dirty="0">
                        <a:solidFill>
                          <a:srgbClr val="002060"/>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extLst>
                  <a:ext uri="{0D108BD9-81ED-4DB2-BD59-A6C34878D82A}">
                    <a16:rowId xmlns:a16="http://schemas.microsoft.com/office/drawing/2014/main" val="1162395288"/>
                  </a:ext>
                </a:extLst>
              </a:tr>
              <a:tr h="863206">
                <a:tc>
                  <a:txBody>
                    <a:bodyPr/>
                    <a:lstStyle/>
                    <a:p>
                      <a:pPr algn="l"/>
                      <a:r>
                        <a:rPr lang="en-US" altLang="en-US" sz="1800" b="1" dirty="0">
                          <a:solidFill>
                            <a:srgbClr val="002060"/>
                          </a:solidFill>
                          <a:latin typeface="Helvetica" panose="020B0604020202020204" pitchFamily="34" charset="0"/>
                          <a:cs typeface="Helvetica" panose="020B0604020202020204" pitchFamily="34" charset="0"/>
                        </a:rPr>
                        <a:t>32% of earnings between $1,226 and $7,391</a:t>
                      </a:r>
                      <a:r>
                        <a:rPr lang="en-US" altLang="en-US" sz="1600" b="1" i="1" dirty="0">
                          <a:solidFill>
                            <a:srgbClr val="002060"/>
                          </a:solidFill>
                          <a:latin typeface="Helvetica" panose="020B0604020202020204" pitchFamily="34" charset="0"/>
                          <a:cs typeface="Helvetica" panose="020B0604020202020204" pitchFamily="34" charset="0"/>
                        </a:rPr>
                        <a:t>($7,391 - $1,226 = $6,165)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tc>
                  <a:txBody>
                    <a:bodyPr/>
                    <a:lstStyle/>
                    <a:p>
                      <a:pPr algn="l"/>
                      <a:r>
                        <a:rPr lang="en-US" altLang="en-US" sz="1800" b="1" dirty="0">
                          <a:solidFill>
                            <a:srgbClr val="002060"/>
                          </a:solidFill>
                          <a:latin typeface="Helvetica" panose="020B0604020202020204" pitchFamily="34" charset="0"/>
                          <a:cs typeface="Helvetica" panose="020B0604020202020204" pitchFamily="34" charset="0"/>
                        </a:rPr>
                        <a:t>$6,165</a:t>
                      </a:r>
                      <a:endParaRPr lang="en-US" sz="1800" dirty="0">
                        <a:solidFill>
                          <a:srgbClr val="002060"/>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tc>
                  <a:txBody>
                    <a:bodyPr/>
                    <a:lstStyle/>
                    <a:p>
                      <a:pPr algn="l"/>
                      <a:r>
                        <a:rPr lang="en-US" altLang="en-US" sz="1800" b="1" dirty="0">
                          <a:solidFill>
                            <a:srgbClr val="002060"/>
                          </a:solidFill>
                          <a:latin typeface="Helvetica" panose="020B0604020202020204" pitchFamily="34" charset="0"/>
                          <a:cs typeface="Helvetica" panose="020B0604020202020204" pitchFamily="34" charset="0"/>
                        </a:rPr>
                        <a:t>= $1,973</a:t>
                      </a:r>
                      <a:endParaRPr lang="en-US" sz="1800" dirty="0">
                        <a:solidFill>
                          <a:srgbClr val="002060"/>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extLst>
                  <a:ext uri="{0D108BD9-81ED-4DB2-BD59-A6C34878D82A}">
                    <a16:rowId xmlns:a16="http://schemas.microsoft.com/office/drawing/2014/main" val="2754718802"/>
                  </a:ext>
                </a:extLst>
              </a:tr>
              <a:tr h="496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2060"/>
                          </a:solidFill>
                          <a:latin typeface="Helvetica" panose="020B0604020202020204" pitchFamily="34" charset="0"/>
                          <a:ea typeface="+mn-ea"/>
                          <a:cs typeface="Helvetica" panose="020B0604020202020204" pitchFamily="34" charset="0"/>
                        </a:rPr>
                        <a:t>15% of Earnings over $7,391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2060"/>
                          </a:solidFill>
                          <a:latin typeface="Helvetica" panose="020B0604020202020204" pitchFamily="34" charset="0"/>
                          <a:ea typeface="+mn-ea"/>
                          <a:cs typeface="Helvetica" panose="020B0604020202020204" pitchFamily="34" charset="0"/>
                        </a:rPr>
                        <a:t>$609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2060"/>
                          </a:solidFill>
                          <a:latin typeface="Helvetica" panose="020B0604020202020204" pitchFamily="34" charset="0"/>
                          <a:ea typeface="+mn-ea"/>
                          <a:cs typeface="Helvetica" panose="020B0604020202020204" pitchFamily="34" charset="0"/>
                        </a:rPr>
                        <a:t>= $91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extLst>
                  <a:ext uri="{0D108BD9-81ED-4DB2-BD59-A6C34878D82A}">
                    <a16:rowId xmlns:a16="http://schemas.microsoft.com/office/drawing/2014/main" val="1153794235"/>
                  </a:ext>
                </a:extLst>
              </a:tr>
              <a:tr h="436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2060"/>
                          </a:solidFill>
                          <a:latin typeface="Helvetica" panose="020B0604020202020204" pitchFamily="34" charset="0"/>
                          <a:ea typeface="+mn-ea"/>
                          <a:cs typeface="Helvetica" panose="020B0604020202020204" pitchFamily="34" charset="0"/>
                        </a:rPr>
                        <a:t>Total monthly 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2060"/>
                          </a:solidFill>
                          <a:latin typeface="Helvetica" panose="020B0604020202020204" pitchFamily="34" charset="0"/>
                          <a:ea typeface="+mn-ea"/>
                          <a:cs typeface="Helvetica" panose="020B0604020202020204" pitchFamily="34" charset="0"/>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787D"/>
                          </a:solidFill>
                          <a:latin typeface="Helvetica" panose="020B0604020202020204" pitchFamily="34" charset="0"/>
                          <a:ea typeface="+mn-ea"/>
                          <a:cs typeface="Helvetica" panose="020B0604020202020204" pitchFamily="34" charset="0"/>
                        </a:rPr>
                        <a:t>= $3,084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0E1D2"/>
                    </a:solidFill>
                  </a:tcPr>
                </a:tc>
                <a:extLst>
                  <a:ext uri="{0D108BD9-81ED-4DB2-BD59-A6C34878D82A}">
                    <a16:rowId xmlns:a16="http://schemas.microsoft.com/office/drawing/2014/main" val="3341574566"/>
                  </a:ext>
                </a:extLst>
              </a:tr>
            </a:tbl>
          </a:graphicData>
        </a:graphic>
      </p:graphicFrame>
    </p:spTree>
    <p:extLst>
      <p:ext uri="{BB962C8B-B14F-4D97-AF65-F5344CB8AC3E}">
        <p14:creationId xmlns:p14="http://schemas.microsoft.com/office/powerpoint/2010/main" val="2917706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38FC559-31E8-4DDF-81BC-5C1670AFD077}"/>
              </a:ext>
            </a:extLst>
          </p:cNvPr>
          <p:cNvSpPr txBox="1">
            <a:spLocks/>
          </p:cNvSpPr>
          <p:nvPr/>
        </p:nvSpPr>
        <p:spPr bwMode="auto">
          <a:xfrm>
            <a:off x="0" y="2228850"/>
            <a:ext cx="9144000" cy="165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defTabSz="685800">
              <a:spcBef>
                <a:spcPct val="0"/>
              </a:spcBef>
              <a:buNone/>
            </a:pPr>
            <a:r>
              <a:rPr lang="en-US" altLang="en-US" sz="4050" b="1" dirty="0">
                <a:solidFill>
                  <a:srgbClr val="003366"/>
                </a:solidFill>
                <a:latin typeface="Times"/>
                <a:cs typeface="+mn-cs"/>
              </a:rPr>
              <a:t>Retirement Benefit Filing</a:t>
            </a:r>
          </a:p>
          <a:p>
            <a:pPr algn="ctr" defTabSz="685800">
              <a:spcBef>
                <a:spcPct val="0"/>
              </a:spcBef>
              <a:buNone/>
            </a:pPr>
            <a:r>
              <a:rPr lang="en-US" altLang="en-US" sz="4050" b="1" dirty="0">
                <a:solidFill>
                  <a:srgbClr val="003366"/>
                </a:solidFill>
                <a:latin typeface="Times"/>
                <a:cs typeface="+mn-cs"/>
              </a:rPr>
              <a:t>Strategies &amp; Options</a:t>
            </a:r>
          </a:p>
        </p:txBody>
      </p:sp>
    </p:spTree>
    <p:extLst>
      <p:ext uri="{BB962C8B-B14F-4D97-AF65-F5344CB8AC3E}">
        <p14:creationId xmlns:p14="http://schemas.microsoft.com/office/powerpoint/2010/main" val="164295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ot;  &quo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57250"/>
            <a:ext cx="9144000" cy="999744"/>
          </a:xfrm>
          <a:prstGeom prst="rect">
            <a:avLst/>
          </a:prstGeom>
        </p:spPr>
      </p:pic>
      <p:sp>
        <p:nvSpPr>
          <p:cNvPr id="5" name="Title 3"/>
          <p:cNvSpPr txBox="1">
            <a:spLocks/>
          </p:cNvSpPr>
          <p:nvPr/>
        </p:nvSpPr>
        <p:spPr>
          <a:xfrm>
            <a:off x="0" y="2105333"/>
            <a:ext cx="9144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r>
              <a:rPr lang="en-US" sz="9000" b="1" kern="0" dirty="0">
                <a:solidFill>
                  <a:srgbClr val="D12229"/>
                </a:solidFill>
                <a:latin typeface="Times"/>
              </a:rPr>
              <a:t>62</a:t>
            </a:r>
          </a:p>
        </p:txBody>
      </p:sp>
      <p:sp>
        <p:nvSpPr>
          <p:cNvPr id="6" name="Subtitle 4"/>
          <p:cNvSpPr txBox="1">
            <a:spLocks/>
          </p:cNvSpPr>
          <p:nvPr/>
        </p:nvSpPr>
        <p:spPr>
          <a:xfrm>
            <a:off x="0" y="3714750"/>
            <a:ext cx="9144000" cy="857250"/>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defTabSz="685800">
              <a:defRPr/>
            </a:pPr>
            <a:r>
              <a:rPr lang="en-US" sz="2400" b="1" kern="0" dirty="0">
                <a:solidFill>
                  <a:srgbClr val="002A5C"/>
                </a:solidFill>
                <a:latin typeface="Times"/>
              </a:rPr>
              <a:t>Earliest Age to Retire</a:t>
            </a:r>
          </a:p>
          <a:p>
            <a:pPr defTabSz="685800">
              <a:defRPr/>
            </a:pPr>
            <a:r>
              <a:rPr lang="en-US" sz="2400" b="1" kern="0" dirty="0">
                <a:solidFill>
                  <a:srgbClr val="002A5C"/>
                </a:solidFill>
                <a:latin typeface="Times"/>
              </a:rPr>
              <a:t>with permanent reduction of benefits</a:t>
            </a:r>
          </a:p>
        </p:txBody>
      </p:sp>
    </p:spTree>
    <p:extLst>
      <p:ext uri="{BB962C8B-B14F-4D97-AF65-F5344CB8AC3E}">
        <p14:creationId xmlns:p14="http://schemas.microsoft.com/office/powerpoint/2010/main" val="331146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Benefits Chart by Age</a:t>
            </a:r>
          </a:p>
        </p:txBody>
      </p:sp>
      <p:graphicFrame>
        <p:nvGraphicFramePr>
          <p:cNvPr id="3" name="Table 2" descr="This chart gives an example of how much a $1,000 retirement benefit and a $500 retirement benefit would be reduced if someone took the benefit at age 62. &#10;&#10;The increase in full retirement age was the result of the 1983 Amendments to the Social Security Act. Full retirement age increases apply to both Retirement Benefits and Survivors Benefits. Although we at Social Security have always used the term “full” retirement age, you may find that some people now refer to “full retirement age” as the “Normal Retirement Age”. Regardless of your full retirement age, reduced benefits can still be paid as early as age 62."/>
          <p:cNvGraphicFramePr>
            <a:graphicFrameLocks noGrp="1"/>
          </p:cNvGraphicFramePr>
          <p:nvPr/>
        </p:nvGraphicFramePr>
        <p:xfrm>
          <a:off x="114300" y="907172"/>
          <a:ext cx="8915400" cy="4220000"/>
        </p:xfrm>
        <a:graphic>
          <a:graphicData uri="http://schemas.openxmlformats.org/drawingml/2006/table">
            <a:tbl>
              <a:tblPr firstRow="1" bandRow="1">
                <a:tableStyleId>{69CF1AB2-1976-4502-BF36-3FF5EA218861}</a:tableStyleId>
              </a:tblPr>
              <a:tblGrid>
                <a:gridCol w="1564105">
                  <a:extLst>
                    <a:ext uri="{9D8B030D-6E8A-4147-A177-3AD203B41FA5}">
                      <a16:colId xmlns:a16="http://schemas.microsoft.com/office/drawing/2014/main" val="20000"/>
                    </a:ext>
                  </a:extLst>
                </a:gridCol>
                <a:gridCol w="2346158">
                  <a:extLst>
                    <a:ext uri="{9D8B030D-6E8A-4147-A177-3AD203B41FA5}">
                      <a16:colId xmlns:a16="http://schemas.microsoft.com/office/drawing/2014/main" val="20001"/>
                    </a:ext>
                  </a:extLst>
                </a:gridCol>
                <a:gridCol w="2719137">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289208">
                <a:tc>
                  <a:txBody>
                    <a:bodyPr/>
                    <a:lstStyle/>
                    <a:p>
                      <a:r>
                        <a:rPr lang="en-US" sz="2400">
                          <a:solidFill>
                            <a:schemeClr val="bg1"/>
                          </a:solidFill>
                        </a:rPr>
                        <a:t>Year of Birth</a:t>
                      </a:r>
                    </a:p>
                  </a:txBody>
                  <a:tcPr marL="93159" marR="93159" marT="46580" marB="46580">
                    <a:solidFill>
                      <a:srgbClr val="007D7D"/>
                    </a:solidFill>
                  </a:tcPr>
                </a:tc>
                <a:tc>
                  <a:txBody>
                    <a:bodyPr/>
                    <a:lstStyle/>
                    <a:p>
                      <a:r>
                        <a:rPr lang="en-US" sz="2400">
                          <a:solidFill>
                            <a:schemeClr val="bg1"/>
                          </a:solidFill>
                        </a:rPr>
                        <a:t>Full </a:t>
                      </a:r>
                    </a:p>
                    <a:p>
                      <a:r>
                        <a:rPr lang="en-US" sz="2400">
                          <a:solidFill>
                            <a:schemeClr val="bg1"/>
                          </a:solidFill>
                        </a:rPr>
                        <a:t>Retirement </a:t>
                      </a:r>
                    </a:p>
                    <a:p>
                      <a:r>
                        <a:rPr lang="en-US" sz="2400">
                          <a:solidFill>
                            <a:schemeClr val="bg1"/>
                          </a:solidFill>
                        </a:rPr>
                        <a:t>Age</a:t>
                      </a:r>
                    </a:p>
                  </a:txBody>
                  <a:tcPr marL="93159" marR="93159" marT="46580" marB="46580">
                    <a:solidFill>
                      <a:srgbClr val="007D7D"/>
                    </a:solidFill>
                  </a:tcPr>
                </a:tc>
                <a:tc>
                  <a:txBody>
                    <a:bodyPr/>
                    <a:lstStyle/>
                    <a:p>
                      <a:r>
                        <a:rPr lang="en-US" sz="2200">
                          <a:solidFill>
                            <a:schemeClr val="bg1"/>
                          </a:solidFill>
                        </a:rPr>
                        <a:t>A $1000 retirement benefit</a:t>
                      </a:r>
                      <a:r>
                        <a:rPr lang="en-US" sz="2200" baseline="0">
                          <a:solidFill>
                            <a:schemeClr val="bg1"/>
                          </a:solidFill>
                        </a:rPr>
                        <a:t> </a:t>
                      </a:r>
                      <a:r>
                        <a:rPr lang="en-US" sz="2200">
                          <a:solidFill>
                            <a:schemeClr val="bg1"/>
                          </a:solidFill>
                        </a:rPr>
                        <a:t>taken</a:t>
                      </a:r>
                      <a:r>
                        <a:rPr lang="en-US" sz="2200" baseline="0">
                          <a:solidFill>
                            <a:schemeClr val="bg1"/>
                          </a:solidFill>
                        </a:rPr>
                        <a:t> at age 62 </a:t>
                      </a:r>
                      <a:r>
                        <a:rPr lang="en-US" sz="2200">
                          <a:solidFill>
                            <a:schemeClr val="bg1"/>
                          </a:solidFill>
                        </a:rPr>
                        <a:t>would be reduced by</a:t>
                      </a:r>
                    </a:p>
                  </a:txBody>
                  <a:tcPr marL="93159" marR="93159" marT="46580" marB="46580">
                    <a:solidFill>
                      <a:srgbClr val="007D7D"/>
                    </a:solidFill>
                  </a:tcPr>
                </a:tc>
                <a:tc>
                  <a:txBody>
                    <a:bodyPr/>
                    <a:lstStyle/>
                    <a:p>
                      <a:r>
                        <a:rPr lang="en-US" sz="2200">
                          <a:solidFill>
                            <a:schemeClr val="bg1"/>
                          </a:solidFill>
                        </a:rPr>
                        <a:t>A $500 spouse benefit taken at age 62 would be reduced by</a:t>
                      </a:r>
                    </a:p>
                  </a:txBody>
                  <a:tcPr marL="93159" marR="93159" marT="46580" marB="46580">
                    <a:solidFill>
                      <a:srgbClr val="007D7D"/>
                    </a:solidFill>
                  </a:tcPr>
                </a:tc>
                <a:extLst>
                  <a:ext uri="{0D108BD9-81ED-4DB2-BD59-A6C34878D82A}">
                    <a16:rowId xmlns:a16="http://schemas.microsoft.com/office/drawing/2014/main" val="10000"/>
                  </a:ext>
                </a:extLst>
              </a:tr>
              <a:tr h="357708">
                <a:tc>
                  <a:txBody>
                    <a:bodyPr/>
                    <a:lstStyle/>
                    <a:p>
                      <a:r>
                        <a:rPr lang="en-US" sz="2000"/>
                        <a:t>1943-1954</a:t>
                      </a:r>
                    </a:p>
                  </a:txBody>
                  <a:tcPr marL="93159" marR="93159" marT="46580" marB="46580"/>
                </a:tc>
                <a:tc>
                  <a:txBody>
                    <a:bodyPr/>
                    <a:lstStyle/>
                    <a:p>
                      <a:r>
                        <a:rPr lang="en-US" sz="2000"/>
                        <a:t>66</a:t>
                      </a:r>
                    </a:p>
                  </a:txBody>
                  <a:tcPr marL="93159" marR="93159" marT="46580" marB="46580"/>
                </a:tc>
                <a:tc>
                  <a:txBody>
                    <a:bodyPr/>
                    <a:lstStyle/>
                    <a:p>
                      <a:r>
                        <a:rPr lang="en-US" sz="2000"/>
                        <a:t>25%</a:t>
                      </a:r>
                    </a:p>
                  </a:txBody>
                  <a:tcPr marL="93159" marR="93159" marT="46580" marB="46580"/>
                </a:tc>
                <a:tc>
                  <a:txBody>
                    <a:bodyPr/>
                    <a:lstStyle/>
                    <a:p>
                      <a:r>
                        <a:rPr lang="en-US" sz="2000"/>
                        <a:t>30%</a:t>
                      </a:r>
                    </a:p>
                  </a:txBody>
                  <a:tcPr marL="93159" marR="93159" marT="46580" marB="46580"/>
                </a:tc>
                <a:extLst>
                  <a:ext uri="{0D108BD9-81ED-4DB2-BD59-A6C34878D82A}">
                    <a16:rowId xmlns:a16="http://schemas.microsoft.com/office/drawing/2014/main" val="10001"/>
                  </a:ext>
                </a:extLst>
              </a:tr>
              <a:tr h="357708">
                <a:tc>
                  <a:txBody>
                    <a:bodyPr/>
                    <a:lstStyle/>
                    <a:p>
                      <a:r>
                        <a:rPr lang="en-US" sz="2000"/>
                        <a:t>1955</a:t>
                      </a:r>
                    </a:p>
                  </a:txBody>
                  <a:tcPr marL="93159" marR="93159" marT="46580" marB="46580"/>
                </a:tc>
                <a:tc>
                  <a:txBody>
                    <a:bodyPr/>
                    <a:lstStyle/>
                    <a:p>
                      <a:r>
                        <a:rPr lang="en-US" sz="2000"/>
                        <a:t>66 and 2 months</a:t>
                      </a:r>
                    </a:p>
                  </a:txBody>
                  <a:tcPr marL="93159" marR="93159" marT="46580" marB="46580"/>
                </a:tc>
                <a:tc>
                  <a:txBody>
                    <a:bodyPr/>
                    <a:lstStyle/>
                    <a:p>
                      <a:r>
                        <a:rPr lang="en-US" sz="2000"/>
                        <a:t>25.83%</a:t>
                      </a:r>
                    </a:p>
                  </a:txBody>
                  <a:tcPr marL="93159" marR="93159" marT="46580" marB="46580"/>
                </a:tc>
                <a:tc>
                  <a:txBody>
                    <a:bodyPr/>
                    <a:lstStyle/>
                    <a:p>
                      <a:r>
                        <a:rPr lang="en-US" sz="2000"/>
                        <a:t>30.83%</a:t>
                      </a:r>
                    </a:p>
                  </a:txBody>
                  <a:tcPr marL="93159" marR="93159" marT="46580" marB="46580"/>
                </a:tc>
                <a:extLst>
                  <a:ext uri="{0D108BD9-81ED-4DB2-BD59-A6C34878D82A}">
                    <a16:rowId xmlns:a16="http://schemas.microsoft.com/office/drawing/2014/main" val="10002"/>
                  </a:ext>
                </a:extLst>
              </a:tr>
              <a:tr h="357708">
                <a:tc>
                  <a:txBody>
                    <a:bodyPr/>
                    <a:lstStyle/>
                    <a:p>
                      <a:r>
                        <a:rPr lang="en-US" sz="2000"/>
                        <a:t>1956</a:t>
                      </a:r>
                    </a:p>
                  </a:txBody>
                  <a:tcPr marL="93159" marR="93159" marT="46580" marB="46580"/>
                </a:tc>
                <a:tc>
                  <a:txBody>
                    <a:bodyPr/>
                    <a:lstStyle/>
                    <a:p>
                      <a:r>
                        <a:rPr lang="en-US" sz="2000"/>
                        <a:t>66 and 4 months</a:t>
                      </a:r>
                    </a:p>
                  </a:txBody>
                  <a:tcPr marL="93159" marR="93159" marT="46580" marB="46580"/>
                </a:tc>
                <a:tc>
                  <a:txBody>
                    <a:bodyPr/>
                    <a:lstStyle/>
                    <a:p>
                      <a:r>
                        <a:rPr lang="en-US" sz="2000"/>
                        <a:t>26.67%</a:t>
                      </a:r>
                    </a:p>
                  </a:txBody>
                  <a:tcPr marL="93159" marR="93159" marT="46580" marB="46580"/>
                </a:tc>
                <a:tc>
                  <a:txBody>
                    <a:bodyPr/>
                    <a:lstStyle/>
                    <a:p>
                      <a:r>
                        <a:rPr lang="en-US" sz="2000"/>
                        <a:t>31.67%</a:t>
                      </a:r>
                    </a:p>
                  </a:txBody>
                  <a:tcPr marL="93159" marR="93159" marT="46580" marB="46580"/>
                </a:tc>
                <a:extLst>
                  <a:ext uri="{0D108BD9-81ED-4DB2-BD59-A6C34878D82A}">
                    <a16:rowId xmlns:a16="http://schemas.microsoft.com/office/drawing/2014/main" val="10003"/>
                  </a:ext>
                </a:extLst>
              </a:tr>
              <a:tr h="357708">
                <a:tc>
                  <a:txBody>
                    <a:bodyPr/>
                    <a:lstStyle/>
                    <a:p>
                      <a:r>
                        <a:rPr lang="en-US" sz="2000"/>
                        <a:t>1957</a:t>
                      </a:r>
                    </a:p>
                  </a:txBody>
                  <a:tcPr marL="93159" marR="93159" marT="46580" marB="46580"/>
                </a:tc>
                <a:tc>
                  <a:txBody>
                    <a:bodyPr/>
                    <a:lstStyle/>
                    <a:p>
                      <a:r>
                        <a:rPr lang="en-US" sz="2000"/>
                        <a:t>66 and 6 months</a:t>
                      </a:r>
                    </a:p>
                  </a:txBody>
                  <a:tcPr marL="93159" marR="93159" marT="46580" marB="46580"/>
                </a:tc>
                <a:tc>
                  <a:txBody>
                    <a:bodyPr/>
                    <a:lstStyle/>
                    <a:p>
                      <a:r>
                        <a:rPr lang="en-US" sz="2000"/>
                        <a:t>27.5%</a:t>
                      </a:r>
                    </a:p>
                  </a:txBody>
                  <a:tcPr marL="93159" marR="93159" marT="46580" marB="46580"/>
                </a:tc>
                <a:tc>
                  <a:txBody>
                    <a:bodyPr/>
                    <a:lstStyle/>
                    <a:p>
                      <a:r>
                        <a:rPr lang="en-US" sz="2000"/>
                        <a:t>32.5%</a:t>
                      </a:r>
                    </a:p>
                  </a:txBody>
                  <a:tcPr marL="93159" marR="93159" marT="46580" marB="46580"/>
                </a:tc>
                <a:extLst>
                  <a:ext uri="{0D108BD9-81ED-4DB2-BD59-A6C34878D82A}">
                    <a16:rowId xmlns:a16="http://schemas.microsoft.com/office/drawing/2014/main" val="10004"/>
                  </a:ext>
                </a:extLst>
              </a:tr>
              <a:tr h="357708">
                <a:tc>
                  <a:txBody>
                    <a:bodyPr/>
                    <a:lstStyle/>
                    <a:p>
                      <a:r>
                        <a:rPr lang="en-US" sz="2000"/>
                        <a:t>1958</a:t>
                      </a:r>
                    </a:p>
                  </a:txBody>
                  <a:tcPr marL="93159" marR="93159" marT="46580" marB="46580"/>
                </a:tc>
                <a:tc>
                  <a:txBody>
                    <a:bodyPr/>
                    <a:lstStyle/>
                    <a:p>
                      <a:r>
                        <a:rPr lang="en-US" sz="2000"/>
                        <a:t>66</a:t>
                      </a:r>
                      <a:r>
                        <a:rPr lang="en-US" sz="2000" baseline="0"/>
                        <a:t> and 8 months</a:t>
                      </a:r>
                    </a:p>
                  </a:txBody>
                  <a:tcPr marL="93159" marR="93159" marT="46580" marB="46580"/>
                </a:tc>
                <a:tc>
                  <a:txBody>
                    <a:bodyPr/>
                    <a:lstStyle/>
                    <a:p>
                      <a:r>
                        <a:rPr lang="en-US" sz="2000" dirty="0"/>
                        <a:t>28.33%</a:t>
                      </a:r>
                    </a:p>
                  </a:txBody>
                  <a:tcPr marL="93159" marR="93159" marT="46580" marB="46580"/>
                </a:tc>
                <a:tc>
                  <a:txBody>
                    <a:bodyPr/>
                    <a:lstStyle/>
                    <a:p>
                      <a:r>
                        <a:rPr lang="en-US" sz="2000"/>
                        <a:t>33.33%</a:t>
                      </a:r>
                    </a:p>
                  </a:txBody>
                  <a:tcPr marL="93159" marR="93159" marT="46580" marB="46580"/>
                </a:tc>
                <a:extLst>
                  <a:ext uri="{0D108BD9-81ED-4DB2-BD59-A6C34878D82A}">
                    <a16:rowId xmlns:a16="http://schemas.microsoft.com/office/drawing/2014/main" val="10005"/>
                  </a:ext>
                </a:extLst>
              </a:tr>
              <a:tr h="357708">
                <a:tc>
                  <a:txBody>
                    <a:bodyPr/>
                    <a:lstStyle/>
                    <a:p>
                      <a:r>
                        <a:rPr lang="en-US" sz="2000"/>
                        <a:t>1959</a:t>
                      </a:r>
                    </a:p>
                  </a:txBody>
                  <a:tcPr marL="93159" marR="93159" marT="46580" marB="46580"/>
                </a:tc>
                <a:tc>
                  <a:txBody>
                    <a:bodyPr/>
                    <a:lstStyle/>
                    <a:p>
                      <a:r>
                        <a:rPr lang="en-US" sz="2000"/>
                        <a:t>66 and 10 months</a:t>
                      </a:r>
                    </a:p>
                  </a:txBody>
                  <a:tcPr marL="93159" marR="93159" marT="46580" marB="46580"/>
                </a:tc>
                <a:tc>
                  <a:txBody>
                    <a:bodyPr/>
                    <a:lstStyle/>
                    <a:p>
                      <a:r>
                        <a:rPr lang="en-US" sz="2000"/>
                        <a:t>29.17%</a:t>
                      </a:r>
                    </a:p>
                  </a:txBody>
                  <a:tcPr marL="93159" marR="93159" marT="46580" marB="46580"/>
                </a:tc>
                <a:tc>
                  <a:txBody>
                    <a:bodyPr/>
                    <a:lstStyle/>
                    <a:p>
                      <a:r>
                        <a:rPr lang="en-US" sz="2000" dirty="0"/>
                        <a:t>34.17%</a:t>
                      </a:r>
                    </a:p>
                  </a:txBody>
                  <a:tcPr marL="93159" marR="93159" marT="46580" marB="46580"/>
                </a:tc>
                <a:extLst>
                  <a:ext uri="{0D108BD9-81ED-4DB2-BD59-A6C34878D82A}">
                    <a16:rowId xmlns:a16="http://schemas.microsoft.com/office/drawing/2014/main" val="10006"/>
                  </a:ext>
                </a:extLst>
              </a:tr>
              <a:tr h="357708">
                <a:tc>
                  <a:txBody>
                    <a:bodyPr/>
                    <a:lstStyle/>
                    <a:p>
                      <a:r>
                        <a:rPr lang="en-US" sz="2000"/>
                        <a:t>1960 +</a:t>
                      </a:r>
                    </a:p>
                  </a:txBody>
                  <a:tcPr marL="93159" marR="93159" marT="46580" marB="46580"/>
                </a:tc>
                <a:tc>
                  <a:txBody>
                    <a:bodyPr/>
                    <a:lstStyle/>
                    <a:p>
                      <a:r>
                        <a:rPr lang="en-US" sz="2000"/>
                        <a:t>67</a:t>
                      </a:r>
                    </a:p>
                  </a:txBody>
                  <a:tcPr marL="93159" marR="93159" marT="46580" marB="46580"/>
                </a:tc>
                <a:tc>
                  <a:txBody>
                    <a:bodyPr/>
                    <a:lstStyle/>
                    <a:p>
                      <a:r>
                        <a:rPr lang="en-US" sz="2000"/>
                        <a:t>30%</a:t>
                      </a:r>
                    </a:p>
                  </a:txBody>
                  <a:tcPr marL="93159" marR="93159" marT="46580" marB="46580"/>
                </a:tc>
                <a:tc>
                  <a:txBody>
                    <a:bodyPr/>
                    <a:lstStyle/>
                    <a:p>
                      <a:r>
                        <a:rPr lang="en-US" sz="2000" dirty="0"/>
                        <a:t>35%</a:t>
                      </a:r>
                    </a:p>
                  </a:txBody>
                  <a:tcPr marL="93159" marR="93159" marT="46580" marB="46580"/>
                </a:tc>
                <a:extLst>
                  <a:ext uri="{0D108BD9-81ED-4DB2-BD59-A6C34878D82A}">
                    <a16:rowId xmlns:a16="http://schemas.microsoft.com/office/drawing/2014/main" val="10007"/>
                  </a:ext>
                </a:extLst>
              </a:tr>
            </a:tbl>
          </a:graphicData>
        </a:graphic>
      </p:graphicFrame>
      <p:sp>
        <p:nvSpPr>
          <p:cNvPr id="4" name="TextBox 3"/>
          <p:cNvSpPr txBox="1"/>
          <p:nvPr/>
        </p:nvSpPr>
        <p:spPr>
          <a:xfrm>
            <a:off x="1088572" y="5208452"/>
            <a:ext cx="6792686" cy="430887"/>
          </a:xfrm>
          <a:prstGeom prst="rect">
            <a:avLst/>
          </a:prstGeom>
          <a:noFill/>
        </p:spPr>
        <p:txBody>
          <a:bodyPr wrap="square" rtlCol="0">
            <a:spAutoFit/>
          </a:bodyPr>
          <a:lstStyle/>
          <a:p>
            <a:pPr algn="ctr"/>
            <a:r>
              <a:rPr lang="en-US" sz="2200" b="1">
                <a:hlinkClick r:id="rId3"/>
              </a:rPr>
              <a:t>ssa.gov/</a:t>
            </a:r>
            <a:r>
              <a:rPr lang="en-US" sz="2200" b="1" err="1">
                <a:hlinkClick r:id="rId3"/>
              </a:rPr>
              <a:t>oact</a:t>
            </a:r>
            <a:r>
              <a:rPr lang="en-US" sz="2200" b="1">
                <a:hlinkClick r:id="rId3"/>
              </a:rPr>
              <a:t>/</a:t>
            </a:r>
            <a:r>
              <a:rPr lang="en-US" sz="2200" b="1" err="1">
                <a:hlinkClick r:id="rId3"/>
              </a:rPr>
              <a:t>quickcalc</a:t>
            </a:r>
            <a:r>
              <a:rPr lang="en-US" sz="2200" b="1">
                <a:hlinkClick r:id="rId3"/>
              </a:rPr>
              <a:t>/earlyretire.html</a:t>
            </a:r>
            <a:endParaRPr lang="en-US" sz="2200" b="1"/>
          </a:p>
        </p:txBody>
      </p:sp>
    </p:spTree>
    <p:extLst>
      <p:ext uri="{BB962C8B-B14F-4D97-AF65-F5344CB8AC3E}">
        <p14:creationId xmlns:p14="http://schemas.microsoft.com/office/powerpoint/2010/main" val="169405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ot;  &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999744"/>
          </a:xfrm>
          <a:prstGeom prst="rect">
            <a:avLst/>
          </a:prstGeom>
        </p:spPr>
      </p:pic>
      <p:sp>
        <p:nvSpPr>
          <p:cNvPr id="5" name="Title 3"/>
          <p:cNvSpPr txBox="1">
            <a:spLocks/>
          </p:cNvSpPr>
          <p:nvPr/>
        </p:nvSpPr>
        <p:spPr>
          <a:xfrm>
            <a:off x="0" y="2057400"/>
            <a:ext cx="9144000" cy="13236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00">
              <a:defRPr/>
            </a:pPr>
            <a:r>
              <a:rPr lang="en-US" sz="9000" b="1" kern="0" dirty="0">
                <a:solidFill>
                  <a:srgbClr val="D12229"/>
                </a:solidFill>
                <a:latin typeface="Times"/>
              </a:rPr>
              <a:t>70</a:t>
            </a:r>
          </a:p>
        </p:txBody>
      </p:sp>
      <p:sp>
        <p:nvSpPr>
          <p:cNvPr id="6" name="Subtitle 4"/>
          <p:cNvSpPr txBox="1">
            <a:spLocks/>
          </p:cNvSpPr>
          <p:nvPr/>
        </p:nvSpPr>
        <p:spPr>
          <a:xfrm>
            <a:off x="0" y="3553821"/>
            <a:ext cx="9144000" cy="1475379"/>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defTabSz="685800">
              <a:defRPr/>
            </a:pPr>
            <a:r>
              <a:rPr lang="en-US" sz="2400" b="1" kern="0" cap="small" dirty="0">
                <a:solidFill>
                  <a:srgbClr val="002A5C"/>
                </a:solidFill>
                <a:latin typeface="Times"/>
              </a:rPr>
              <a:t>Max Delayed Retired Credit</a:t>
            </a:r>
          </a:p>
          <a:p>
            <a:pPr defTabSz="685800">
              <a:defRPr/>
            </a:pPr>
            <a:r>
              <a:rPr lang="en-US" sz="2400" b="1" kern="0" cap="small" dirty="0">
                <a:solidFill>
                  <a:srgbClr val="002A5C"/>
                </a:solidFill>
                <a:latin typeface="Times"/>
              </a:rPr>
              <a:t>+ 8% of Benefit per every year after</a:t>
            </a:r>
          </a:p>
          <a:p>
            <a:pPr defTabSz="685800">
              <a:defRPr/>
            </a:pPr>
            <a:r>
              <a:rPr lang="en-US" sz="2400" b="1" kern="0" cap="small" dirty="0">
                <a:solidFill>
                  <a:srgbClr val="002A5C"/>
                </a:solidFill>
                <a:latin typeface="Times"/>
              </a:rPr>
              <a:t>Full Retirement Age</a:t>
            </a:r>
          </a:p>
          <a:p>
            <a:pPr defTabSz="685800">
              <a:defRPr/>
            </a:pPr>
            <a:endParaRPr lang="en-US" sz="2400" b="1" kern="0" cap="small" dirty="0">
              <a:solidFill>
                <a:srgbClr val="002A5C"/>
              </a:solidFill>
              <a:latin typeface="Times"/>
            </a:endParaRPr>
          </a:p>
        </p:txBody>
      </p:sp>
    </p:spTree>
    <p:extLst>
      <p:ext uri="{BB962C8B-B14F-4D97-AF65-F5344CB8AC3E}">
        <p14:creationId xmlns:p14="http://schemas.microsoft.com/office/powerpoint/2010/main" val="3105186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857251"/>
            <a:ext cx="6858000" cy="520262"/>
          </a:xfrm>
        </p:spPr>
        <p:txBody>
          <a:bodyPr/>
          <a:lstStyle/>
          <a:p>
            <a:r>
              <a:rPr lang="en-US" dirty="0"/>
              <a:t>Working While Receiving Benefits</a:t>
            </a:r>
          </a:p>
        </p:txBody>
      </p:sp>
      <p:graphicFrame>
        <p:nvGraphicFramePr>
          <p:cNvPr id="6" name="Table 5"/>
          <p:cNvGraphicFramePr>
            <a:graphicFrameLocks noGrp="1"/>
          </p:cNvGraphicFramePr>
          <p:nvPr>
            <p:extLst>
              <p:ext uri="{D42A27DB-BD31-4B8C-83A1-F6EECF244321}">
                <p14:modId xmlns:p14="http://schemas.microsoft.com/office/powerpoint/2010/main" val="858301194"/>
              </p:ext>
            </p:extLst>
          </p:nvPr>
        </p:nvGraphicFramePr>
        <p:xfrm>
          <a:off x="1324592" y="1782884"/>
          <a:ext cx="6645928" cy="3051808"/>
        </p:xfrm>
        <a:graphic>
          <a:graphicData uri="http://schemas.openxmlformats.org/drawingml/2006/table">
            <a:tbl>
              <a:tblPr firstRow="1" bandRow="1">
                <a:tableStyleId>{69CF1AB2-1976-4502-BF36-3FF5EA218861}</a:tableStyleId>
              </a:tblPr>
              <a:tblGrid>
                <a:gridCol w="211455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473978">
                  <a:extLst>
                    <a:ext uri="{9D8B030D-6E8A-4147-A177-3AD203B41FA5}">
                      <a16:colId xmlns:a16="http://schemas.microsoft.com/office/drawing/2014/main" val="20002"/>
                    </a:ext>
                  </a:extLst>
                </a:gridCol>
              </a:tblGrid>
              <a:tr h="891555">
                <a:tc>
                  <a:txBody>
                    <a:bodyPr/>
                    <a:lstStyle/>
                    <a:p>
                      <a:pPr algn="l"/>
                      <a:r>
                        <a:rPr lang="en-US" sz="1800" dirty="0">
                          <a:solidFill>
                            <a:schemeClr val="bg1"/>
                          </a:solidFill>
                        </a:rPr>
                        <a:t>If you are</a:t>
                      </a:r>
                    </a:p>
                  </a:txBody>
                  <a:tcPr marL="68580" marR="68580" marT="34298" marB="34298" anchor="ctr">
                    <a:solidFill>
                      <a:srgbClr val="007D7D"/>
                    </a:solidFill>
                  </a:tcPr>
                </a:tc>
                <a:tc>
                  <a:txBody>
                    <a:bodyPr/>
                    <a:lstStyle/>
                    <a:p>
                      <a:pPr algn="ctr"/>
                      <a:r>
                        <a:rPr lang="en-US" sz="1800" dirty="0">
                          <a:solidFill>
                            <a:schemeClr val="bg1"/>
                          </a:solidFill>
                        </a:rPr>
                        <a:t>In 2025, you can</a:t>
                      </a:r>
                      <a:r>
                        <a:rPr lang="en-US" sz="1800" baseline="0" dirty="0">
                          <a:solidFill>
                            <a:schemeClr val="bg1"/>
                          </a:solidFill>
                        </a:rPr>
                        <a:t> earn up to</a:t>
                      </a:r>
                      <a:endParaRPr lang="en-US" sz="1800" dirty="0">
                        <a:solidFill>
                          <a:schemeClr val="bg1"/>
                        </a:solidFill>
                      </a:endParaRPr>
                    </a:p>
                  </a:txBody>
                  <a:tcPr marL="68580" marR="68580" marT="34298" marB="34298" anchor="ctr">
                    <a:solidFill>
                      <a:srgbClr val="007D7D"/>
                    </a:solidFill>
                  </a:tcPr>
                </a:tc>
                <a:tc>
                  <a:txBody>
                    <a:bodyPr/>
                    <a:lstStyle/>
                    <a:p>
                      <a:pPr algn="ctr"/>
                      <a:r>
                        <a:rPr lang="en-US" sz="1800" dirty="0">
                          <a:solidFill>
                            <a:schemeClr val="bg1"/>
                          </a:solidFill>
                        </a:rPr>
                        <a:t>If you</a:t>
                      </a:r>
                      <a:r>
                        <a:rPr lang="en-US" sz="1800" baseline="0" dirty="0">
                          <a:solidFill>
                            <a:schemeClr val="bg1"/>
                          </a:solidFill>
                        </a:rPr>
                        <a:t> earn more, some benefits will be withheld</a:t>
                      </a:r>
                      <a:endParaRPr lang="en-US" sz="1800" dirty="0">
                        <a:solidFill>
                          <a:schemeClr val="bg1"/>
                        </a:solidFill>
                      </a:endParaRPr>
                    </a:p>
                  </a:txBody>
                  <a:tcPr marL="68580" marR="68580" marT="34298" marB="34298" anchor="ctr">
                    <a:solidFill>
                      <a:srgbClr val="007D7D"/>
                    </a:solidFill>
                  </a:tcPr>
                </a:tc>
                <a:extLst>
                  <a:ext uri="{0D108BD9-81ED-4DB2-BD59-A6C34878D82A}">
                    <a16:rowId xmlns:a16="http://schemas.microsoft.com/office/drawing/2014/main" val="10000"/>
                  </a:ext>
                </a:extLst>
              </a:tr>
              <a:tr h="560020">
                <a:tc>
                  <a:txBody>
                    <a:bodyPr/>
                    <a:lstStyle/>
                    <a:p>
                      <a:r>
                        <a:rPr lang="en-US" sz="1600" dirty="0"/>
                        <a:t>Under Full </a:t>
                      </a:r>
                    </a:p>
                    <a:p>
                      <a:r>
                        <a:rPr lang="en-US" sz="1600" dirty="0"/>
                        <a:t>Retirement Age</a:t>
                      </a:r>
                    </a:p>
                  </a:txBody>
                  <a:tcPr marL="68580" marR="68580" marT="34298" marB="34298"/>
                </a:tc>
                <a:tc>
                  <a:txBody>
                    <a:bodyPr/>
                    <a:lstStyle/>
                    <a:p>
                      <a:pPr algn="ctr"/>
                      <a:r>
                        <a:rPr lang="en-US" sz="1600" dirty="0"/>
                        <a:t>$23,400/yr. </a:t>
                      </a:r>
                    </a:p>
                  </a:txBody>
                  <a:tcPr marL="68580" marR="68580" marT="34298" marB="34298"/>
                </a:tc>
                <a:tc>
                  <a:txBody>
                    <a:bodyPr/>
                    <a:lstStyle/>
                    <a:p>
                      <a:pPr algn="ctr"/>
                      <a:r>
                        <a:rPr lang="en-US" sz="1600" dirty="0"/>
                        <a:t>$1 for every $2 earned above the limit</a:t>
                      </a:r>
                    </a:p>
                  </a:txBody>
                  <a:tcPr marL="68580" marR="68580" marT="34298" marB="34298"/>
                </a:tc>
                <a:extLst>
                  <a:ext uri="{0D108BD9-81ED-4DB2-BD59-A6C34878D82A}">
                    <a16:rowId xmlns:a16="http://schemas.microsoft.com/office/drawing/2014/main" val="10001"/>
                  </a:ext>
                </a:extLst>
              </a:tr>
              <a:tr h="788685">
                <a:tc>
                  <a:txBody>
                    <a:bodyPr/>
                    <a:lstStyle/>
                    <a:p>
                      <a:r>
                        <a:rPr lang="en-US" sz="1600" dirty="0"/>
                        <a:t>The Year Full Retirement Age is Reached</a:t>
                      </a:r>
                    </a:p>
                  </a:txBody>
                  <a:tcPr marL="68580" marR="68580" marT="34298" marB="34298"/>
                </a:tc>
                <a:tc>
                  <a:txBody>
                    <a:bodyPr/>
                    <a:lstStyle/>
                    <a:p>
                      <a:pPr algn="ctr"/>
                      <a:r>
                        <a:rPr lang="en-US" sz="1600" dirty="0"/>
                        <a:t>$62,160/yr. </a:t>
                      </a:r>
                      <a:br>
                        <a:rPr lang="en-US" sz="1600" dirty="0"/>
                      </a:br>
                      <a:r>
                        <a:rPr lang="en-US" sz="1600" dirty="0"/>
                        <a:t>before month of full</a:t>
                      </a:r>
                      <a:r>
                        <a:rPr lang="en-US" sz="1600" baseline="0" dirty="0"/>
                        <a:t> retirement age</a:t>
                      </a:r>
                      <a:endParaRPr lang="en-US" sz="1600" dirty="0"/>
                    </a:p>
                  </a:txBody>
                  <a:tcPr marL="68580" marR="68580" marT="34298" marB="34298"/>
                </a:tc>
                <a:tc>
                  <a:txBody>
                    <a:bodyPr/>
                    <a:lstStyle/>
                    <a:p>
                      <a:pPr algn="ctr"/>
                      <a:r>
                        <a:rPr lang="en-US" sz="1600" dirty="0"/>
                        <a:t>$1 for every $3 earned above the limit</a:t>
                      </a:r>
                    </a:p>
                  </a:txBody>
                  <a:tcPr marL="68580" marR="68580" marT="34298" marB="34298"/>
                </a:tc>
                <a:extLst>
                  <a:ext uri="{0D108BD9-81ED-4DB2-BD59-A6C34878D82A}">
                    <a16:rowId xmlns:a16="http://schemas.microsoft.com/office/drawing/2014/main" val="10002"/>
                  </a:ext>
                </a:extLst>
              </a:tr>
              <a:tr h="788685">
                <a:tc>
                  <a:txBody>
                    <a:bodyPr/>
                    <a:lstStyle/>
                    <a:p>
                      <a:r>
                        <a:rPr lang="en-US" sz="1600" dirty="0"/>
                        <a:t>Month of Full Retirement Age </a:t>
                      </a:r>
                      <a:br>
                        <a:rPr lang="en-US" sz="1600" dirty="0"/>
                      </a:br>
                      <a:r>
                        <a:rPr lang="en-US" sz="1600" dirty="0"/>
                        <a:t>and Above</a:t>
                      </a:r>
                    </a:p>
                  </a:txBody>
                  <a:tcPr marL="68580" marR="68580" marT="34298" marB="34298"/>
                </a:tc>
                <a:tc>
                  <a:txBody>
                    <a:bodyPr/>
                    <a:lstStyle/>
                    <a:p>
                      <a:pPr algn="ctr"/>
                      <a:endParaRPr lang="en-US" sz="1600" dirty="0"/>
                    </a:p>
                    <a:p>
                      <a:pPr algn="ctr"/>
                      <a:r>
                        <a:rPr lang="en-US" sz="1600" dirty="0"/>
                        <a:t>No Limit</a:t>
                      </a:r>
                    </a:p>
                    <a:p>
                      <a:pPr algn="ctr"/>
                      <a:endParaRPr lang="en-US" sz="1600" dirty="0"/>
                    </a:p>
                  </a:txBody>
                  <a:tcPr marL="68580" marR="68580" marT="34298" marB="34298"/>
                </a:tc>
                <a:tc>
                  <a:txBody>
                    <a:bodyPr/>
                    <a:lstStyle/>
                    <a:p>
                      <a:pPr algn="ctr"/>
                      <a:endParaRPr lang="en-US" sz="1600" dirty="0"/>
                    </a:p>
                    <a:p>
                      <a:pPr algn="ctr"/>
                      <a:r>
                        <a:rPr lang="en-US" sz="1600" dirty="0"/>
                        <a:t>No Limit</a:t>
                      </a:r>
                    </a:p>
                  </a:txBody>
                  <a:tcPr marL="68580" marR="68580" marT="34298" marB="34298"/>
                </a:tc>
                <a:extLst>
                  <a:ext uri="{0D108BD9-81ED-4DB2-BD59-A6C34878D82A}">
                    <a16:rowId xmlns:a16="http://schemas.microsoft.com/office/drawing/2014/main" val="10003"/>
                  </a:ext>
                </a:extLst>
              </a:tr>
            </a:tbl>
          </a:graphicData>
        </a:graphic>
      </p:graphicFrame>
      <p:sp>
        <p:nvSpPr>
          <p:cNvPr id="4" name="Content Placeholder 3"/>
          <p:cNvSpPr>
            <a:spLocks noGrp="1"/>
          </p:cNvSpPr>
          <p:nvPr>
            <p:ph sz="quarter" idx="11"/>
          </p:nvPr>
        </p:nvSpPr>
        <p:spPr>
          <a:xfrm>
            <a:off x="1435473" y="4819452"/>
            <a:ext cx="6273053" cy="554567"/>
          </a:xfrm>
        </p:spPr>
        <p:txBody>
          <a:bodyPr/>
          <a:lstStyle/>
          <a:p>
            <a:pPr marL="0" indent="0" algn="ctr">
              <a:spcBef>
                <a:spcPct val="0"/>
              </a:spcBef>
              <a:buNone/>
            </a:pPr>
            <a:r>
              <a:rPr lang="en-US" sz="1650" dirty="0">
                <a:solidFill>
                  <a:schemeClr val="tx1">
                    <a:lumMod val="75000"/>
                  </a:schemeClr>
                </a:solidFill>
              </a:rPr>
              <a:t>Retirement Earnings Test Calculator:</a:t>
            </a:r>
          </a:p>
          <a:p>
            <a:pPr marL="0" indent="0" algn="ctr">
              <a:spcBef>
                <a:spcPct val="0"/>
              </a:spcBef>
              <a:buNone/>
            </a:pPr>
            <a:r>
              <a:rPr lang="en-US" sz="1650" dirty="0">
                <a:solidFill>
                  <a:schemeClr val="tx1">
                    <a:lumMod val="75000"/>
                  </a:schemeClr>
                </a:solidFill>
                <a:hlinkClick r:id="rId3"/>
              </a:rPr>
              <a:t>ssa.gov/OACT/COLA/RTeffect.html</a:t>
            </a:r>
            <a:endParaRPr lang="en-US" altLang="en-US" sz="1650" dirty="0">
              <a:solidFill>
                <a:schemeClr val="tx1">
                  <a:lumMod val="75000"/>
                </a:schemeClr>
              </a:solidFill>
            </a:endParaRPr>
          </a:p>
          <a:p>
            <a:pPr marL="0" indent="0">
              <a:spcBef>
                <a:spcPct val="0"/>
              </a:spcBef>
              <a:buNone/>
            </a:pPr>
            <a:endParaRPr lang="en-US" altLang="en-US" sz="1650" dirty="0">
              <a:solidFill>
                <a:srgbClr val="003366"/>
              </a:solidFill>
            </a:endParaRPr>
          </a:p>
        </p:txBody>
      </p:sp>
    </p:spTree>
    <p:extLst>
      <p:ext uri="{BB962C8B-B14F-4D97-AF65-F5344CB8AC3E}">
        <p14:creationId xmlns:p14="http://schemas.microsoft.com/office/powerpoint/2010/main" val="277124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104731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defTabSz="685800" eaLnBrk="1" fontAlgn="auto" hangingPunct="1">
              <a:spcBef>
                <a:spcPct val="0"/>
              </a:spcBef>
              <a:spcAft>
                <a:spcPts val="0"/>
              </a:spcAft>
              <a:buNone/>
              <a:defRPr/>
            </a:pPr>
            <a:r>
              <a:rPr lang="en-US" altLang="en-US" sz="2400" b="1" dirty="0">
                <a:solidFill>
                  <a:srgbClr val="003366"/>
                </a:solidFill>
                <a:latin typeface="Times"/>
                <a:cs typeface="+mn-cs"/>
              </a:rPr>
              <a:t>What Income Counts Towards the Annual Earnings Limits?</a:t>
            </a:r>
          </a:p>
        </p:txBody>
      </p:sp>
      <p:sp>
        <p:nvSpPr>
          <p:cNvPr id="3" name="Text Box 17"/>
          <p:cNvSpPr txBox="1">
            <a:spLocks noChangeArrowheads="1"/>
          </p:cNvSpPr>
          <p:nvPr/>
        </p:nvSpPr>
        <p:spPr bwMode="auto">
          <a:xfrm>
            <a:off x="2457450" y="1657350"/>
            <a:ext cx="45148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defTabSz="685800" eaLnBrk="1" fontAlgn="auto" hangingPunct="1">
              <a:spcBef>
                <a:spcPct val="0"/>
              </a:spcBef>
              <a:spcAft>
                <a:spcPts val="0"/>
              </a:spcAft>
              <a:buNone/>
              <a:defRPr/>
            </a:pPr>
            <a:r>
              <a:rPr lang="en-US" altLang="en-US" sz="2100" u="sng" dirty="0">
                <a:solidFill>
                  <a:srgbClr val="003366"/>
                </a:solidFill>
                <a:latin typeface="Times"/>
                <a:cs typeface="+mn-cs"/>
              </a:rPr>
              <a:t>Income that Counts as Earnings:</a:t>
            </a:r>
          </a:p>
        </p:txBody>
      </p:sp>
      <p:sp>
        <p:nvSpPr>
          <p:cNvPr id="4" name="Text Box 5"/>
          <p:cNvSpPr txBox="1">
            <a:spLocks noChangeArrowheads="1"/>
          </p:cNvSpPr>
          <p:nvPr/>
        </p:nvSpPr>
        <p:spPr bwMode="auto">
          <a:xfrm>
            <a:off x="1600200" y="2291403"/>
            <a:ext cx="5372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defTabSz="685800" eaLnBrk="1" fontAlgn="auto" hangingPunct="1">
              <a:spcBef>
                <a:spcPts val="0"/>
              </a:spcBef>
              <a:spcAft>
                <a:spcPts val="0"/>
              </a:spcAft>
              <a:buNone/>
              <a:defRPr/>
            </a:pPr>
            <a:r>
              <a:rPr lang="en-US" altLang="en-US" sz="1800" b="1" dirty="0">
                <a:solidFill>
                  <a:srgbClr val="003366"/>
                </a:solidFill>
                <a:latin typeface="Times"/>
                <a:cs typeface="+mn-cs"/>
              </a:rPr>
              <a:t>Gross wages </a:t>
            </a:r>
            <a:r>
              <a:rPr lang="en-US" altLang="en-US" sz="1800" dirty="0">
                <a:solidFill>
                  <a:srgbClr val="003366"/>
                </a:solidFill>
                <a:latin typeface="Times"/>
                <a:cs typeface="+mn-cs"/>
              </a:rPr>
              <a:t>from employment </a:t>
            </a:r>
            <a:br>
              <a:rPr lang="en-US" altLang="en-US" sz="1800" dirty="0">
                <a:solidFill>
                  <a:srgbClr val="003366"/>
                </a:solidFill>
                <a:latin typeface="Times"/>
                <a:cs typeface="+mn-cs"/>
              </a:rPr>
            </a:br>
            <a:r>
              <a:rPr lang="en-US" altLang="en-US" sz="1800" dirty="0">
                <a:solidFill>
                  <a:srgbClr val="003366"/>
                </a:solidFill>
                <a:latin typeface="Times"/>
                <a:cs typeface="+mn-cs"/>
              </a:rPr>
              <a:t>and/or </a:t>
            </a:r>
            <a:r>
              <a:rPr lang="en-US" altLang="en-US" sz="1800" b="1" dirty="0">
                <a:solidFill>
                  <a:srgbClr val="003366"/>
                </a:solidFill>
                <a:latin typeface="Times"/>
                <a:cs typeface="+mn-cs"/>
              </a:rPr>
              <a:t>net earnings from self employment</a:t>
            </a:r>
          </a:p>
        </p:txBody>
      </p:sp>
      <p:sp>
        <p:nvSpPr>
          <p:cNvPr id="5" name="Text Box 16"/>
          <p:cNvSpPr txBox="1">
            <a:spLocks noChangeArrowheads="1"/>
          </p:cNvSpPr>
          <p:nvPr/>
        </p:nvSpPr>
        <p:spPr bwMode="auto">
          <a:xfrm>
            <a:off x="1143000" y="3254341"/>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defTabSz="685800" eaLnBrk="1" fontAlgn="auto" hangingPunct="1">
              <a:spcBef>
                <a:spcPct val="0"/>
              </a:spcBef>
              <a:spcAft>
                <a:spcPts val="0"/>
              </a:spcAft>
              <a:buNone/>
              <a:defRPr/>
            </a:pPr>
            <a:r>
              <a:rPr lang="en-US" altLang="en-US" sz="2100" u="sng" dirty="0">
                <a:solidFill>
                  <a:srgbClr val="003366"/>
                </a:solidFill>
                <a:latin typeface="Times"/>
                <a:cs typeface="+mn-cs"/>
              </a:rPr>
              <a:t>Income that Does </a:t>
            </a:r>
            <a:r>
              <a:rPr lang="en-US" altLang="en-US" sz="2100" b="1" u="sng" dirty="0">
                <a:solidFill>
                  <a:srgbClr val="003366"/>
                </a:solidFill>
                <a:latin typeface="Times"/>
                <a:cs typeface="+mn-cs"/>
              </a:rPr>
              <a:t>NOT</a:t>
            </a:r>
            <a:r>
              <a:rPr lang="en-US" altLang="en-US" sz="2100" u="sng" dirty="0">
                <a:solidFill>
                  <a:srgbClr val="003366"/>
                </a:solidFill>
                <a:latin typeface="Times"/>
                <a:cs typeface="+mn-cs"/>
              </a:rPr>
              <a:t> Count as Earnings:</a:t>
            </a:r>
          </a:p>
        </p:txBody>
      </p:sp>
      <p:sp>
        <p:nvSpPr>
          <p:cNvPr id="8" name="Text Box 19"/>
          <p:cNvSpPr txBox="1">
            <a:spLocks noChangeArrowheads="1"/>
          </p:cNvSpPr>
          <p:nvPr/>
        </p:nvSpPr>
        <p:spPr bwMode="auto">
          <a:xfrm>
            <a:off x="1828800" y="3727787"/>
            <a:ext cx="3314700" cy="105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marL="257175" indent="-257175" defTabSz="685800" eaLnBrk="1" fontAlgn="auto" hangingPunct="1">
              <a:spcBef>
                <a:spcPct val="0"/>
              </a:spcBef>
              <a:spcAft>
                <a:spcPts val="0"/>
              </a:spcAft>
              <a:buClr>
                <a:srgbClr val="003366"/>
              </a:buClr>
              <a:defRPr/>
            </a:pPr>
            <a:r>
              <a:rPr lang="en-US" altLang="en-US" sz="1800" dirty="0">
                <a:solidFill>
                  <a:srgbClr val="003366"/>
                </a:solidFill>
                <a:latin typeface="Times"/>
                <a:cs typeface="+mn-cs"/>
              </a:rPr>
              <a:t>Inheritance payments</a:t>
            </a:r>
          </a:p>
          <a:p>
            <a:pPr marL="257175" indent="-257175" defTabSz="685800" eaLnBrk="1" fontAlgn="auto" hangingPunct="1">
              <a:spcBef>
                <a:spcPts val="450"/>
              </a:spcBef>
              <a:spcAft>
                <a:spcPts val="0"/>
              </a:spcAft>
              <a:buClr>
                <a:srgbClr val="003366"/>
              </a:buClr>
              <a:defRPr/>
            </a:pPr>
            <a:r>
              <a:rPr lang="en-US" altLang="en-US" sz="1800" dirty="0">
                <a:solidFill>
                  <a:srgbClr val="003366"/>
                </a:solidFill>
                <a:latin typeface="Times"/>
                <a:cs typeface="+mn-cs"/>
              </a:rPr>
              <a:t>Pensions</a:t>
            </a:r>
          </a:p>
          <a:p>
            <a:pPr marL="257175" indent="-257175" defTabSz="685800" eaLnBrk="1" fontAlgn="auto" hangingPunct="1">
              <a:spcBef>
                <a:spcPts val="450"/>
              </a:spcBef>
              <a:spcAft>
                <a:spcPts val="0"/>
              </a:spcAft>
              <a:buClr>
                <a:srgbClr val="003366"/>
              </a:buClr>
              <a:defRPr/>
            </a:pPr>
            <a:r>
              <a:rPr lang="en-US" altLang="en-US" sz="1800" dirty="0">
                <a:solidFill>
                  <a:srgbClr val="003366"/>
                </a:solidFill>
                <a:latin typeface="Times"/>
                <a:cs typeface="+mn-cs"/>
              </a:rPr>
              <a:t>Income from investments</a:t>
            </a:r>
          </a:p>
        </p:txBody>
      </p:sp>
      <p:sp>
        <p:nvSpPr>
          <p:cNvPr id="9" name="Text Box 23"/>
          <p:cNvSpPr txBox="1">
            <a:spLocks noChangeArrowheads="1"/>
          </p:cNvSpPr>
          <p:nvPr/>
        </p:nvSpPr>
        <p:spPr bwMode="auto">
          <a:xfrm>
            <a:off x="4931923" y="3727786"/>
            <a:ext cx="3526277" cy="105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marL="257175" indent="-257175" defTabSz="685800" eaLnBrk="1" fontAlgn="auto" hangingPunct="1">
              <a:spcBef>
                <a:spcPct val="0"/>
              </a:spcBef>
              <a:spcAft>
                <a:spcPts val="0"/>
              </a:spcAft>
              <a:buClr>
                <a:srgbClr val="003366"/>
              </a:buClr>
              <a:defRPr/>
            </a:pPr>
            <a:r>
              <a:rPr lang="en-US" altLang="en-US" sz="1800" dirty="0">
                <a:solidFill>
                  <a:srgbClr val="002060"/>
                </a:solidFill>
                <a:latin typeface="Times"/>
                <a:cs typeface="+mn-cs"/>
              </a:rPr>
              <a:t>Interest and dividends</a:t>
            </a:r>
          </a:p>
          <a:p>
            <a:pPr marL="257175" indent="-257175" defTabSz="685800" eaLnBrk="1" fontAlgn="auto" hangingPunct="1">
              <a:spcBef>
                <a:spcPts val="450"/>
              </a:spcBef>
              <a:spcAft>
                <a:spcPts val="0"/>
              </a:spcAft>
              <a:buClr>
                <a:srgbClr val="003366"/>
              </a:buClr>
              <a:defRPr/>
            </a:pPr>
            <a:r>
              <a:rPr lang="en-US" altLang="en-US" sz="1800" dirty="0">
                <a:solidFill>
                  <a:srgbClr val="002060"/>
                </a:solidFill>
                <a:latin typeface="Times"/>
                <a:cs typeface="+mn-cs"/>
              </a:rPr>
              <a:t>Capital gains</a:t>
            </a:r>
          </a:p>
          <a:p>
            <a:pPr marL="257175" indent="-257175" defTabSz="685800" eaLnBrk="1" fontAlgn="auto" hangingPunct="1">
              <a:spcBef>
                <a:spcPts val="450"/>
              </a:spcBef>
              <a:spcAft>
                <a:spcPts val="0"/>
              </a:spcAft>
              <a:buClr>
                <a:srgbClr val="003366"/>
              </a:buClr>
              <a:defRPr/>
            </a:pPr>
            <a:r>
              <a:rPr lang="en-US" altLang="en-US" sz="1800" dirty="0">
                <a:solidFill>
                  <a:srgbClr val="002060"/>
                </a:solidFill>
                <a:latin typeface="Times"/>
                <a:cs typeface="+mn-cs"/>
              </a:rPr>
              <a:t>Other sources</a:t>
            </a:r>
          </a:p>
        </p:txBody>
      </p:sp>
    </p:spTree>
    <p:extLst>
      <p:ext uri="{BB962C8B-B14F-4D97-AF65-F5344CB8AC3E}">
        <p14:creationId xmlns:p14="http://schemas.microsoft.com/office/powerpoint/2010/main" val="3070425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52400" y="990600"/>
            <a:ext cx="9144000" cy="762000"/>
          </a:xfrm>
          <a:prstGeom prst="rect">
            <a:avLst/>
          </a:prstGeom>
        </p:spPr>
        <p:txBody>
          <a:bodyPr>
            <a:normAutofit/>
          </a:bodyPr>
          <a:lstStyle>
            <a:lvl1pPr algn="ctr" rtl="0" fontAlgn="base">
              <a:spcBef>
                <a:spcPct val="0"/>
              </a:spcBef>
              <a:spcAft>
                <a:spcPct val="0"/>
              </a:spcAft>
              <a:defRPr sz="4400" b="1" kern="1200">
                <a:solidFill>
                  <a:schemeClr val="tx1"/>
                </a:solidFill>
                <a:latin typeface="+mj-lt"/>
                <a:ea typeface="+mj-ea"/>
                <a:cs typeface="+mj-cs"/>
              </a:defRPr>
            </a:lvl1pPr>
            <a:lvl2pPr algn="ctr" rtl="0" fontAlgn="base">
              <a:spcBef>
                <a:spcPct val="0"/>
              </a:spcBef>
              <a:spcAft>
                <a:spcPct val="0"/>
              </a:spcAft>
              <a:defRPr sz="4400" b="1">
                <a:solidFill>
                  <a:schemeClr val="tx1"/>
                </a:solidFill>
                <a:latin typeface="Times" panose="02020603050405020304" pitchFamily="18" charset="0"/>
              </a:defRPr>
            </a:lvl2pPr>
            <a:lvl3pPr algn="ctr" rtl="0" fontAlgn="base">
              <a:spcBef>
                <a:spcPct val="0"/>
              </a:spcBef>
              <a:spcAft>
                <a:spcPct val="0"/>
              </a:spcAft>
              <a:defRPr sz="4400" b="1">
                <a:solidFill>
                  <a:schemeClr val="tx1"/>
                </a:solidFill>
                <a:latin typeface="Times" panose="02020603050405020304" pitchFamily="18" charset="0"/>
              </a:defRPr>
            </a:lvl3pPr>
            <a:lvl4pPr algn="ctr" rtl="0" fontAlgn="base">
              <a:spcBef>
                <a:spcPct val="0"/>
              </a:spcBef>
              <a:spcAft>
                <a:spcPct val="0"/>
              </a:spcAft>
              <a:defRPr sz="4400" b="1">
                <a:solidFill>
                  <a:schemeClr val="tx1"/>
                </a:solidFill>
                <a:latin typeface="Times" panose="02020603050405020304" pitchFamily="18" charset="0"/>
              </a:defRPr>
            </a:lvl4pPr>
            <a:lvl5pPr algn="ctr" rtl="0" fontAlgn="base">
              <a:spcBef>
                <a:spcPct val="0"/>
              </a:spcBef>
              <a:spcAft>
                <a:spcPct val="0"/>
              </a:spcAft>
              <a:defRPr sz="4400" b="1">
                <a:solidFill>
                  <a:schemeClr val="tx1"/>
                </a:solidFill>
                <a:latin typeface="Times" panose="02020603050405020304" pitchFamily="18" charset="0"/>
              </a:defRPr>
            </a:lvl5pPr>
            <a:lvl6pPr marL="457200" algn="ctr" rtl="0" fontAlgn="base">
              <a:spcBef>
                <a:spcPct val="0"/>
              </a:spcBef>
              <a:spcAft>
                <a:spcPct val="0"/>
              </a:spcAft>
              <a:defRPr sz="4400" b="1">
                <a:solidFill>
                  <a:schemeClr val="tx1"/>
                </a:solidFill>
                <a:latin typeface="Times" panose="02020603050405020304" pitchFamily="18" charset="0"/>
              </a:defRPr>
            </a:lvl6pPr>
            <a:lvl7pPr marL="914400" algn="ctr" rtl="0" fontAlgn="base">
              <a:spcBef>
                <a:spcPct val="0"/>
              </a:spcBef>
              <a:spcAft>
                <a:spcPct val="0"/>
              </a:spcAft>
              <a:defRPr sz="4400" b="1">
                <a:solidFill>
                  <a:schemeClr val="tx1"/>
                </a:solidFill>
                <a:latin typeface="Times" panose="02020603050405020304" pitchFamily="18" charset="0"/>
              </a:defRPr>
            </a:lvl7pPr>
            <a:lvl8pPr marL="1371600" algn="ctr" rtl="0" fontAlgn="base">
              <a:spcBef>
                <a:spcPct val="0"/>
              </a:spcBef>
              <a:spcAft>
                <a:spcPct val="0"/>
              </a:spcAft>
              <a:defRPr sz="4400" b="1">
                <a:solidFill>
                  <a:schemeClr val="tx1"/>
                </a:solidFill>
                <a:latin typeface="Times" panose="02020603050405020304" pitchFamily="18" charset="0"/>
              </a:defRPr>
            </a:lvl8pPr>
            <a:lvl9pPr marL="1828800" algn="ctr" rtl="0" fontAlgn="base">
              <a:spcBef>
                <a:spcPct val="0"/>
              </a:spcBef>
              <a:spcAft>
                <a:spcPct val="0"/>
              </a:spcAft>
              <a:defRPr sz="4400" b="1">
                <a:solidFill>
                  <a:schemeClr val="tx1"/>
                </a:solidFill>
                <a:latin typeface="Times" panose="02020603050405020304" pitchFamily="18" charset="0"/>
              </a:defRPr>
            </a:lvl9pPr>
          </a:lstStyle>
          <a:p>
            <a:pPr eaLnBrk="1" hangingPunct="1">
              <a:defRPr/>
            </a:pPr>
            <a:r>
              <a:rPr lang="en-US" sz="3600" dirty="0">
                <a:ea typeface="+mn-ea"/>
                <a:cs typeface="+mn-cs"/>
              </a:rPr>
              <a:t>Additional Family Benefits</a:t>
            </a:r>
          </a:p>
        </p:txBody>
      </p:sp>
      <p:sp>
        <p:nvSpPr>
          <p:cNvPr id="11" name="Content Placeholder 9"/>
          <p:cNvSpPr txBox="1">
            <a:spLocks/>
          </p:cNvSpPr>
          <p:nvPr/>
        </p:nvSpPr>
        <p:spPr bwMode="auto">
          <a:xfrm>
            <a:off x="381000" y="1752600"/>
            <a:ext cx="8458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Clr>
                <a:schemeClr val="tx1"/>
              </a:buClr>
            </a:pPr>
            <a:r>
              <a:rPr lang="en-US" altLang="en-US" sz="2400" dirty="0">
                <a:solidFill>
                  <a:srgbClr val="002060"/>
                </a:solidFill>
              </a:rPr>
              <a:t>Once you file an application (Retirement or Disability) </a:t>
            </a:r>
            <a:r>
              <a:rPr lang="en-US" altLang="en-US" sz="2400" b="1" u="sng" dirty="0">
                <a:solidFill>
                  <a:srgbClr val="002060"/>
                </a:solidFill>
              </a:rPr>
              <a:t>additional</a:t>
            </a:r>
            <a:r>
              <a:rPr lang="en-US" altLang="en-US" sz="2400" dirty="0">
                <a:solidFill>
                  <a:srgbClr val="002060"/>
                </a:solidFill>
              </a:rPr>
              <a:t> family benefits can be considered</a:t>
            </a:r>
          </a:p>
          <a:p>
            <a:pPr eaLnBrk="1" hangingPunct="1">
              <a:spcBef>
                <a:spcPct val="0"/>
              </a:spcBef>
              <a:buClr>
                <a:schemeClr val="tx1"/>
              </a:buClr>
            </a:pPr>
            <a:endParaRPr lang="en-US" altLang="en-US" sz="2400" dirty="0">
              <a:solidFill>
                <a:srgbClr val="002060"/>
              </a:solidFill>
            </a:endParaRPr>
          </a:p>
          <a:p>
            <a:pPr eaLnBrk="1" hangingPunct="1">
              <a:spcBef>
                <a:spcPct val="0"/>
              </a:spcBef>
              <a:buClr>
                <a:schemeClr val="tx1"/>
              </a:buClr>
            </a:pPr>
            <a:r>
              <a:rPr lang="en-US" altLang="en-US" sz="2400" dirty="0">
                <a:solidFill>
                  <a:srgbClr val="002060"/>
                </a:solidFill>
              </a:rPr>
              <a:t>Social Security looks for eligible family members based on your answers to questions in your application </a:t>
            </a:r>
          </a:p>
          <a:p>
            <a:pPr eaLnBrk="1" hangingPunct="1">
              <a:spcBef>
                <a:spcPct val="0"/>
              </a:spcBef>
              <a:buClr>
                <a:schemeClr val="tx1"/>
              </a:buClr>
            </a:pPr>
            <a:endParaRPr lang="en-US" altLang="en-US" sz="2400" dirty="0">
              <a:solidFill>
                <a:srgbClr val="002060"/>
              </a:solidFill>
            </a:endParaRPr>
          </a:p>
          <a:p>
            <a:pPr lvl="1" eaLnBrk="1" hangingPunct="1">
              <a:spcBef>
                <a:spcPct val="0"/>
              </a:spcBef>
              <a:buClr>
                <a:schemeClr val="tx1"/>
              </a:buClr>
              <a:buFont typeface="Arial" panose="020B0604020202020204" pitchFamily="34" charset="0"/>
              <a:buChar char="•"/>
            </a:pPr>
            <a:r>
              <a:rPr lang="en-US" altLang="en-US" sz="2000" dirty="0">
                <a:solidFill>
                  <a:srgbClr val="002060"/>
                </a:solidFill>
              </a:rPr>
              <a:t>Minor children, adult children with childhood disabilities (disabling conditions that started prior to age 22) and spouses</a:t>
            </a:r>
          </a:p>
          <a:p>
            <a:pPr marL="0" indent="0" eaLnBrk="1" hangingPunct="1">
              <a:spcBef>
                <a:spcPct val="0"/>
              </a:spcBef>
              <a:buClr>
                <a:schemeClr val="tx1"/>
              </a:buClr>
              <a:buNone/>
            </a:pPr>
            <a:endParaRPr lang="en-US" altLang="en-US" sz="2400" dirty="0">
              <a:solidFill>
                <a:srgbClr val="002060"/>
              </a:solidFill>
            </a:endParaRPr>
          </a:p>
          <a:p>
            <a:pPr eaLnBrk="1" hangingPunct="1">
              <a:spcBef>
                <a:spcPct val="0"/>
              </a:spcBef>
              <a:buClr>
                <a:schemeClr val="tx1"/>
              </a:buClr>
            </a:pPr>
            <a:r>
              <a:rPr lang="en-US" altLang="en-US" sz="2400" dirty="0">
                <a:solidFill>
                  <a:srgbClr val="002060"/>
                </a:solidFill>
              </a:rPr>
              <a:t>Additional benefits do not reduce payment to the retired worker</a:t>
            </a:r>
          </a:p>
        </p:txBody>
      </p:sp>
    </p:spTree>
    <p:extLst>
      <p:ext uri="{BB962C8B-B14F-4D97-AF65-F5344CB8AC3E}">
        <p14:creationId xmlns:p14="http://schemas.microsoft.com/office/powerpoint/2010/main" val="3335397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740684215"/>
              </p:ext>
            </p:extLst>
          </p:nvPr>
        </p:nvGraphicFramePr>
        <p:xfrm>
          <a:off x="0" y="228600"/>
          <a:ext cx="9144000" cy="54864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828837781"/>
                    </a:ext>
                  </a:extLst>
                </a:gridCol>
              </a:tblGrid>
              <a:tr h="1239867">
                <a:tc>
                  <a:txBody>
                    <a:bodyPr/>
                    <a:lstStyle/>
                    <a:p>
                      <a:pPr algn="ctr"/>
                      <a:r>
                        <a:rPr lang="en-US" sz="4000" b="1" dirty="0">
                          <a:solidFill>
                            <a:schemeClr val="bg1"/>
                          </a:solidFill>
                          <a:latin typeface="Times"/>
                        </a:rPr>
                        <a:t>Objectives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374696416"/>
                  </a:ext>
                </a:extLst>
              </a:tr>
              <a:tr h="4246533">
                <a:tc>
                  <a:txBody>
                    <a:bodyPr/>
                    <a:lstStyle/>
                    <a:p>
                      <a:pPr marL="1371600" lvl="2" indent="-457200">
                        <a:lnSpc>
                          <a:spcPct val="150000"/>
                        </a:lnSpc>
                        <a:buFont typeface="Wingdings" panose="05000000000000000000" pitchFamily="2" charset="2"/>
                        <a:buChar char="Ø"/>
                      </a:pPr>
                      <a:r>
                        <a:rPr lang="en-US" sz="2400" u="none" dirty="0">
                          <a:solidFill>
                            <a:srgbClr val="002A5C"/>
                          </a:solidFill>
                          <a:latin typeface="+mj-lt"/>
                        </a:rPr>
                        <a:t>How Retirement Benefits Work</a:t>
                      </a:r>
                    </a:p>
                    <a:p>
                      <a:pPr marL="1371600" lvl="2" indent="-457200">
                        <a:lnSpc>
                          <a:spcPct val="150000"/>
                        </a:lnSpc>
                        <a:buFont typeface="Wingdings" panose="05000000000000000000" pitchFamily="2" charset="2"/>
                        <a:buChar char="Ø"/>
                      </a:pPr>
                      <a:r>
                        <a:rPr lang="en-US" sz="2400" u="none" dirty="0">
                          <a:solidFill>
                            <a:srgbClr val="002A5C"/>
                          </a:solidFill>
                          <a:latin typeface="+mj-lt"/>
                        </a:rPr>
                        <a:t>Planning For Retirement</a:t>
                      </a:r>
                    </a:p>
                    <a:p>
                      <a:pPr marL="1371600" lvl="2" indent="-457200">
                        <a:lnSpc>
                          <a:spcPct val="150000"/>
                        </a:lnSpc>
                        <a:buFont typeface="Wingdings" panose="05000000000000000000" pitchFamily="2" charset="2"/>
                        <a:buChar char="Ø"/>
                      </a:pPr>
                      <a:r>
                        <a:rPr lang="en-US" sz="2400" u="none" dirty="0">
                          <a:solidFill>
                            <a:srgbClr val="002A5C"/>
                          </a:solidFill>
                          <a:latin typeface="+mj-lt"/>
                        </a:rPr>
                        <a:t>Deciding When To Start Retirement Benefits</a:t>
                      </a:r>
                    </a:p>
                    <a:p>
                      <a:pPr marL="1371600" lvl="2" indent="-457200">
                        <a:lnSpc>
                          <a:spcPct val="150000"/>
                        </a:lnSpc>
                        <a:buFont typeface="Wingdings" panose="05000000000000000000" pitchFamily="2" charset="2"/>
                        <a:buChar char="Ø"/>
                      </a:pPr>
                      <a:r>
                        <a:rPr lang="en-US" sz="2400" u="none" dirty="0">
                          <a:solidFill>
                            <a:srgbClr val="002A5C"/>
                          </a:solidFill>
                          <a:latin typeface="+mj-lt"/>
                        </a:rPr>
                        <a:t>What Else Affects Your Retirement Benefits</a:t>
                      </a:r>
                    </a:p>
                    <a:p>
                      <a:pPr marL="1371600" lvl="2" indent="-457200">
                        <a:lnSpc>
                          <a:spcPct val="150000"/>
                        </a:lnSpc>
                        <a:buFont typeface="Wingdings" panose="05000000000000000000" pitchFamily="2" charset="2"/>
                        <a:buChar char="Ø"/>
                      </a:pPr>
                      <a:r>
                        <a:rPr lang="en-US" sz="2400" u="none" kern="1200" dirty="0">
                          <a:solidFill>
                            <a:srgbClr val="002A5C"/>
                          </a:solidFill>
                          <a:latin typeface="+mj-lt"/>
                          <a:ea typeface="+mn-ea"/>
                          <a:cs typeface="Tahoma" panose="020B0604030504040204" pitchFamily="34" charset="0"/>
                        </a:rPr>
                        <a:t>What about Medicare</a:t>
                      </a:r>
                    </a:p>
                    <a:p>
                      <a:pPr marL="1371600" lvl="2" indent="-457200">
                        <a:lnSpc>
                          <a:spcPct val="150000"/>
                        </a:lnSpc>
                        <a:buFont typeface="Wingdings" panose="05000000000000000000" pitchFamily="2" charset="2"/>
                        <a:buChar char="Ø"/>
                      </a:pPr>
                      <a:r>
                        <a:rPr lang="en-US" sz="2400" u="none" kern="1200" dirty="0">
                          <a:solidFill>
                            <a:srgbClr val="002A5C"/>
                          </a:solidFill>
                          <a:latin typeface="+mj-lt"/>
                          <a:ea typeface="+mn-ea"/>
                          <a:cs typeface="Tahoma" panose="020B0604030504040204" pitchFamily="34" charset="0"/>
                        </a:rPr>
                        <a:t>How</a:t>
                      </a:r>
                      <a:r>
                        <a:rPr lang="en-US" sz="2400" u="none" kern="1200" baseline="0" dirty="0">
                          <a:solidFill>
                            <a:srgbClr val="002A5C"/>
                          </a:solidFill>
                          <a:latin typeface="+mj-lt"/>
                          <a:ea typeface="+mn-ea"/>
                          <a:cs typeface="Tahoma" panose="020B0604030504040204" pitchFamily="34" charset="0"/>
                        </a:rPr>
                        <a:t> to Apply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720544"/>
                  </a:ext>
                </a:extLst>
              </a:tr>
            </a:tbl>
          </a:graphicData>
        </a:graphic>
      </p:graphicFrame>
    </p:spTree>
    <p:extLst>
      <p:ext uri="{BB962C8B-B14F-4D97-AF65-F5344CB8AC3E}">
        <p14:creationId xmlns:p14="http://schemas.microsoft.com/office/powerpoint/2010/main" val="219633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D99F69EE-2DB9-49A3-945A-14DCC745E08A}"/>
              </a:ext>
            </a:extLst>
          </p:cNvPr>
          <p:cNvSpPr txBox="1">
            <a:spLocks noChangeArrowheads="1"/>
          </p:cNvSpPr>
          <p:nvPr/>
        </p:nvSpPr>
        <p:spPr bwMode="auto">
          <a:xfrm>
            <a:off x="457200" y="914400"/>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Times" panose="02020603050405020304" pitchFamily="18" charset="0"/>
                <a:ea typeface="+mn-ea"/>
                <a:cs typeface="Times" panose="02020603050405020304" pitchFamily="18" charset="0"/>
              </a:rPr>
              <a:t>Who Can Get Survivors Benefits?</a:t>
            </a:r>
          </a:p>
        </p:txBody>
      </p:sp>
      <p:graphicFrame>
        <p:nvGraphicFramePr>
          <p:cNvPr id="7" name="Table 6">
            <a:extLst>
              <a:ext uri="{FF2B5EF4-FFF2-40B4-BE49-F238E27FC236}">
                <a16:creationId xmlns:a16="http://schemas.microsoft.com/office/drawing/2014/main" id="{69840BF5-F463-EE52-3DE4-3BA20C8093C5}"/>
              </a:ext>
            </a:extLst>
          </p:cNvPr>
          <p:cNvGraphicFramePr>
            <a:graphicFrameLocks noGrp="1"/>
          </p:cNvGraphicFramePr>
          <p:nvPr/>
        </p:nvGraphicFramePr>
        <p:xfrm>
          <a:off x="225137" y="1645920"/>
          <a:ext cx="8737888" cy="4297680"/>
        </p:xfrm>
        <a:graphic>
          <a:graphicData uri="http://schemas.openxmlformats.org/drawingml/2006/table">
            <a:tbl>
              <a:tblPr firstRow="1" bandRow="1"/>
              <a:tblGrid>
                <a:gridCol w="2527588">
                  <a:extLst>
                    <a:ext uri="{9D8B030D-6E8A-4147-A177-3AD203B41FA5}">
                      <a16:colId xmlns:a16="http://schemas.microsoft.com/office/drawing/2014/main" val="20000"/>
                    </a:ext>
                  </a:extLst>
                </a:gridCol>
                <a:gridCol w="6210300">
                  <a:extLst>
                    <a:ext uri="{9D8B030D-6E8A-4147-A177-3AD203B41FA5}">
                      <a16:colId xmlns:a16="http://schemas.microsoft.com/office/drawing/2014/main" val="20001"/>
                    </a:ext>
                  </a:extLst>
                </a:gridCol>
              </a:tblGrid>
              <a:tr h="998707">
                <a:tc>
                  <a:txBody>
                    <a:bodyPr/>
                    <a:lstStyle>
                      <a:lvl1pPr marL="0" algn="l" defTabSz="457200" rtl="0" eaLnBrk="1" latinLnBrk="0" hangingPunct="1">
                        <a:defRPr sz="1800" b="1" kern="1200">
                          <a:solidFill>
                            <a:schemeClr val="dk1"/>
                          </a:solidFill>
                          <a:latin typeface="Helvetica"/>
                        </a:defRPr>
                      </a:lvl1pPr>
                      <a:lvl2pPr marL="457200" algn="l" defTabSz="457200" rtl="0" eaLnBrk="1" latinLnBrk="0" hangingPunct="1">
                        <a:defRPr sz="1800" b="1" kern="1200">
                          <a:solidFill>
                            <a:schemeClr val="dk1"/>
                          </a:solidFill>
                          <a:latin typeface="Helvetica"/>
                        </a:defRPr>
                      </a:lvl2pPr>
                      <a:lvl3pPr marL="914400" algn="l" defTabSz="457200" rtl="0" eaLnBrk="1" latinLnBrk="0" hangingPunct="1">
                        <a:defRPr sz="1800" b="1" kern="1200">
                          <a:solidFill>
                            <a:schemeClr val="dk1"/>
                          </a:solidFill>
                          <a:latin typeface="Helvetica"/>
                        </a:defRPr>
                      </a:lvl3pPr>
                      <a:lvl4pPr marL="1371600" algn="l" defTabSz="457200" rtl="0" eaLnBrk="1" latinLnBrk="0" hangingPunct="1">
                        <a:defRPr sz="1800" b="1" kern="1200">
                          <a:solidFill>
                            <a:schemeClr val="dk1"/>
                          </a:solidFill>
                          <a:latin typeface="Helvetica"/>
                        </a:defRPr>
                      </a:lvl4pPr>
                      <a:lvl5pPr marL="1828800" algn="l" defTabSz="457200" rtl="0" eaLnBrk="1" latinLnBrk="0" hangingPunct="1">
                        <a:defRPr sz="1800" b="1" kern="1200">
                          <a:solidFill>
                            <a:schemeClr val="dk1"/>
                          </a:solidFill>
                          <a:latin typeface="Helvetica"/>
                        </a:defRPr>
                      </a:lvl5pPr>
                      <a:lvl6pPr marL="2286000" algn="l" defTabSz="457200" rtl="0" eaLnBrk="1" latinLnBrk="0" hangingPunct="1">
                        <a:defRPr sz="1800" b="1" kern="1200">
                          <a:solidFill>
                            <a:schemeClr val="dk1"/>
                          </a:solidFill>
                          <a:latin typeface="Helvetica"/>
                        </a:defRPr>
                      </a:lvl6pPr>
                      <a:lvl7pPr marL="2743200" algn="l" defTabSz="457200" rtl="0" eaLnBrk="1" latinLnBrk="0" hangingPunct="1">
                        <a:defRPr sz="1800" b="1" kern="1200">
                          <a:solidFill>
                            <a:schemeClr val="dk1"/>
                          </a:solidFill>
                          <a:latin typeface="Helvetica"/>
                        </a:defRPr>
                      </a:lvl7pPr>
                      <a:lvl8pPr marL="3200400" algn="l" defTabSz="457200" rtl="0" eaLnBrk="1" latinLnBrk="0" hangingPunct="1">
                        <a:defRPr sz="1800" b="1" kern="1200">
                          <a:solidFill>
                            <a:schemeClr val="dk1"/>
                          </a:solidFill>
                          <a:latin typeface="Helvetica"/>
                        </a:defRPr>
                      </a:lvl8pPr>
                      <a:lvl9pPr marL="3657600" algn="l" defTabSz="457200" rtl="0" eaLnBrk="1" latinLnBrk="0" hangingPunct="1">
                        <a:defRPr sz="1800" b="1" kern="1200">
                          <a:solidFill>
                            <a:schemeClr val="dk1"/>
                          </a:solidFill>
                          <a:latin typeface="Helvetica"/>
                        </a:defRPr>
                      </a:lvl9pPr>
                    </a:lstStyle>
                    <a:p>
                      <a:r>
                        <a:rPr lang="en-US" sz="2200" b="1" dirty="0">
                          <a:solidFill>
                            <a:srgbClr val="002060"/>
                          </a:solidFill>
                          <a:latin typeface="Helvetica" panose="020B0604020202020204" pitchFamily="34" charset="0"/>
                          <a:cs typeface="Helvetica" panose="020B0604020202020204" pitchFamily="34" charset="0"/>
                        </a:rPr>
                        <a:t>Child</a:t>
                      </a:r>
                    </a:p>
                  </a:txBody>
                  <a:tcPr>
                    <a:lnL w="12700" cmpd="sng">
                      <a:solidFill>
                        <a:srgbClr val="31859B"/>
                      </a:solidFill>
                    </a:lnL>
                    <a:lnR w="12700" cmpd="sng">
                      <a:solidFill>
                        <a:srgbClr val="31859B"/>
                      </a:solidFill>
                    </a:lnR>
                    <a:lnT w="12700" cmpd="sng">
                      <a:solidFill>
                        <a:srgbClr val="31859B"/>
                      </a:solidFill>
                    </a:lnT>
                    <a:lnB w="12700" cmpd="sng">
                      <a:solidFill>
                        <a:srgbClr val="31859B"/>
                      </a:solidFill>
                    </a:lnB>
                    <a:lnTlToBr w="12700" cmpd="sng">
                      <a:noFill/>
                      <a:prstDash val="solid"/>
                    </a:lnTlToBr>
                    <a:lnBlToTr w="12700" cmpd="sng">
                      <a:noFill/>
                      <a:prstDash val="solid"/>
                    </a:lnBlToTr>
                    <a:solidFill>
                      <a:srgbClr val="31859B">
                        <a:tint val="20000"/>
                      </a:srgbClr>
                    </a:solidFill>
                  </a:tcPr>
                </a:tc>
                <a:tc>
                  <a:txBody>
                    <a:bodyPr/>
                    <a:lstStyle>
                      <a:lvl1pPr marL="0" algn="l" defTabSz="457200" rtl="0" eaLnBrk="1" latinLnBrk="0" hangingPunct="1">
                        <a:defRPr sz="1800" b="1" kern="1200">
                          <a:solidFill>
                            <a:schemeClr val="dk1"/>
                          </a:solidFill>
                          <a:latin typeface="Helvetica"/>
                        </a:defRPr>
                      </a:lvl1pPr>
                      <a:lvl2pPr marL="457200" algn="l" defTabSz="457200" rtl="0" eaLnBrk="1" latinLnBrk="0" hangingPunct="1">
                        <a:defRPr sz="1800" b="1" kern="1200">
                          <a:solidFill>
                            <a:schemeClr val="dk1"/>
                          </a:solidFill>
                          <a:latin typeface="Helvetica"/>
                        </a:defRPr>
                      </a:lvl2pPr>
                      <a:lvl3pPr marL="914400" algn="l" defTabSz="457200" rtl="0" eaLnBrk="1" latinLnBrk="0" hangingPunct="1">
                        <a:defRPr sz="1800" b="1" kern="1200">
                          <a:solidFill>
                            <a:schemeClr val="dk1"/>
                          </a:solidFill>
                          <a:latin typeface="Helvetica"/>
                        </a:defRPr>
                      </a:lvl3pPr>
                      <a:lvl4pPr marL="1371600" algn="l" defTabSz="457200" rtl="0" eaLnBrk="1" latinLnBrk="0" hangingPunct="1">
                        <a:defRPr sz="1800" b="1" kern="1200">
                          <a:solidFill>
                            <a:schemeClr val="dk1"/>
                          </a:solidFill>
                          <a:latin typeface="Helvetica"/>
                        </a:defRPr>
                      </a:lvl4pPr>
                      <a:lvl5pPr marL="1828800" algn="l" defTabSz="457200" rtl="0" eaLnBrk="1" latinLnBrk="0" hangingPunct="1">
                        <a:defRPr sz="1800" b="1" kern="1200">
                          <a:solidFill>
                            <a:schemeClr val="dk1"/>
                          </a:solidFill>
                          <a:latin typeface="Helvetica"/>
                        </a:defRPr>
                      </a:lvl5pPr>
                      <a:lvl6pPr marL="2286000" algn="l" defTabSz="457200" rtl="0" eaLnBrk="1" latinLnBrk="0" hangingPunct="1">
                        <a:defRPr sz="1800" b="1" kern="1200">
                          <a:solidFill>
                            <a:schemeClr val="dk1"/>
                          </a:solidFill>
                          <a:latin typeface="Helvetica"/>
                        </a:defRPr>
                      </a:lvl6pPr>
                      <a:lvl7pPr marL="2743200" algn="l" defTabSz="457200" rtl="0" eaLnBrk="1" latinLnBrk="0" hangingPunct="1">
                        <a:defRPr sz="1800" b="1" kern="1200">
                          <a:solidFill>
                            <a:schemeClr val="dk1"/>
                          </a:solidFill>
                          <a:latin typeface="Helvetica"/>
                        </a:defRPr>
                      </a:lvl7pPr>
                      <a:lvl8pPr marL="3200400" algn="l" defTabSz="457200" rtl="0" eaLnBrk="1" latinLnBrk="0" hangingPunct="1">
                        <a:defRPr sz="1800" b="1" kern="1200">
                          <a:solidFill>
                            <a:schemeClr val="dk1"/>
                          </a:solidFill>
                          <a:latin typeface="Helvetica"/>
                        </a:defRPr>
                      </a:lvl8pPr>
                      <a:lvl9pPr marL="3657600" algn="l" defTabSz="457200" rtl="0" eaLnBrk="1" latinLnBrk="0" hangingPunct="1">
                        <a:defRPr sz="1800" b="1" kern="1200">
                          <a:solidFill>
                            <a:schemeClr val="dk1"/>
                          </a:solidFill>
                          <a:latin typeface="Helvetica"/>
                        </a:defRPr>
                      </a:lvl9pPr>
                    </a:lstStyle>
                    <a:p>
                      <a:r>
                        <a:rPr lang="en-US" sz="2200" b="0" dirty="0">
                          <a:solidFill>
                            <a:srgbClr val="002060"/>
                          </a:solidFill>
                          <a:latin typeface="Helvetica" panose="020B0604020202020204" pitchFamily="34" charset="0"/>
                          <a:cs typeface="Helvetica" panose="020B0604020202020204" pitchFamily="34" charset="0"/>
                        </a:rPr>
                        <a:t>May receive benefits if unmarried and younger</a:t>
                      </a:r>
                      <a:r>
                        <a:rPr lang="en-US" sz="2200" b="0" baseline="0" dirty="0">
                          <a:solidFill>
                            <a:srgbClr val="002060"/>
                          </a:solidFill>
                          <a:latin typeface="Helvetica" panose="020B0604020202020204" pitchFamily="34" charset="0"/>
                          <a:cs typeface="Helvetica" panose="020B0604020202020204" pitchFamily="34" charset="0"/>
                        </a:rPr>
                        <a:t> than age </a:t>
                      </a:r>
                      <a:r>
                        <a:rPr lang="en-US" sz="2200" b="0" dirty="0">
                          <a:solidFill>
                            <a:srgbClr val="002060"/>
                          </a:solidFill>
                          <a:latin typeface="Helvetica" panose="020B0604020202020204" pitchFamily="34" charset="0"/>
                          <a:cs typeface="Helvetica" panose="020B0604020202020204" pitchFamily="34" charset="0"/>
                        </a:rPr>
                        <a:t>18, or between ages 18 and 19 and a full-time student (no higher than grade 12)</a:t>
                      </a:r>
                    </a:p>
                  </a:txBody>
                  <a:tcPr>
                    <a:lnL w="12700" cmpd="sng">
                      <a:solidFill>
                        <a:srgbClr val="31859B"/>
                      </a:solidFill>
                    </a:lnL>
                    <a:lnR w="12700" cmpd="sng">
                      <a:solidFill>
                        <a:srgbClr val="31859B"/>
                      </a:solidFill>
                    </a:lnR>
                    <a:lnT w="12700" cmpd="sng">
                      <a:solidFill>
                        <a:srgbClr val="31859B"/>
                      </a:solidFill>
                    </a:lnT>
                    <a:lnB w="12700" cmpd="sng">
                      <a:solidFill>
                        <a:srgbClr val="31859B"/>
                      </a:solidFill>
                    </a:lnB>
                    <a:lnTlToBr w="12700" cmpd="sng">
                      <a:noFill/>
                      <a:prstDash val="solid"/>
                    </a:lnTlToBr>
                    <a:lnBlToTr w="12700" cmpd="sng">
                      <a:noFill/>
                      <a:prstDash val="solid"/>
                    </a:lnBlToTr>
                    <a:solidFill>
                      <a:srgbClr val="31859B">
                        <a:tint val="20000"/>
                      </a:srgbClr>
                    </a:solidFill>
                  </a:tcPr>
                </a:tc>
                <a:extLst>
                  <a:ext uri="{0D108BD9-81ED-4DB2-BD59-A6C34878D82A}">
                    <a16:rowId xmlns:a16="http://schemas.microsoft.com/office/drawing/2014/main" val="10000"/>
                  </a:ext>
                </a:extLst>
              </a:tr>
              <a:tr h="753570">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r>
                        <a:rPr lang="en-US" sz="2200" b="1" dirty="0">
                          <a:solidFill>
                            <a:srgbClr val="002060"/>
                          </a:solidFill>
                          <a:latin typeface="Helvetica" panose="020B0604020202020204" pitchFamily="34" charset="0"/>
                          <a:cs typeface="Helvetica" panose="020B0604020202020204" pitchFamily="34" charset="0"/>
                        </a:rPr>
                        <a:t>Disabled Child</a:t>
                      </a:r>
                    </a:p>
                  </a:txBody>
                  <a:tcPr>
                    <a:lnL w="12700" cmpd="sng">
                      <a:solidFill>
                        <a:srgbClr val="31859B"/>
                      </a:solidFill>
                    </a:lnL>
                    <a:lnR w="12700" cmpd="sng">
                      <a:solidFill>
                        <a:srgbClr val="31859B"/>
                      </a:solidFill>
                    </a:lnR>
                    <a:lnT w="12700" cmpd="sng">
                      <a:solidFill>
                        <a:srgbClr val="31859B"/>
                      </a:solidFill>
                    </a:lnT>
                    <a:lnB w="12700" cmpd="sng">
                      <a:solidFill>
                        <a:srgbClr val="31859B"/>
                      </a:solidFill>
                    </a:lnB>
                    <a:lnTlToBr w="12700" cmpd="sng">
                      <a:noFill/>
                      <a:prstDash val="solid"/>
                    </a:lnTlToBr>
                    <a:lnBlToTr w="12700" cmpd="sng">
                      <a:noFill/>
                      <a:prstDash val="solid"/>
                    </a:lnBlToTr>
                    <a:solidFill>
                      <a:srgbClr val="31859B">
                        <a:tint val="40000"/>
                      </a:srgbClr>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kern="1200" dirty="0">
                          <a:solidFill>
                            <a:srgbClr val="002060"/>
                          </a:solidFill>
                          <a:effectLst/>
                          <a:latin typeface="Helvetica" panose="020B0604020202020204" pitchFamily="34" charset="0"/>
                          <a:ea typeface="+mn-ea"/>
                          <a:cs typeface="Helvetica" panose="020B0604020202020204" pitchFamily="34" charset="0"/>
                        </a:rPr>
                        <a:t>May receive benefits after age 18 if unmarried and has a disability that started before age 22</a:t>
                      </a:r>
                      <a:endParaRPr lang="en-US" sz="2200" dirty="0">
                        <a:solidFill>
                          <a:srgbClr val="002060"/>
                        </a:solidFill>
                        <a:latin typeface="Helvetica" panose="020B0604020202020204" pitchFamily="34" charset="0"/>
                        <a:cs typeface="Helvetica" panose="020B0604020202020204" pitchFamily="34" charset="0"/>
                      </a:endParaRPr>
                    </a:p>
                  </a:txBody>
                  <a:tcPr>
                    <a:lnL w="12700" cmpd="sng">
                      <a:solidFill>
                        <a:srgbClr val="31859B"/>
                      </a:solidFill>
                    </a:lnL>
                    <a:lnR w="12700" cmpd="sng">
                      <a:solidFill>
                        <a:srgbClr val="31859B"/>
                      </a:solidFill>
                    </a:lnR>
                    <a:lnT w="12700" cmpd="sng">
                      <a:solidFill>
                        <a:srgbClr val="31859B"/>
                      </a:solidFill>
                    </a:lnT>
                    <a:lnB w="12700" cmpd="sng">
                      <a:solidFill>
                        <a:srgbClr val="31859B"/>
                      </a:solidFill>
                    </a:lnB>
                    <a:lnTlToBr w="12700" cmpd="sng">
                      <a:noFill/>
                      <a:prstDash val="solid"/>
                    </a:lnTlToBr>
                    <a:lnBlToTr w="12700" cmpd="sng">
                      <a:noFill/>
                      <a:prstDash val="solid"/>
                    </a:lnBlToTr>
                    <a:solidFill>
                      <a:srgbClr val="31859B">
                        <a:tint val="40000"/>
                      </a:srgbClr>
                    </a:solidFill>
                  </a:tcPr>
                </a:tc>
                <a:extLst>
                  <a:ext uri="{0D108BD9-81ED-4DB2-BD59-A6C34878D82A}">
                    <a16:rowId xmlns:a16="http://schemas.microsoft.com/office/drawing/2014/main" val="10001"/>
                  </a:ext>
                </a:extLst>
              </a:tr>
              <a:tr h="1871579">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r>
                        <a:rPr lang="en-US" sz="2200" b="1" dirty="0">
                          <a:solidFill>
                            <a:srgbClr val="002060"/>
                          </a:solidFill>
                          <a:latin typeface="Helvetica" panose="020B0604020202020204" pitchFamily="34" charset="0"/>
                          <a:cs typeface="Helvetica" panose="020B0604020202020204" pitchFamily="34" charset="0"/>
                        </a:rPr>
                        <a:t>Widow/er  </a:t>
                      </a:r>
                    </a:p>
                    <a:p>
                      <a:r>
                        <a:rPr lang="en-US" sz="2200" b="1" dirty="0">
                          <a:solidFill>
                            <a:srgbClr val="002060"/>
                          </a:solidFill>
                          <a:latin typeface="Helvetica" panose="020B0604020202020204" pitchFamily="34" charset="0"/>
                          <a:cs typeface="Helvetica" panose="020B0604020202020204" pitchFamily="34" charset="0"/>
                        </a:rPr>
                        <a:t>or Divorced Widow/er</a:t>
                      </a:r>
                    </a:p>
                    <a:p>
                      <a:r>
                        <a:rPr lang="en-US" sz="2200" b="1" dirty="0">
                          <a:solidFill>
                            <a:srgbClr val="002060"/>
                          </a:solidFill>
                          <a:latin typeface="Helvetica" panose="020B0604020202020204" pitchFamily="34" charset="0"/>
                          <a:cs typeface="Helvetica" panose="020B0604020202020204" pitchFamily="34" charset="0"/>
                        </a:rPr>
                        <a:t>(Remarriage after age 60 will</a:t>
                      </a:r>
                      <a:r>
                        <a:rPr lang="en-US" sz="2200" b="1" baseline="0" dirty="0">
                          <a:solidFill>
                            <a:srgbClr val="002060"/>
                          </a:solidFill>
                          <a:latin typeface="Helvetica" panose="020B0604020202020204" pitchFamily="34" charset="0"/>
                          <a:cs typeface="Helvetica" panose="020B0604020202020204" pitchFamily="34" charset="0"/>
                        </a:rPr>
                        <a:t> not affect benefits)</a:t>
                      </a:r>
                      <a:endParaRPr lang="en-US" sz="2200" b="1" dirty="0">
                        <a:solidFill>
                          <a:srgbClr val="002060"/>
                        </a:solidFill>
                        <a:latin typeface="Helvetica" panose="020B0604020202020204" pitchFamily="34" charset="0"/>
                        <a:cs typeface="Helvetica" panose="020B0604020202020204" pitchFamily="34" charset="0"/>
                      </a:endParaRPr>
                    </a:p>
                  </a:txBody>
                  <a:tcPr>
                    <a:lnL w="12700" cmpd="sng">
                      <a:solidFill>
                        <a:srgbClr val="31859B"/>
                      </a:solidFill>
                    </a:lnL>
                    <a:lnR w="12700" cmpd="sng">
                      <a:solidFill>
                        <a:srgbClr val="31859B"/>
                      </a:solidFill>
                    </a:lnR>
                    <a:lnT w="12700" cmpd="sng">
                      <a:solidFill>
                        <a:srgbClr val="31859B"/>
                      </a:solidFill>
                    </a:lnT>
                    <a:lnB w="12700" cmpd="sng">
                      <a:solidFill>
                        <a:srgbClr val="31859B"/>
                      </a:solidFill>
                    </a:lnB>
                    <a:lnTlToBr w="12700" cmpd="sng">
                      <a:noFill/>
                      <a:prstDash val="solid"/>
                    </a:lnTlToBr>
                    <a:lnBlToTr w="12700" cmpd="sng">
                      <a:noFill/>
                      <a:prstDash val="solid"/>
                    </a:lnBlToTr>
                    <a:solidFill>
                      <a:srgbClr val="31859B">
                        <a:tint val="20000"/>
                      </a:srgbClr>
                    </a:solidFill>
                  </a:tcPr>
                </a:tc>
                <a:tc>
                  <a:txBody>
                    <a:bodyPr/>
                    <a:lstStyle>
                      <a:lvl1pPr marL="0" algn="l" defTabSz="457200" rtl="0" eaLnBrk="1" latinLnBrk="0" hangingPunct="1">
                        <a:defRPr sz="1800" kern="1200">
                          <a:solidFill>
                            <a:schemeClr val="dk1"/>
                          </a:solidFill>
                          <a:latin typeface="Helvetica"/>
                        </a:defRPr>
                      </a:lvl1pPr>
                      <a:lvl2pPr marL="457200" algn="l" defTabSz="457200" rtl="0" eaLnBrk="1" latinLnBrk="0" hangingPunct="1">
                        <a:defRPr sz="1800" kern="1200">
                          <a:solidFill>
                            <a:schemeClr val="dk1"/>
                          </a:solidFill>
                          <a:latin typeface="Helvetica"/>
                        </a:defRPr>
                      </a:lvl2pPr>
                      <a:lvl3pPr marL="914400" algn="l" defTabSz="457200" rtl="0" eaLnBrk="1" latinLnBrk="0" hangingPunct="1">
                        <a:defRPr sz="1800" kern="1200">
                          <a:solidFill>
                            <a:schemeClr val="dk1"/>
                          </a:solidFill>
                          <a:latin typeface="Helvetica"/>
                        </a:defRPr>
                      </a:lvl3pPr>
                      <a:lvl4pPr marL="1371600" algn="l" defTabSz="457200" rtl="0" eaLnBrk="1" latinLnBrk="0" hangingPunct="1">
                        <a:defRPr sz="1800" kern="1200">
                          <a:solidFill>
                            <a:schemeClr val="dk1"/>
                          </a:solidFill>
                          <a:latin typeface="Helvetica"/>
                        </a:defRPr>
                      </a:lvl4pPr>
                      <a:lvl5pPr marL="1828800" algn="l" defTabSz="457200" rtl="0" eaLnBrk="1" latinLnBrk="0" hangingPunct="1">
                        <a:defRPr sz="1800" kern="1200">
                          <a:solidFill>
                            <a:schemeClr val="dk1"/>
                          </a:solidFill>
                          <a:latin typeface="Helvetica"/>
                        </a:defRPr>
                      </a:lvl5pPr>
                      <a:lvl6pPr marL="2286000" algn="l" defTabSz="457200" rtl="0" eaLnBrk="1" latinLnBrk="0" hangingPunct="1">
                        <a:defRPr sz="1800" kern="1200">
                          <a:solidFill>
                            <a:schemeClr val="dk1"/>
                          </a:solidFill>
                          <a:latin typeface="Helvetica"/>
                        </a:defRPr>
                      </a:lvl6pPr>
                      <a:lvl7pPr marL="2743200" algn="l" defTabSz="457200" rtl="0" eaLnBrk="1" latinLnBrk="0" hangingPunct="1">
                        <a:defRPr sz="1800" kern="1200">
                          <a:solidFill>
                            <a:schemeClr val="dk1"/>
                          </a:solidFill>
                          <a:latin typeface="Helvetica"/>
                        </a:defRPr>
                      </a:lvl7pPr>
                      <a:lvl8pPr marL="3200400" algn="l" defTabSz="457200" rtl="0" eaLnBrk="1" latinLnBrk="0" hangingPunct="1">
                        <a:defRPr sz="1800" kern="1200">
                          <a:solidFill>
                            <a:schemeClr val="dk1"/>
                          </a:solidFill>
                          <a:latin typeface="Helvetica"/>
                        </a:defRPr>
                      </a:lvl8pPr>
                      <a:lvl9pPr marL="3657600" algn="l" defTabSz="457200" rtl="0" eaLnBrk="1" latinLnBrk="0" hangingPunct="1">
                        <a:defRPr sz="1800" kern="1200">
                          <a:solidFill>
                            <a:schemeClr val="dk1"/>
                          </a:solidFill>
                          <a:latin typeface="Helvetica"/>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dirty="0">
                          <a:solidFill>
                            <a:srgbClr val="002060"/>
                          </a:solidFill>
                          <a:latin typeface="Helvetica" panose="020B0604020202020204" pitchFamily="34" charset="0"/>
                          <a:cs typeface="Helvetica" panose="020B0604020202020204" pitchFamily="34" charset="0"/>
                        </a:rPr>
                        <a:t>May receive</a:t>
                      </a:r>
                      <a:r>
                        <a:rPr lang="en-US" sz="2200" baseline="0" dirty="0">
                          <a:solidFill>
                            <a:srgbClr val="002060"/>
                          </a:solidFill>
                          <a:latin typeface="Helvetica" panose="020B0604020202020204" pitchFamily="34" charset="0"/>
                          <a:cs typeface="Helvetica" panose="020B0604020202020204" pitchFamily="34" charset="0"/>
                        </a:rPr>
                        <a:t> </a:t>
                      </a:r>
                      <a:r>
                        <a:rPr lang="en-US" sz="2200" dirty="0">
                          <a:solidFill>
                            <a:srgbClr val="002060"/>
                          </a:solidFill>
                          <a:latin typeface="Helvetica" panose="020B0604020202020204" pitchFamily="34" charset="0"/>
                          <a:cs typeface="Helvetica" panose="020B0604020202020204" pitchFamily="34" charset="0"/>
                        </a:rPr>
                        <a:t>full benefits at full retirement age or reduced benefits:</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aseline="0" dirty="0">
                          <a:solidFill>
                            <a:srgbClr val="002060"/>
                          </a:solidFill>
                          <a:latin typeface="Helvetica" panose="020B0604020202020204" pitchFamily="34" charset="0"/>
                          <a:cs typeface="Helvetica" panose="020B0604020202020204" pitchFamily="34" charset="0"/>
                        </a:rPr>
                        <a:t>as early as </a:t>
                      </a:r>
                      <a:r>
                        <a:rPr lang="en-US" sz="2200" dirty="0">
                          <a:solidFill>
                            <a:srgbClr val="002060"/>
                          </a:solidFill>
                          <a:latin typeface="Helvetica" panose="020B0604020202020204" pitchFamily="34" charset="0"/>
                          <a:cs typeface="Helvetica" panose="020B0604020202020204" pitchFamily="34" charset="0"/>
                        </a:rPr>
                        <a:t>age 60 </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02060"/>
                          </a:solidFill>
                          <a:latin typeface="Helvetica" panose="020B0604020202020204" pitchFamily="34" charset="0"/>
                          <a:cs typeface="Helvetica" panose="020B0604020202020204" pitchFamily="34" charset="0"/>
                        </a:rPr>
                        <a:t>as</a:t>
                      </a:r>
                      <a:r>
                        <a:rPr lang="en-US" sz="2200" baseline="0" dirty="0">
                          <a:solidFill>
                            <a:srgbClr val="002060"/>
                          </a:solidFill>
                          <a:latin typeface="Helvetica" panose="020B0604020202020204" pitchFamily="34" charset="0"/>
                          <a:cs typeface="Helvetica" panose="020B0604020202020204" pitchFamily="34" charset="0"/>
                        </a:rPr>
                        <a:t> </a:t>
                      </a:r>
                      <a:r>
                        <a:rPr lang="en-US" sz="2200" dirty="0">
                          <a:solidFill>
                            <a:srgbClr val="002060"/>
                          </a:solidFill>
                          <a:latin typeface="Helvetica" panose="020B0604020202020204" pitchFamily="34" charset="0"/>
                          <a:cs typeface="Helvetica" panose="020B0604020202020204" pitchFamily="34" charset="0"/>
                        </a:rPr>
                        <a:t>early as 50 and has a disability</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02060"/>
                          </a:solidFill>
                          <a:latin typeface="Helvetica" panose="020B0604020202020204" pitchFamily="34" charset="0"/>
                          <a:cs typeface="Helvetica" panose="020B0604020202020204" pitchFamily="34" charset="0"/>
                        </a:rPr>
                        <a:t>at any age if caring for a child of a deceased worker who is under age 16, has a disability, and receives child's benefits</a:t>
                      </a:r>
                    </a:p>
                  </a:txBody>
                  <a:tcPr>
                    <a:lnL w="12700" cmpd="sng">
                      <a:solidFill>
                        <a:srgbClr val="31859B"/>
                      </a:solidFill>
                    </a:lnL>
                    <a:lnR w="12700" cmpd="sng">
                      <a:solidFill>
                        <a:srgbClr val="31859B"/>
                      </a:solidFill>
                    </a:lnR>
                    <a:lnT w="12700" cmpd="sng">
                      <a:solidFill>
                        <a:srgbClr val="31859B"/>
                      </a:solidFill>
                    </a:lnT>
                    <a:lnB w="12700" cmpd="sng">
                      <a:solidFill>
                        <a:srgbClr val="31859B"/>
                      </a:solidFill>
                    </a:lnB>
                    <a:lnTlToBr w="12700" cmpd="sng">
                      <a:noFill/>
                      <a:prstDash val="solid"/>
                    </a:lnTlToBr>
                    <a:lnBlToTr w="12700" cmpd="sng">
                      <a:noFill/>
                      <a:prstDash val="solid"/>
                    </a:lnBlToTr>
                    <a:solidFill>
                      <a:srgbClr val="31859B">
                        <a:tint val="20000"/>
                      </a:srgbClr>
                    </a:solid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29D027CB-BEB5-0EBA-B7C4-3BC11C4C584C}"/>
              </a:ext>
            </a:extLst>
          </p:cNvPr>
          <p:cNvSpPr txBox="1"/>
          <p:nvPr/>
        </p:nvSpPr>
        <p:spPr>
          <a:xfrm>
            <a:off x="2014537" y="6033770"/>
            <a:ext cx="5114925" cy="430887"/>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
                <a:srgbClr val="FF3300"/>
              </a:buClr>
              <a:buSzTx/>
              <a:buFontTx/>
              <a:buNone/>
              <a:tabLst/>
              <a:defRPr/>
            </a:pPr>
            <a:r>
              <a:rPr kumimoji="0" lang="en-US" sz="2200" b="0" i="1" u="none" strike="noStrike" kern="1200" cap="none" spc="0" normalizeH="0" baseline="0" noProof="0" dirty="0">
                <a:ln>
                  <a:noFill/>
                </a:ln>
                <a:solidFill>
                  <a:srgbClr val="007D7D"/>
                </a:solidFill>
                <a:effectLst/>
                <a:uLnTx/>
                <a:uFillTx/>
                <a:latin typeface="Helvetica" panose="020B0604020202020204" pitchFamily="34" charset="0"/>
                <a:ea typeface="+mn-ea"/>
                <a:cs typeface="Helvetica" panose="020B0604020202020204" pitchFamily="34" charset="0"/>
              </a:rPr>
              <a:t>**</a:t>
            </a:r>
            <a:r>
              <a:rPr kumimoji="0" lang="en-US" sz="2200" b="1" i="1"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Lump Sum Death Payment ($255)</a:t>
            </a:r>
          </a:p>
        </p:txBody>
      </p:sp>
    </p:spTree>
    <p:extLst>
      <p:ext uri="{BB962C8B-B14F-4D97-AF65-F5344CB8AC3E}">
        <p14:creationId xmlns:p14="http://schemas.microsoft.com/office/powerpoint/2010/main" val="1057635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584647-66E2-4D72-BBB2-B1650A412ADE}"/>
              </a:ext>
            </a:extLst>
          </p:cNvPr>
          <p:cNvSpPr txBox="1">
            <a:spLocks/>
          </p:cNvSpPr>
          <p:nvPr/>
        </p:nvSpPr>
        <p:spPr bwMode="auto">
          <a:xfrm>
            <a:off x="0" y="222885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defTabSz="685800">
              <a:spcBef>
                <a:spcPct val="0"/>
              </a:spcBef>
              <a:buNone/>
            </a:pPr>
            <a:r>
              <a:rPr lang="en-US" altLang="en-US" sz="4050" b="1" dirty="0">
                <a:solidFill>
                  <a:srgbClr val="003366"/>
                </a:solidFill>
                <a:latin typeface="Times"/>
                <a:cs typeface="+mn-cs"/>
              </a:rPr>
              <a:t>Medicare Benefits</a:t>
            </a:r>
          </a:p>
        </p:txBody>
      </p:sp>
    </p:spTree>
    <p:extLst>
      <p:ext uri="{BB962C8B-B14F-4D97-AF65-F5344CB8AC3E}">
        <p14:creationId xmlns:p14="http://schemas.microsoft.com/office/powerpoint/2010/main" val="1271361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298A26F-D244-4C39-BEEC-3ACD6C617EC8}"/>
              </a:ext>
            </a:extLst>
          </p:cNvPr>
          <p:cNvGraphicFramePr/>
          <p:nvPr>
            <p:extLst>
              <p:ext uri="{D42A27DB-BD31-4B8C-83A1-F6EECF244321}">
                <p14:modId xmlns:p14="http://schemas.microsoft.com/office/powerpoint/2010/main" val="2933492163"/>
              </p:ext>
            </p:extLst>
          </p:nvPr>
        </p:nvGraphicFramePr>
        <p:xfrm>
          <a:off x="1543050" y="2343150"/>
          <a:ext cx="5715000" cy="3371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quot;  &quo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57250"/>
            <a:ext cx="9144000" cy="999744"/>
          </a:xfrm>
          <a:prstGeom prst="rect">
            <a:avLst/>
          </a:prstGeom>
        </p:spPr>
      </p:pic>
      <p:sp>
        <p:nvSpPr>
          <p:cNvPr id="8" name="Rectangle 8">
            <a:extLst>
              <a:ext uri="{FF2B5EF4-FFF2-40B4-BE49-F238E27FC236}">
                <a16:creationId xmlns:a16="http://schemas.microsoft.com/office/drawing/2014/main" id="{D47473EF-FE0A-4623-A0CA-AA9A517B1803}"/>
              </a:ext>
            </a:extLst>
          </p:cNvPr>
          <p:cNvSpPr>
            <a:spLocks noChangeArrowheads="1"/>
          </p:cNvSpPr>
          <p:nvPr/>
        </p:nvSpPr>
        <p:spPr bwMode="auto">
          <a:xfrm>
            <a:off x="800100" y="1771650"/>
            <a:ext cx="6858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defTabSz="685800"/>
            <a:r>
              <a:rPr lang="en-US" altLang="en-US" sz="3000" b="1" dirty="0">
                <a:solidFill>
                  <a:srgbClr val="002060"/>
                </a:solidFill>
                <a:latin typeface="Times" panose="02020603050405020304" pitchFamily="18" charset="0"/>
                <a:cs typeface="Times" panose="02020603050405020304" pitchFamily="18" charset="0"/>
              </a:rPr>
              <a:t>Medicare Has Four Parts</a:t>
            </a:r>
          </a:p>
        </p:txBody>
      </p:sp>
      <p:sp>
        <p:nvSpPr>
          <p:cNvPr id="11" name="Rectangle: Rounded Corners 10">
            <a:extLst>
              <a:ext uri="{FF2B5EF4-FFF2-40B4-BE49-F238E27FC236}">
                <a16:creationId xmlns:a16="http://schemas.microsoft.com/office/drawing/2014/main" id="{5EB9D888-1527-44B5-A3C1-0BAD4D0C9100}"/>
              </a:ext>
            </a:extLst>
          </p:cNvPr>
          <p:cNvSpPr/>
          <p:nvPr/>
        </p:nvSpPr>
        <p:spPr>
          <a:xfrm>
            <a:off x="4229100" y="2531173"/>
            <a:ext cx="1371600" cy="897827"/>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t-PT"/>
          </a:p>
        </p:txBody>
      </p:sp>
      <p:grpSp>
        <p:nvGrpSpPr>
          <p:cNvPr id="12" name="Group 5">
            <a:extLst>
              <a:ext uri="{FF2B5EF4-FFF2-40B4-BE49-F238E27FC236}">
                <a16:creationId xmlns:a16="http://schemas.microsoft.com/office/drawing/2014/main" id="{A4F24074-4DDD-4D06-94A3-E7AD65F8AA60}"/>
              </a:ext>
            </a:extLst>
          </p:cNvPr>
          <p:cNvGrpSpPr>
            <a:grpSpLocks/>
          </p:cNvGrpSpPr>
          <p:nvPr/>
        </p:nvGrpSpPr>
        <p:grpSpPr bwMode="auto">
          <a:xfrm>
            <a:off x="4457700" y="2569893"/>
            <a:ext cx="914400" cy="820388"/>
            <a:chOff x="6003850" y="1698906"/>
            <a:chExt cx="1427918" cy="1382712"/>
          </a:xfrm>
        </p:grpSpPr>
        <p:sp>
          <p:nvSpPr>
            <p:cNvPr id="13" name="Rounded Rectangle 4">
              <a:extLst>
                <a:ext uri="{FF2B5EF4-FFF2-40B4-BE49-F238E27FC236}">
                  <a16:creationId xmlns:a16="http://schemas.microsoft.com/office/drawing/2014/main" id="{EA6F288F-025D-4C4A-9817-E6655D59F636}"/>
                </a:ext>
              </a:extLst>
            </p:cNvPr>
            <p:cNvSpPr/>
            <p:nvPr/>
          </p:nvSpPr>
          <p:spPr>
            <a:xfrm>
              <a:off x="6003850" y="2034185"/>
              <a:ext cx="671961" cy="627803"/>
            </a:xfrm>
            <a:prstGeom prst="roundRect">
              <a:avLst>
                <a:gd name="adj" fmla="val 10000"/>
              </a:avLst>
            </a:prstGeom>
            <a:blipFill>
              <a:blip r:embed="rId9"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t-PT"/>
            </a:p>
          </p:txBody>
        </p:sp>
        <p:sp>
          <p:nvSpPr>
            <p:cNvPr id="14" name="Rounded Rectangle 5">
              <a:extLst>
                <a:ext uri="{FF2B5EF4-FFF2-40B4-BE49-F238E27FC236}">
                  <a16:creationId xmlns:a16="http://schemas.microsoft.com/office/drawing/2014/main" id="{E339AA31-1F73-4C47-8685-254D9B074BFD}"/>
                </a:ext>
              </a:extLst>
            </p:cNvPr>
            <p:cNvSpPr/>
            <p:nvPr/>
          </p:nvSpPr>
          <p:spPr>
            <a:xfrm>
              <a:off x="6824489" y="1698906"/>
              <a:ext cx="607279" cy="670560"/>
            </a:xfrm>
            <a:prstGeom prst="roundRect">
              <a:avLst>
                <a:gd name="adj" fmla="val 10000"/>
              </a:avLst>
            </a:prstGeom>
            <a:blipFill>
              <a:blip r:embed="rId10"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t-PT"/>
            </a:p>
          </p:txBody>
        </p:sp>
        <p:sp>
          <p:nvSpPr>
            <p:cNvPr id="15" name="Rounded Rectangle 6">
              <a:extLst>
                <a:ext uri="{FF2B5EF4-FFF2-40B4-BE49-F238E27FC236}">
                  <a16:creationId xmlns:a16="http://schemas.microsoft.com/office/drawing/2014/main" id="{37E68AFB-5499-4ED7-80FD-4A3DF37036B4}"/>
                </a:ext>
              </a:extLst>
            </p:cNvPr>
            <p:cNvSpPr/>
            <p:nvPr/>
          </p:nvSpPr>
          <p:spPr>
            <a:xfrm>
              <a:off x="6765850" y="2459791"/>
              <a:ext cx="665918" cy="621827"/>
            </a:xfrm>
            <a:prstGeom prst="roundRect">
              <a:avLst>
                <a:gd name="adj" fmla="val 10000"/>
              </a:avLst>
            </a:prstGeom>
            <a:blipFill>
              <a:blip r:embed="rId11" cstate="email">
                <a:extLst>
                  <a:ext uri="{28A0092B-C50C-407E-A947-70E740481C1C}">
                    <a14:useLocalDpi xmlns:a14="http://schemas.microsoft.com/office/drawing/2010/main"/>
                  </a:ext>
                </a:extLst>
              </a:blip>
              <a:srcRect/>
              <a:stretch>
                <a:fillRect/>
              </a:stretch>
            </a:blipFill>
            <a:ln>
              <a:solidFill>
                <a:schemeClr val="bg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t-PT"/>
            </a:p>
          </p:txBody>
        </p:sp>
      </p:grpSp>
    </p:spTree>
    <p:extLst>
      <p:ext uri="{BB962C8B-B14F-4D97-AF65-F5344CB8AC3E}">
        <p14:creationId xmlns:p14="http://schemas.microsoft.com/office/powerpoint/2010/main" val="670976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Medicare Eligibility</a:t>
            </a:r>
          </a:p>
        </p:txBody>
      </p:sp>
      <p:pic>
        <p:nvPicPr>
          <p:cNvPr id="2" name="Picture 1" descr="You will be eligible for medicare after 24 months of SSDI, after age 65, if you have ALS, if you have kidney failure, or because of environmental health hazard exposure."/>
          <p:cNvPicPr>
            <a:picLocks noChangeAspect="1"/>
          </p:cNvPicPr>
          <p:nvPr/>
        </p:nvPicPr>
        <p:blipFill>
          <a:blip r:embed="rId3">
            <a:extLst>
              <a:ext uri="{28A0092B-C50C-407E-A947-70E740481C1C}">
                <a14:useLocalDpi xmlns:a14="http://schemas.microsoft.com/office/drawing/2010/main" val="0"/>
              </a:ext>
            </a:extLst>
          </a:blip>
          <a:srcRect/>
          <a:stretch/>
        </p:blipFill>
        <p:spPr>
          <a:xfrm>
            <a:off x="-195682" y="-456006"/>
            <a:ext cx="9530308" cy="6833050"/>
          </a:xfrm>
          <a:prstGeom prst="rect">
            <a:avLst/>
          </a:prstGeom>
        </p:spPr>
      </p:pic>
    </p:spTree>
    <p:extLst>
      <p:ext uri="{BB962C8B-B14F-4D97-AF65-F5344CB8AC3E}">
        <p14:creationId xmlns:p14="http://schemas.microsoft.com/office/powerpoint/2010/main" val="106822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655"/>
            <a:ext cx="9144000" cy="756744"/>
          </a:xfrm>
        </p:spPr>
        <p:txBody>
          <a:bodyPr/>
          <a:lstStyle/>
          <a:p>
            <a:r>
              <a:rPr lang="en-US" dirty="0">
                <a:latin typeface="Times New Roman" panose="02020603050405020304" pitchFamily="18" charset="0"/>
                <a:cs typeface="Times New Roman" panose="02020603050405020304" pitchFamily="18" charset="0"/>
              </a:rPr>
              <a:t>Medicare Enrollment Periods</a:t>
            </a:r>
            <a:endParaRPr lang="en-US" dirty="0"/>
          </a:p>
        </p:txBody>
      </p:sp>
      <p:graphicFrame>
        <p:nvGraphicFramePr>
          <p:cNvPr id="4" name="Table 3">
            <a:extLst>
              <a:ext uri="{FF2B5EF4-FFF2-40B4-BE49-F238E27FC236}">
                <a16:creationId xmlns:a16="http://schemas.microsoft.com/office/drawing/2014/main" id="{B13A8333-9691-4935-A106-307A299809C0}"/>
              </a:ext>
            </a:extLst>
          </p:cNvPr>
          <p:cNvGraphicFramePr>
            <a:graphicFrameLocks noGrp="1"/>
          </p:cNvGraphicFramePr>
          <p:nvPr/>
        </p:nvGraphicFramePr>
        <p:xfrm>
          <a:off x="266700" y="921698"/>
          <a:ext cx="8610600" cy="4809247"/>
        </p:xfrm>
        <a:graphic>
          <a:graphicData uri="http://schemas.openxmlformats.org/drawingml/2006/table">
            <a:tbl>
              <a:tblPr firstRow="1" bandRow="1">
                <a:tableStyleId>{69CF1AB2-1976-4502-BF36-3FF5EA218861}</a:tableStyleId>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286612">
                <a:tc>
                  <a:txBody>
                    <a:bodyPr/>
                    <a:lstStyle/>
                    <a:p>
                      <a:pPr marL="0" marR="0" indent="0" algn="l" rtl="0" eaLnBrk="1" fontAlgn="auto" latinLnBrk="0" hangingPunct="1">
                        <a:lnSpc>
                          <a:spcPct val="100000"/>
                        </a:lnSpc>
                        <a:spcBef>
                          <a:spcPts val="0"/>
                        </a:spcBef>
                        <a:spcAft>
                          <a:spcPts val="0"/>
                        </a:spcAft>
                        <a:buClrTx/>
                        <a:buSzTx/>
                        <a:buFontTx/>
                        <a:buNone/>
                      </a:pPr>
                      <a:r>
                        <a:rPr lang="en-US" sz="2300" dirty="0">
                          <a:solidFill>
                            <a:schemeClr val="bg1"/>
                          </a:solidFill>
                        </a:rPr>
                        <a:t>Enrollment Period:</a:t>
                      </a:r>
                    </a:p>
                  </a:txBody>
                  <a:tcPr marL="104371" marR="104371" marT="52185" marB="52185">
                    <a:solidFill>
                      <a:srgbClr val="007D7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dirty="0">
                          <a:solidFill>
                            <a:schemeClr val="bg1"/>
                          </a:solidFill>
                        </a:rPr>
                        <a:t>When the period occurs:</a:t>
                      </a:r>
                    </a:p>
                  </a:txBody>
                  <a:tcPr marL="104371" marR="104371" marT="52185" marB="52185">
                    <a:solidFill>
                      <a:srgbClr val="007D7D"/>
                    </a:solidFill>
                  </a:tcPr>
                </a:tc>
                <a:extLst>
                  <a:ext uri="{0D108BD9-81ED-4DB2-BD59-A6C34878D82A}">
                    <a16:rowId xmlns:a16="http://schemas.microsoft.com/office/drawing/2014/main" val="10000"/>
                  </a:ext>
                </a:extLst>
              </a:tr>
              <a:tr h="6176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Initial Enrollment Period – Your first opportunity to enroll</a:t>
                      </a:r>
                    </a:p>
                  </a:txBody>
                  <a:tcPr marL="104371" marR="104371" marT="52185" marB="52185"/>
                </a:tc>
                <a:tc>
                  <a:txBody>
                    <a:bodyPr/>
                    <a:lstStyle/>
                    <a:p>
                      <a:pPr marL="0" marR="0" indent="0" algn="l" rtl="0" eaLnBrk="1" fontAlgn="auto" latinLnBrk="0" hangingPunct="1">
                        <a:lnSpc>
                          <a:spcPct val="100000"/>
                        </a:lnSpc>
                        <a:spcBef>
                          <a:spcPts val="0"/>
                        </a:spcBef>
                        <a:spcAft>
                          <a:spcPts val="0"/>
                        </a:spcAft>
                        <a:buClrTx/>
                        <a:buSzTx/>
                        <a:buFontTx/>
                        <a:buNone/>
                      </a:pPr>
                      <a:r>
                        <a:rPr lang="en-US" sz="2000" dirty="0"/>
                        <a:t>3 months before you turn age 65, the month you turn age 65, and 3 months after you turn age 65</a:t>
                      </a:r>
                    </a:p>
                  </a:txBody>
                  <a:tcPr marL="104371" marR="104371" marT="52185" marB="52185"/>
                </a:tc>
                <a:extLst>
                  <a:ext uri="{0D108BD9-81ED-4DB2-BD59-A6C34878D82A}">
                    <a16:rowId xmlns:a16="http://schemas.microsoft.com/office/drawing/2014/main" val="10001"/>
                  </a:ext>
                </a:extLst>
              </a:tr>
              <a:tr h="488017">
                <a:tc>
                  <a:txBody>
                    <a:bodyPr/>
                    <a:lstStyle/>
                    <a:p>
                      <a:pPr marL="0" marR="0" indent="0" algn="l" rtl="0" eaLnBrk="1" fontAlgn="auto" latinLnBrk="0" hangingPunct="1">
                        <a:lnSpc>
                          <a:spcPct val="100000"/>
                        </a:lnSpc>
                        <a:spcBef>
                          <a:spcPts val="0"/>
                        </a:spcBef>
                        <a:spcAft>
                          <a:spcPts val="0"/>
                        </a:spcAft>
                        <a:buClrTx/>
                        <a:buSzTx/>
                        <a:buFontTx/>
                        <a:buNone/>
                      </a:pPr>
                      <a:r>
                        <a:rPr lang="en-US" sz="2000" dirty="0"/>
                        <a:t>General Enrollment Period</a:t>
                      </a:r>
                    </a:p>
                  </a:txBody>
                  <a:tcPr marL="104371" marR="104371" marT="52185" marB="52185"/>
                </a:tc>
                <a:tc>
                  <a:txBody>
                    <a:bodyPr/>
                    <a:lstStyle/>
                    <a:p>
                      <a:pPr lvl="0">
                        <a:buNone/>
                      </a:pPr>
                      <a:r>
                        <a:rPr lang="en-US" sz="2000" b="0" i="0" u="none" strike="noStrike" noProof="0" dirty="0">
                          <a:latin typeface="Helvetica"/>
                        </a:rPr>
                        <a:t>Annually, January 1 – March 31</a:t>
                      </a:r>
                      <a:endParaRPr lang="en-US" sz="2000" dirty="0"/>
                    </a:p>
                  </a:txBody>
                  <a:tcPr marL="104371" marR="104371" marT="52185" marB="52185"/>
                </a:tc>
                <a:extLst>
                  <a:ext uri="{0D108BD9-81ED-4DB2-BD59-A6C34878D82A}">
                    <a16:rowId xmlns:a16="http://schemas.microsoft.com/office/drawing/2014/main" val="10002"/>
                  </a:ext>
                </a:extLst>
              </a:tr>
              <a:tr h="488017">
                <a:tc>
                  <a:txBody>
                    <a:bodyPr/>
                    <a:lstStyle/>
                    <a:p>
                      <a:pPr marL="0" marR="0" indent="0" algn="l" rtl="0" eaLnBrk="1" fontAlgn="auto" latinLnBrk="0" hangingPunct="1">
                        <a:lnSpc>
                          <a:spcPct val="100000"/>
                        </a:lnSpc>
                        <a:spcBef>
                          <a:spcPts val="0"/>
                        </a:spcBef>
                        <a:spcAft>
                          <a:spcPts val="0"/>
                        </a:spcAft>
                        <a:buClrTx/>
                        <a:buSzTx/>
                        <a:buFontTx/>
                        <a:buNone/>
                      </a:pPr>
                      <a:r>
                        <a:rPr lang="en-US" sz="2000" dirty="0"/>
                        <a:t>Special Enrollment Period</a:t>
                      </a:r>
                    </a:p>
                  </a:txBody>
                  <a:tcPr marL="104371" marR="104371" marT="52185" marB="52185"/>
                </a:tc>
                <a:tc>
                  <a:txBody>
                    <a:bodyPr/>
                    <a:lstStyle/>
                    <a:p>
                      <a:r>
                        <a:rPr lang="en-US" sz="2000" dirty="0"/>
                        <a:t>During any month you remain covered under the group health plan </a:t>
                      </a:r>
                      <a:r>
                        <a:rPr lang="en-US" sz="2000" b="1" dirty="0"/>
                        <a:t>and</a:t>
                      </a:r>
                      <a:r>
                        <a:rPr lang="en-US" sz="2000" dirty="0"/>
                        <a:t> your, or your spouse's, current employment continues; </a:t>
                      </a:r>
                      <a:r>
                        <a:rPr lang="en-US" sz="2000" b="1" dirty="0"/>
                        <a:t>or</a:t>
                      </a:r>
                      <a:endParaRPr lang="en-US" sz="2000" dirty="0"/>
                    </a:p>
                    <a:p>
                      <a:r>
                        <a:rPr lang="en-US" sz="2000" dirty="0"/>
                        <a:t>In the eight-month period that begins with the month your group health plan coverage or the current employment it is based on ends, whichever comes first.</a:t>
                      </a:r>
                    </a:p>
                  </a:txBody>
                  <a:tcPr marL="104371" marR="104371" marT="52185" marB="52185"/>
                </a:tc>
                <a:extLst>
                  <a:ext uri="{0D108BD9-81ED-4DB2-BD59-A6C34878D82A}">
                    <a16:rowId xmlns:a16="http://schemas.microsoft.com/office/drawing/2014/main" val="1245617021"/>
                  </a:ext>
                </a:extLst>
              </a:tr>
            </a:tbl>
          </a:graphicData>
        </a:graphic>
      </p:graphicFrame>
    </p:spTree>
    <p:extLst>
      <p:ext uri="{BB962C8B-B14F-4D97-AF65-F5344CB8AC3E}">
        <p14:creationId xmlns:p14="http://schemas.microsoft.com/office/powerpoint/2010/main" val="362744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857251"/>
            <a:ext cx="6858000" cy="413845"/>
          </a:xfrm>
        </p:spPr>
        <p:txBody>
          <a:bodyPr/>
          <a:lstStyle/>
          <a:p>
            <a:pPr>
              <a:spcBef>
                <a:spcPts val="0"/>
              </a:spcBef>
            </a:pPr>
            <a:r>
              <a:rPr lang="en-US" sz="2100" dirty="0">
                <a:solidFill>
                  <a:srgbClr val="003366"/>
                </a:solidFill>
                <a:latin typeface="Times New Roman" panose="02020603050405020304" pitchFamily="18" charset="0"/>
                <a:cs typeface="Times New Roman" panose="02020603050405020304" pitchFamily="18" charset="0"/>
              </a:rPr>
              <a:t>Medicare Part B Premiums for 2025</a:t>
            </a:r>
            <a:endParaRPr lang="en-US" sz="2100" dirty="0"/>
          </a:p>
        </p:txBody>
      </p:sp>
      <p:sp>
        <p:nvSpPr>
          <p:cNvPr id="3" name="Content Placeholder 2"/>
          <p:cNvSpPr>
            <a:spLocks noGrp="1"/>
          </p:cNvSpPr>
          <p:nvPr>
            <p:ph sz="quarter" idx="11"/>
          </p:nvPr>
        </p:nvSpPr>
        <p:spPr>
          <a:xfrm>
            <a:off x="1143001" y="1282645"/>
            <a:ext cx="6858000" cy="295879"/>
          </a:xfrm>
        </p:spPr>
        <p:txBody>
          <a:bodyPr/>
          <a:lstStyle/>
          <a:p>
            <a:pPr marL="0" indent="0" algn="ctr">
              <a:spcBef>
                <a:spcPts val="0"/>
              </a:spcBef>
              <a:buNone/>
            </a:pPr>
            <a:r>
              <a:rPr lang="en-US" sz="1350" dirty="0">
                <a:solidFill>
                  <a:srgbClr val="003366"/>
                </a:solidFill>
              </a:rPr>
              <a:t>If you’re single and file an individual tax return, or married and file a joint tax return:</a:t>
            </a:r>
          </a:p>
        </p:txBody>
      </p:sp>
      <p:graphicFrame>
        <p:nvGraphicFramePr>
          <p:cNvPr id="7" name="Table 6">
            <a:extLst>
              <a:ext uri="{FF2B5EF4-FFF2-40B4-BE49-F238E27FC236}">
                <a16:creationId xmlns:a16="http://schemas.microsoft.com/office/drawing/2014/main" id="{0C545148-5575-4DFE-BFD9-9EFC9B302381}"/>
              </a:ext>
            </a:extLst>
          </p:cNvPr>
          <p:cNvGraphicFramePr>
            <a:graphicFrameLocks noGrp="1"/>
          </p:cNvGraphicFramePr>
          <p:nvPr/>
        </p:nvGraphicFramePr>
        <p:xfrm>
          <a:off x="1257300" y="1590073"/>
          <a:ext cx="6629400" cy="3490910"/>
        </p:xfrm>
        <a:graphic>
          <a:graphicData uri="http://schemas.openxmlformats.org/drawingml/2006/table">
            <a:tbl>
              <a:tblPr firstRow="1" bandRow="1">
                <a:tableStyleId>{69CF1AB2-1976-4502-BF36-3FF5EA218861}</a:tableStyleId>
              </a:tblPr>
              <a:tblGrid>
                <a:gridCol w="3626893">
                  <a:extLst>
                    <a:ext uri="{9D8B030D-6E8A-4147-A177-3AD203B41FA5}">
                      <a16:colId xmlns:a16="http://schemas.microsoft.com/office/drawing/2014/main" val="20000"/>
                    </a:ext>
                  </a:extLst>
                </a:gridCol>
                <a:gridCol w="1228298">
                  <a:extLst>
                    <a:ext uri="{9D8B030D-6E8A-4147-A177-3AD203B41FA5}">
                      <a16:colId xmlns:a16="http://schemas.microsoft.com/office/drawing/2014/main" val="20001"/>
                    </a:ext>
                  </a:extLst>
                </a:gridCol>
                <a:gridCol w="1774209">
                  <a:extLst>
                    <a:ext uri="{9D8B030D-6E8A-4147-A177-3AD203B41FA5}">
                      <a16:colId xmlns:a16="http://schemas.microsoft.com/office/drawing/2014/main" val="20002"/>
                    </a:ext>
                  </a:extLst>
                </a:gridCol>
              </a:tblGrid>
              <a:tr h="617220">
                <a:tc>
                  <a:txBody>
                    <a:bodyPr/>
                    <a:lstStyle/>
                    <a:p>
                      <a:r>
                        <a:rPr lang="en-US" sz="1200" dirty="0">
                          <a:solidFill>
                            <a:schemeClr val="bg1"/>
                          </a:solidFill>
                        </a:rPr>
                        <a:t>Modified</a:t>
                      </a:r>
                      <a:r>
                        <a:rPr lang="en-US" sz="1200" baseline="0" dirty="0">
                          <a:solidFill>
                            <a:schemeClr val="bg1"/>
                          </a:solidFill>
                        </a:rPr>
                        <a:t> Adjusted Gross Income (MAGI)</a:t>
                      </a:r>
                      <a:endParaRPr lang="en-US" sz="1200" b="1" dirty="0">
                        <a:solidFill>
                          <a:schemeClr val="bg1"/>
                        </a:solidFill>
                      </a:endParaRPr>
                    </a:p>
                  </a:txBody>
                  <a:tcPr marL="68580" marR="68580" marT="34290" marB="34290">
                    <a:solidFill>
                      <a:srgbClr val="007D7D"/>
                    </a:solidFill>
                  </a:tcPr>
                </a:tc>
                <a:tc>
                  <a:txBody>
                    <a:bodyPr/>
                    <a:lstStyle/>
                    <a:p>
                      <a:r>
                        <a:rPr lang="en-US" sz="1200">
                          <a:solidFill>
                            <a:schemeClr val="bg1"/>
                          </a:solidFill>
                        </a:rPr>
                        <a:t>Part B monthly premium amount</a:t>
                      </a:r>
                      <a:endParaRPr lang="en-US" sz="1200" b="1">
                        <a:solidFill>
                          <a:schemeClr val="bg1"/>
                        </a:solidFill>
                      </a:endParaRPr>
                    </a:p>
                  </a:txBody>
                  <a:tcPr marL="68580" marR="68580" marT="34290" marB="34290">
                    <a:solidFill>
                      <a:srgbClr val="007D7D"/>
                    </a:solidFill>
                  </a:tcPr>
                </a:tc>
                <a:tc>
                  <a:txBody>
                    <a:bodyPr/>
                    <a:lstStyle/>
                    <a:p>
                      <a:r>
                        <a:rPr lang="en-US" sz="1200" dirty="0">
                          <a:solidFill>
                            <a:schemeClr val="bg1"/>
                          </a:solidFill>
                        </a:rPr>
                        <a:t>Prescription drug plan monthly premium amount</a:t>
                      </a:r>
                      <a:endParaRPr lang="en-US" sz="1200" b="1" dirty="0">
                        <a:solidFill>
                          <a:schemeClr val="bg1"/>
                        </a:solidFill>
                      </a:endParaRPr>
                    </a:p>
                  </a:txBody>
                  <a:tcPr marL="68580" marR="68580" marT="34290" marB="34290">
                    <a:solidFill>
                      <a:srgbClr val="007D7D"/>
                    </a:solidFill>
                  </a:tcPr>
                </a:tc>
                <a:extLst>
                  <a:ext uri="{0D108BD9-81ED-4DB2-BD59-A6C34878D82A}">
                    <a16:rowId xmlns:a16="http://schemas.microsoft.com/office/drawing/2014/main" val="10000"/>
                  </a:ext>
                </a:extLst>
              </a:tr>
              <a:tr h="365760">
                <a:tc>
                  <a:txBody>
                    <a:bodyPr/>
                    <a:lstStyle/>
                    <a:p>
                      <a:r>
                        <a:rPr lang="en-US" sz="1000" dirty="0"/>
                        <a:t>Individuals with a MAGI of $106,000 or less </a:t>
                      </a:r>
                    </a:p>
                    <a:p>
                      <a:r>
                        <a:rPr lang="en-US" sz="1000" dirty="0"/>
                        <a:t>Married couples with a MAGI of $212,000 or less</a:t>
                      </a:r>
                      <a:endParaRPr lang="en-US" sz="1000" b="1" dirty="0"/>
                    </a:p>
                  </a:txBody>
                  <a:tcPr marL="68580" marR="68580" marT="34290" marB="34290"/>
                </a:tc>
                <a:tc>
                  <a:txBody>
                    <a:bodyPr/>
                    <a:lstStyle/>
                    <a:p>
                      <a:r>
                        <a:rPr lang="en-US" sz="1000" dirty="0"/>
                        <a:t>2025 standard premium =</a:t>
                      </a:r>
                      <a:r>
                        <a:rPr lang="en-US" sz="1000" baseline="0" dirty="0"/>
                        <a:t> </a:t>
                      </a:r>
                      <a:r>
                        <a:rPr lang="en-US" sz="1000" dirty="0"/>
                        <a:t>$185</a:t>
                      </a:r>
                      <a:endParaRPr lang="en-US" sz="1000" b="1" dirty="0"/>
                    </a:p>
                  </a:txBody>
                  <a:tcPr marL="68580" marR="68580" marT="34290" marB="34290"/>
                </a:tc>
                <a:tc>
                  <a:txBody>
                    <a:bodyPr/>
                    <a:lstStyle/>
                    <a:p>
                      <a:r>
                        <a:rPr lang="en-US" sz="1000"/>
                        <a:t>Your plan premium + $0</a:t>
                      </a:r>
                      <a:endParaRPr lang="en-US" sz="1000" b="1"/>
                    </a:p>
                  </a:txBody>
                  <a:tcPr marL="68580" marR="68580" marT="34290" marB="34290"/>
                </a:tc>
                <a:extLst>
                  <a:ext uri="{0D108BD9-81ED-4DB2-BD59-A6C34878D82A}">
                    <a16:rowId xmlns:a16="http://schemas.microsoft.com/office/drawing/2014/main" val="10001"/>
                  </a:ext>
                </a:extLst>
              </a:tr>
              <a:tr h="514350">
                <a:tc>
                  <a:txBody>
                    <a:bodyPr/>
                    <a:lstStyle/>
                    <a:p>
                      <a:r>
                        <a:rPr lang="en-US" sz="1000" dirty="0"/>
                        <a:t>Individuals with a MAGI above $106,000 up to $133,000 </a:t>
                      </a:r>
                    </a:p>
                    <a:p>
                      <a:r>
                        <a:rPr lang="en-US" sz="1000" dirty="0"/>
                        <a:t>Married couples with a MAGI above $212,000 up to $266,000</a:t>
                      </a:r>
                      <a:endParaRPr lang="en-US" sz="1000" b="1" dirty="0"/>
                    </a:p>
                  </a:txBody>
                  <a:tcPr marL="68580" marR="68580" marT="34290" marB="34290"/>
                </a:tc>
                <a:tc>
                  <a:txBody>
                    <a:bodyPr/>
                    <a:lstStyle/>
                    <a:p>
                      <a:r>
                        <a:rPr lang="en-US" sz="1000" dirty="0"/>
                        <a:t>Standard premium </a:t>
                      </a:r>
                    </a:p>
                    <a:p>
                      <a:r>
                        <a:rPr lang="en-US" sz="1000" dirty="0"/>
                        <a:t>+ $74.00</a:t>
                      </a:r>
                      <a:endParaRPr lang="en-US" sz="1000" b="1" dirty="0"/>
                    </a:p>
                    <a:p>
                      <a:endParaRPr lang="en-US" sz="1000" b="1" dirty="0"/>
                    </a:p>
                  </a:txBody>
                  <a:tcPr marL="68580" marR="68580" marT="34290" marB="34290"/>
                </a:tc>
                <a:tc>
                  <a:txBody>
                    <a:bodyPr/>
                    <a:lstStyle/>
                    <a:p>
                      <a:r>
                        <a:rPr lang="en-US" sz="1000" dirty="0"/>
                        <a:t>Your plan premium + $13.70</a:t>
                      </a:r>
                      <a:endParaRPr lang="en-US" sz="1000" b="1" dirty="0"/>
                    </a:p>
                  </a:txBody>
                  <a:tcPr marL="68580" marR="68580" marT="34290" marB="34290"/>
                </a:tc>
                <a:extLst>
                  <a:ext uri="{0D108BD9-81ED-4DB2-BD59-A6C34878D82A}">
                    <a16:rowId xmlns:a16="http://schemas.microsoft.com/office/drawing/2014/main" val="10002"/>
                  </a:ext>
                </a:extLst>
              </a:tr>
              <a:tr h="514350">
                <a:tc>
                  <a:txBody>
                    <a:bodyPr/>
                    <a:lstStyle/>
                    <a:p>
                      <a:r>
                        <a:rPr lang="en-US" sz="1000" dirty="0"/>
                        <a:t>Individuals with a MAGI above $133,000 up to $167,000 </a:t>
                      </a:r>
                    </a:p>
                    <a:p>
                      <a:r>
                        <a:rPr lang="en-US" sz="1000" dirty="0"/>
                        <a:t>Married couples with a MAGI above $266,000 up to $334,000</a:t>
                      </a:r>
                      <a:endParaRPr lang="en-US" sz="1000" b="1" dirty="0"/>
                    </a:p>
                  </a:txBody>
                  <a:tcPr marL="68580" marR="68580" marT="34290" marB="34290"/>
                </a:tc>
                <a:tc>
                  <a:txBody>
                    <a:bodyPr/>
                    <a:lstStyle/>
                    <a:p>
                      <a:r>
                        <a:rPr lang="en-US" sz="1000" dirty="0"/>
                        <a:t>Standard premium </a:t>
                      </a:r>
                    </a:p>
                    <a:p>
                      <a:r>
                        <a:rPr lang="en-US" sz="1000" dirty="0"/>
                        <a:t>+ $185</a:t>
                      </a:r>
                      <a:endParaRPr lang="en-US" sz="1000" b="1" dirty="0"/>
                    </a:p>
                    <a:p>
                      <a:endParaRPr lang="en-US" sz="1000" b="1" dirty="0"/>
                    </a:p>
                  </a:txBody>
                  <a:tcPr marL="68580" marR="68580" marT="34290" marB="34290"/>
                </a:tc>
                <a:tc>
                  <a:txBody>
                    <a:bodyPr/>
                    <a:lstStyle/>
                    <a:p>
                      <a:r>
                        <a:rPr lang="en-US" sz="1000" dirty="0"/>
                        <a:t>Your plan premium + $35.30</a:t>
                      </a:r>
                      <a:endParaRPr lang="en-US" sz="1000" b="1" dirty="0"/>
                    </a:p>
                  </a:txBody>
                  <a:tcPr marL="68580" marR="68580" marT="34290" marB="34290"/>
                </a:tc>
                <a:extLst>
                  <a:ext uri="{0D108BD9-81ED-4DB2-BD59-A6C34878D82A}">
                    <a16:rowId xmlns:a16="http://schemas.microsoft.com/office/drawing/2014/main" val="10003"/>
                  </a:ext>
                </a:extLst>
              </a:tr>
              <a:tr h="514350">
                <a:tc>
                  <a:txBody>
                    <a:bodyPr/>
                    <a:lstStyle/>
                    <a:p>
                      <a:r>
                        <a:rPr lang="en-US" sz="1000" dirty="0"/>
                        <a:t>Individuals with a MAGI above $167,000 up to $200,000 </a:t>
                      </a:r>
                    </a:p>
                    <a:p>
                      <a:r>
                        <a:rPr lang="en-US" sz="1000" dirty="0"/>
                        <a:t>Married couples with a MAGI above $334,000 up to $400,000</a:t>
                      </a:r>
                      <a:endParaRPr lang="en-US" sz="1000" b="1" dirty="0"/>
                    </a:p>
                  </a:txBody>
                  <a:tcPr marL="68580" marR="68580" marT="34290" marB="34290"/>
                </a:tc>
                <a:tc>
                  <a:txBody>
                    <a:bodyPr/>
                    <a:lstStyle/>
                    <a:p>
                      <a:r>
                        <a:rPr lang="en-US" sz="1000" dirty="0"/>
                        <a:t>Standard premium </a:t>
                      </a:r>
                    </a:p>
                    <a:p>
                      <a:r>
                        <a:rPr lang="en-US" sz="1000" dirty="0"/>
                        <a:t>+ $295.90</a:t>
                      </a:r>
                      <a:endParaRPr lang="en-US" sz="1000" b="1" dirty="0"/>
                    </a:p>
                    <a:p>
                      <a:endParaRPr lang="en-US" sz="1000" b="1" dirty="0"/>
                    </a:p>
                  </a:txBody>
                  <a:tcPr marL="68580" marR="68580" marT="34290" marB="34290"/>
                </a:tc>
                <a:tc>
                  <a:txBody>
                    <a:bodyPr/>
                    <a:lstStyle/>
                    <a:p>
                      <a:r>
                        <a:rPr lang="en-US" sz="1000" dirty="0"/>
                        <a:t>Your plan premium + $57.00</a:t>
                      </a:r>
                      <a:endParaRPr lang="en-US" sz="1000" b="1" dirty="0"/>
                    </a:p>
                  </a:txBody>
                  <a:tcPr marL="68580" marR="68580" marT="34290" marB="34290"/>
                </a:tc>
                <a:extLst>
                  <a:ext uri="{0D108BD9-81ED-4DB2-BD59-A6C34878D82A}">
                    <a16:rowId xmlns:a16="http://schemas.microsoft.com/office/drawing/2014/main" val="10004"/>
                  </a:ext>
                </a:extLst>
              </a:tr>
              <a:tr h="397190">
                <a:tc>
                  <a:txBody>
                    <a:bodyPr/>
                    <a:lstStyle/>
                    <a:p>
                      <a:r>
                        <a:rPr lang="en-US" sz="1000" dirty="0"/>
                        <a:t>Individuals with a MAGI above $200,000 up to $500,000</a:t>
                      </a:r>
                    </a:p>
                    <a:p>
                      <a:r>
                        <a:rPr lang="en-US" sz="1000" dirty="0"/>
                        <a:t>Married couples with a MAGI above $400,000 up to $750,000</a:t>
                      </a:r>
                    </a:p>
                  </a:txBody>
                  <a:tcPr marL="68580" marR="68580" marT="34290" marB="34290"/>
                </a:tc>
                <a:tc>
                  <a:txBody>
                    <a:bodyPr/>
                    <a:lstStyle/>
                    <a:p>
                      <a:r>
                        <a:rPr lang="en-US" sz="1000" dirty="0"/>
                        <a:t>Standard premium </a:t>
                      </a:r>
                    </a:p>
                    <a:p>
                      <a:r>
                        <a:rPr lang="en-US" sz="1000" dirty="0"/>
                        <a:t>+ $406.90</a:t>
                      </a:r>
                      <a:endParaRPr lang="en-US" sz="1000" b="1" dirty="0"/>
                    </a:p>
                  </a:txBody>
                  <a:tcPr marL="68580" marR="68580" marT="34290" marB="34290"/>
                </a:tc>
                <a:tc>
                  <a:txBody>
                    <a:bodyPr/>
                    <a:lstStyle/>
                    <a:p>
                      <a:r>
                        <a:rPr lang="en-US" sz="1000" dirty="0"/>
                        <a:t>Your plan premium + $78.60</a:t>
                      </a:r>
                    </a:p>
                  </a:txBody>
                  <a:tcPr marL="68580" marR="68580" marT="34290" marB="34290"/>
                </a:tc>
                <a:extLst>
                  <a:ext uri="{0D108BD9-81ED-4DB2-BD59-A6C34878D82A}">
                    <a16:rowId xmlns:a16="http://schemas.microsoft.com/office/drawing/2014/main" val="10005"/>
                  </a:ext>
                </a:extLst>
              </a:tr>
              <a:tr h="514350">
                <a:tc>
                  <a:txBody>
                    <a:bodyPr/>
                    <a:lstStyle/>
                    <a:p>
                      <a:r>
                        <a:rPr lang="en-US" sz="1000" b="0" dirty="0"/>
                        <a:t>Individuals</a:t>
                      </a:r>
                      <a:r>
                        <a:rPr lang="en-US" sz="1000" b="0" baseline="0" dirty="0"/>
                        <a:t> with a MAGI equal to or greater than $500,000</a:t>
                      </a:r>
                    </a:p>
                    <a:p>
                      <a:r>
                        <a:rPr lang="en-US" sz="1000" b="0" baseline="0" dirty="0"/>
                        <a:t>Married couples with a MAGI equal to or greater than $750,000</a:t>
                      </a:r>
                      <a:endParaRPr lang="en-US" sz="1000" b="0" dirty="0"/>
                    </a:p>
                  </a:txBody>
                  <a:tcPr marL="68580" marR="68580" marT="34290" marB="34290"/>
                </a:tc>
                <a:tc>
                  <a:txBody>
                    <a:bodyPr/>
                    <a:lstStyle/>
                    <a:p>
                      <a:r>
                        <a:rPr lang="en-US" sz="1000" dirty="0"/>
                        <a:t>Standard premium </a:t>
                      </a:r>
                    </a:p>
                    <a:p>
                      <a:r>
                        <a:rPr lang="en-US" sz="1000" dirty="0"/>
                        <a:t>+ $443.90</a:t>
                      </a:r>
                      <a:endParaRPr lang="en-US" sz="1000" b="1" dirty="0"/>
                    </a:p>
                    <a:p>
                      <a:endParaRPr lang="en-US" sz="1000" b="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Your</a:t>
                      </a:r>
                      <a:r>
                        <a:rPr lang="en-US" sz="1000" b="0" baseline="0" dirty="0"/>
                        <a:t> plan premium + $85.80</a:t>
                      </a:r>
                      <a:endParaRPr lang="en-US" sz="1000" b="0" dirty="0"/>
                    </a:p>
                    <a:p>
                      <a:endParaRPr lang="en-US" sz="1000" b="0" dirty="0"/>
                    </a:p>
                  </a:txBody>
                  <a:tcPr marL="68580" marR="68580" marT="34290" marB="3429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3280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807720"/>
          </a:xfrm>
        </p:spPr>
        <p:txBody>
          <a:bodyPr/>
          <a:lstStyle/>
          <a:p>
            <a:r>
              <a:rPr lang="en-US" dirty="0"/>
              <a:t>Medicare.gov</a:t>
            </a:r>
          </a:p>
        </p:txBody>
      </p:sp>
      <p:sp>
        <p:nvSpPr>
          <p:cNvPr id="4" name="Content Placeholder 3"/>
          <p:cNvSpPr>
            <a:spLocks noGrp="1"/>
          </p:cNvSpPr>
          <p:nvPr>
            <p:ph sz="quarter" idx="11"/>
          </p:nvPr>
        </p:nvSpPr>
        <p:spPr>
          <a:xfrm>
            <a:off x="64655" y="5348730"/>
            <a:ext cx="9079345" cy="410271"/>
          </a:xfrm>
        </p:spPr>
        <p:txBody>
          <a:bodyPr/>
          <a:lstStyle/>
          <a:p>
            <a:pPr marL="0" lvl="0" indent="0" algn="ctr">
              <a:spcBef>
                <a:spcPts val="0"/>
              </a:spcBef>
              <a:buNone/>
            </a:pPr>
            <a:r>
              <a:rPr lang="en-US" sz="2400" b="1" dirty="0">
                <a:solidFill>
                  <a:prstClr val="white"/>
                </a:solidFill>
                <a:hlinkClick r:id="rId3"/>
              </a:rPr>
              <a:t>1-800-MEDICARE or Medicare.gov</a:t>
            </a:r>
            <a:endParaRPr lang="en-US" sz="2400" b="1" dirty="0">
              <a:solidFill>
                <a:prstClr val="white"/>
              </a:solidFill>
            </a:endParaRPr>
          </a:p>
        </p:txBody>
      </p:sp>
      <p:pic>
        <p:nvPicPr>
          <p:cNvPr id="5" name="Picture 4">
            <a:extLst>
              <a:ext uri="{FF2B5EF4-FFF2-40B4-BE49-F238E27FC236}">
                <a16:creationId xmlns:a16="http://schemas.microsoft.com/office/drawing/2014/main" id="{8D3E3BE8-D542-E11F-024D-12CC1926635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89542" y="750774"/>
            <a:ext cx="5964916" cy="4597956"/>
          </a:xfrm>
          <a:prstGeom prst="rect">
            <a:avLst/>
          </a:prstGeom>
        </p:spPr>
      </p:pic>
    </p:spTree>
    <p:extLst>
      <p:ext uri="{BB962C8B-B14F-4D97-AF65-F5344CB8AC3E}">
        <p14:creationId xmlns:p14="http://schemas.microsoft.com/office/powerpoint/2010/main" val="282424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1EF1-D737-087D-E29E-8FABE13EE0F9}"/>
              </a:ext>
            </a:extLst>
          </p:cNvPr>
          <p:cNvSpPr>
            <a:spLocks noGrp="1"/>
          </p:cNvSpPr>
          <p:nvPr>
            <p:ph type="title"/>
          </p:nvPr>
        </p:nvSpPr>
        <p:spPr>
          <a:xfrm>
            <a:off x="0" y="996696"/>
            <a:ext cx="9144000" cy="755904"/>
          </a:xfrm>
        </p:spPr>
        <p:txBody>
          <a:bodyPr/>
          <a:lstStyle/>
          <a:p>
            <a:r>
              <a:rPr lang="en-US" sz="3600" dirty="0"/>
              <a:t>What To Know If You Must Visit An Office</a:t>
            </a:r>
          </a:p>
        </p:txBody>
      </p:sp>
      <p:sp>
        <p:nvSpPr>
          <p:cNvPr id="3" name="Content Placeholder 2">
            <a:extLst>
              <a:ext uri="{FF2B5EF4-FFF2-40B4-BE49-F238E27FC236}">
                <a16:creationId xmlns:a16="http://schemas.microsoft.com/office/drawing/2014/main" id="{CB86D666-6BCD-E495-E09F-047BF7AB09FB}"/>
              </a:ext>
            </a:extLst>
          </p:cNvPr>
          <p:cNvSpPr>
            <a:spLocks noGrp="1"/>
          </p:cNvSpPr>
          <p:nvPr>
            <p:ph sz="quarter" idx="10"/>
          </p:nvPr>
        </p:nvSpPr>
        <p:spPr>
          <a:xfrm>
            <a:off x="261066" y="1698171"/>
            <a:ext cx="4749220" cy="4038601"/>
          </a:xfrm>
        </p:spPr>
        <p:txBody>
          <a:bodyPr/>
          <a:lstStyle/>
          <a:p>
            <a:pPr marL="0" indent="0">
              <a:buNone/>
            </a:pPr>
            <a:r>
              <a:rPr lang="en-US" sz="2000" b="0" dirty="0"/>
              <a:t>Our Mobile Check-In Express feature makes it easier to check-in if you must visit a Social Security office. Scan the QR code located at your local Social Security office to check-in for your visit.</a:t>
            </a:r>
          </a:p>
          <a:p>
            <a:pPr marL="0" indent="0">
              <a:buNone/>
            </a:pPr>
            <a:endParaRPr lang="en-US" sz="2000" b="0" dirty="0"/>
          </a:p>
          <a:p>
            <a:pPr marL="0" indent="0">
              <a:buNone/>
            </a:pPr>
            <a:r>
              <a:rPr lang="en-US" sz="2000" b="0" dirty="0"/>
              <a:t>If you’re unable to check-in on your mobile device, we offer private, accessible check-in with our Americans with Disabilities Act (ADA) compliant kiosks in most of our local Social Security offices.</a:t>
            </a:r>
          </a:p>
          <a:p>
            <a:pPr marL="0" indent="0">
              <a:buNone/>
            </a:pPr>
            <a:endParaRPr lang="en-US" sz="2000" dirty="0"/>
          </a:p>
        </p:txBody>
      </p:sp>
      <p:pic>
        <p:nvPicPr>
          <p:cNvPr id="5" name="Picture 4" descr="Image of Americans with Disabilities Act (ADA) compliant kiosks available in most local Social Security offices.">
            <a:extLst>
              <a:ext uri="{FF2B5EF4-FFF2-40B4-BE49-F238E27FC236}">
                <a16:creationId xmlns:a16="http://schemas.microsoft.com/office/drawing/2014/main" id="{1D2DA8A1-9D52-CCAD-A774-8D8BB0ADE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866" y="1698171"/>
            <a:ext cx="3878554" cy="3884440"/>
          </a:xfrm>
          <a:prstGeom prst="rect">
            <a:avLst/>
          </a:prstGeom>
        </p:spPr>
      </p:pic>
    </p:spTree>
    <p:extLst>
      <p:ext uri="{BB962C8B-B14F-4D97-AF65-F5344CB8AC3E}">
        <p14:creationId xmlns:p14="http://schemas.microsoft.com/office/powerpoint/2010/main" val="3010553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1635ED-81C8-BE09-BEB4-8C0E0BE99655}"/>
              </a:ext>
            </a:extLst>
          </p:cNvPr>
          <p:cNvSpPr txBox="1">
            <a:spLocks noGrp="1"/>
          </p:cNvSpPr>
          <p:nvPr>
            <p:ph type="title" idx="4294967295"/>
          </p:nvPr>
        </p:nvSpPr>
        <p:spPr>
          <a:xfrm>
            <a:off x="0" y="0"/>
            <a:ext cx="9144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66"/>
                </a:solidFill>
                <a:effectLst/>
                <a:uLnTx/>
                <a:uFillTx/>
                <a:latin typeface="Times"/>
                <a:ea typeface="+mj-ea"/>
                <a:cs typeface="+mj-cs"/>
              </a:rPr>
              <a:t>Key Updates </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p:cNvSpPr txBox="1"/>
          <p:nvPr/>
        </p:nvSpPr>
        <p:spPr>
          <a:xfrm>
            <a:off x="-19050" y="842213"/>
            <a:ext cx="91630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Changes to Accessing Our In-Person Services</a:t>
            </a:r>
          </a:p>
        </p:txBody>
      </p:sp>
      <p:sp>
        <p:nvSpPr>
          <p:cNvPr id="5" name="TextBox 4">
            <a:extLst>
              <a:ext uri="{FF2B5EF4-FFF2-40B4-BE49-F238E27FC236}">
                <a16:creationId xmlns:a16="http://schemas.microsoft.com/office/drawing/2014/main" id="{B17C4350-A356-617C-6AEE-3EE415755C80}"/>
              </a:ext>
            </a:extLst>
          </p:cNvPr>
          <p:cNvSpPr txBox="1"/>
          <p:nvPr/>
        </p:nvSpPr>
        <p:spPr>
          <a:xfrm>
            <a:off x="119062" y="1447800"/>
            <a:ext cx="8905875"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Effective January 6, 2025, customers wishing to conduct business with their local Social Security office will need to schedule an appointment.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By scheduling appointments, we can serve the public more efficiently by: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Reducing wait times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Streamlining service delivery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Improving overall customer experience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Customers can also receive services by utilizing our: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Online services where many transactions can be completed conveniently and securely, and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Automated services available on our National 800# at </a:t>
            </a:r>
            <a:r>
              <a:rPr kumimoji="0" lang="en-US" sz="2000" b="1"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1-800-772-1213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endParaRPr>
          </a:p>
        </p:txBody>
      </p:sp>
    </p:spTree>
    <p:extLst>
      <p:ext uri="{BB962C8B-B14F-4D97-AF65-F5344CB8AC3E}">
        <p14:creationId xmlns:p14="http://schemas.microsoft.com/office/powerpoint/2010/main" val="4179285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85800"/>
          </a:xfrm>
        </p:spPr>
        <p:txBody>
          <a:bodyPr/>
          <a:lstStyle/>
          <a:p>
            <a:pPr lvl="0"/>
            <a:endParaRPr lang="en-US" sz="4000" dirty="0"/>
          </a:p>
        </p:txBody>
      </p:sp>
      <p:sp>
        <p:nvSpPr>
          <p:cNvPr id="5" name="Content Placeholder 2"/>
          <p:cNvSpPr>
            <a:spLocks noGrp="1"/>
          </p:cNvSpPr>
          <p:nvPr>
            <p:ph sz="quarter" idx="11"/>
          </p:nvPr>
        </p:nvSpPr>
        <p:spPr>
          <a:xfrm>
            <a:off x="147918" y="990599"/>
            <a:ext cx="8848164" cy="4791635"/>
          </a:xfrm>
        </p:spPr>
        <p:txBody>
          <a:bodyPr/>
          <a:lstStyle/>
          <a:p>
            <a:pPr marL="0" lvl="0" indent="0">
              <a:spcBef>
                <a:spcPts val="0"/>
              </a:spcBef>
              <a:buNone/>
            </a:pPr>
            <a:r>
              <a:rPr lang="en-US" sz="2400" dirty="0">
                <a:solidFill>
                  <a:srgbClr val="003366"/>
                </a:solidFill>
              </a:rPr>
              <a:t>          File online for Retirement, Spouse, Disability, or     	Medicare Only</a:t>
            </a:r>
          </a:p>
          <a:p>
            <a:pPr marL="1147763" lvl="0" indent="-233363">
              <a:spcBef>
                <a:spcPts val="0"/>
              </a:spcBef>
            </a:pPr>
            <a:r>
              <a:rPr lang="en-US" sz="2000" dirty="0">
                <a:solidFill>
                  <a:srgbClr val="003366"/>
                </a:solidFill>
              </a:rPr>
              <a:t>If you are disabled, you can file for Retirement and Disability with same application if you are at least 62 but not yet FRA.</a:t>
            </a:r>
          </a:p>
          <a:p>
            <a:pPr marL="1147763" lvl="0" indent="-233363">
              <a:spcBef>
                <a:spcPts val="0"/>
              </a:spcBef>
            </a:pPr>
            <a:r>
              <a:rPr lang="en-US" sz="2000" dirty="0">
                <a:solidFill>
                  <a:srgbClr val="003366"/>
                </a:solidFill>
              </a:rPr>
              <a:t>Survivor</a:t>
            </a:r>
            <a:r>
              <a:rPr lang="en-US" sz="2000" dirty="0">
                <a:solidFill>
                  <a:srgbClr val="C00000"/>
                </a:solidFill>
              </a:rPr>
              <a:t>*</a:t>
            </a:r>
            <a:r>
              <a:rPr lang="en-US" sz="2000" dirty="0">
                <a:solidFill>
                  <a:srgbClr val="003366"/>
                </a:solidFill>
              </a:rPr>
              <a:t> application is not available online.</a:t>
            </a:r>
          </a:p>
          <a:p>
            <a:pPr marL="914400" lvl="0" indent="0">
              <a:spcBef>
                <a:spcPts val="0"/>
              </a:spcBef>
              <a:buNone/>
            </a:pPr>
            <a:endParaRPr lang="en-US" sz="1050" dirty="0">
              <a:solidFill>
                <a:srgbClr val="003366"/>
              </a:solidFill>
            </a:endParaRPr>
          </a:p>
          <a:p>
            <a:pPr marL="0" indent="0">
              <a:buNone/>
            </a:pPr>
            <a:r>
              <a:rPr lang="en-US" sz="2000" dirty="0">
                <a:solidFill>
                  <a:srgbClr val="003366"/>
                </a:solidFill>
              </a:rPr>
              <a:t>	Schedule phone appointment at 1-800-772-1213,                                	8 a.m. – 7 p.m. Monday through Friday.</a:t>
            </a:r>
          </a:p>
          <a:p>
            <a:pPr marL="0" indent="0">
              <a:buNone/>
            </a:pPr>
            <a:endParaRPr lang="en-US" sz="1050" dirty="0">
              <a:solidFill>
                <a:srgbClr val="003366"/>
              </a:solidFill>
            </a:endParaRPr>
          </a:p>
          <a:p>
            <a:pPr marL="0" indent="0">
              <a:buNone/>
            </a:pPr>
            <a:r>
              <a:rPr lang="en-US" sz="2000" dirty="0">
                <a:solidFill>
                  <a:srgbClr val="003366"/>
                </a:solidFill>
              </a:rPr>
              <a:t>	Schedule in-office appointment at 1-800-772-1213.</a:t>
            </a:r>
          </a:p>
          <a:p>
            <a:pPr marL="0" indent="0">
              <a:buNone/>
            </a:pPr>
            <a:endParaRPr lang="en-US" sz="1100" dirty="0">
              <a:solidFill>
                <a:srgbClr val="003366"/>
              </a:solidFill>
            </a:endParaRPr>
          </a:p>
          <a:p>
            <a:pPr marL="0" indent="0">
              <a:buNone/>
            </a:pPr>
            <a:r>
              <a:rPr lang="en-US" sz="2800" i="1" dirty="0">
                <a:solidFill>
                  <a:srgbClr val="C00000"/>
                </a:solidFill>
              </a:rPr>
              <a:t>		*</a:t>
            </a:r>
            <a:r>
              <a:rPr lang="en-US" sz="2000" b="1" i="1" dirty="0">
                <a:solidFill>
                  <a:srgbClr val="003366"/>
                </a:solidFill>
              </a:rPr>
              <a:t>Child and survivor claims can only</a:t>
            </a:r>
          </a:p>
          <a:p>
            <a:pPr marL="0" indent="0">
              <a:buNone/>
            </a:pPr>
            <a:r>
              <a:rPr lang="en-US" sz="2000" b="1" i="1" dirty="0">
                <a:solidFill>
                  <a:srgbClr val="003366"/>
                </a:solidFill>
              </a:rPr>
              <a:t>		  be done by phone or in office.</a:t>
            </a:r>
          </a:p>
          <a:p>
            <a:pPr marL="0" indent="0">
              <a:buNone/>
            </a:pPr>
            <a:endParaRPr lang="en-US" sz="2400" dirty="0">
              <a:solidFill>
                <a:srgbClr val="003366"/>
              </a:solidFill>
            </a:endParaRPr>
          </a:p>
          <a:p>
            <a:pPr marL="0" indent="0">
              <a:buNone/>
            </a:pPr>
            <a:endParaRPr lang="en-US" sz="2400" dirty="0"/>
          </a:p>
        </p:txBody>
      </p:sp>
      <p:pic>
        <p:nvPicPr>
          <p:cNvPr id="4" name="Picture 2" descr="&quot;  &quot;">
            <a:extLst>
              <a:ext uri="{FF2B5EF4-FFF2-40B4-BE49-F238E27FC236}">
                <a16:creationId xmlns:a16="http://schemas.microsoft.com/office/drawing/2014/main" id="{B6A2122B-671D-49F3-ABB4-A590CF3AF8E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7327" y="1172620"/>
            <a:ext cx="584200" cy="508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quot;  &quot;">
            <a:extLst>
              <a:ext uri="{FF2B5EF4-FFF2-40B4-BE49-F238E27FC236}">
                <a16:creationId xmlns:a16="http://schemas.microsoft.com/office/drawing/2014/main" id="{F5A2697A-C988-4EA5-AC03-54A203EC504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9158" y="2880434"/>
            <a:ext cx="492369" cy="5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quot;  &quot;">
            <a:extLst>
              <a:ext uri="{FF2B5EF4-FFF2-40B4-BE49-F238E27FC236}">
                <a16:creationId xmlns:a16="http://schemas.microsoft.com/office/drawing/2014/main" id="{8AFA1F66-57BB-4511-9E81-9AF89241C88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1210" y="3857752"/>
            <a:ext cx="605730" cy="63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684307" y="1428750"/>
            <a:ext cx="2484481" cy="1085850"/>
          </a:xfrm>
        </p:spPr>
        <p:txBody>
          <a:bodyPr/>
          <a:lstStyle/>
          <a:p>
            <a:r>
              <a:rPr lang="en-US" sz="2400" cap="small" dirty="0"/>
              <a:t>Social </a:t>
            </a:r>
            <a:r>
              <a:rPr lang="en-US" sz="2400" cap="small" dirty="0">
                <a:solidFill>
                  <a:srgbClr val="003366"/>
                </a:solidFill>
              </a:rPr>
              <a:t>Security</a:t>
            </a:r>
            <a:br>
              <a:rPr lang="en-US" sz="2400" cap="small" dirty="0"/>
            </a:br>
            <a:r>
              <a:rPr lang="en-US" sz="2400" cap="small" dirty="0"/>
              <a:t>Website</a:t>
            </a:r>
          </a:p>
        </p:txBody>
      </p:sp>
      <p:sp>
        <p:nvSpPr>
          <p:cNvPr id="7" name="Left Arrow 6"/>
          <p:cNvSpPr/>
          <p:nvPr/>
        </p:nvSpPr>
        <p:spPr>
          <a:xfrm>
            <a:off x="6659518" y="908203"/>
            <a:ext cx="712832" cy="305718"/>
          </a:xfrm>
          <a:prstGeom prst="leftArrow">
            <a:avLst/>
          </a:prstGeom>
          <a:ln w="57150">
            <a:solidFill>
              <a:srgbClr val="FFCC99"/>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4" name="Picture 3">
            <a:extLst>
              <a:ext uri="{FF2B5EF4-FFF2-40B4-BE49-F238E27FC236}">
                <a16:creationId xmlns:a16="http://schemas.microsoft.com/office/drawing/2014/main" id="{BED10D5F-4AB4-408C-8354-9DFC9911CEBA}"/>
              </a:ext>
            </a:extLst>
          </p:cNvPr>
          <p:cNvPicPr>
            <a:picLocks noChangeAspect="1"/>
          </p:cNvPicPr>
          <p:nvPr/>
        </p:nvPicPr>
        <p:blipFill>
          <a:blip r:embed="rId3"/>
          <a:stretch>
            <a:fillRect/>
          </a:stretch>
        </p:blipFill>
        <p:spPr>
          <a:xfrm>
            <a:off x="685800" y="857250"/>
            <a:ext cx="5684026" cy="4000500"/>
          </a:xfrm>
          <a:prstGeom prst="rect">
            <a:avLst/>
          </a:prstGeom>
        </p:spPr>
      </p:pic>
    </p:spTree>
    <p:extLst>
      <p:ext uri="{BB962C8B-B14F-4D97-AF65-F5344CB8AC3E}">
        <p14:creationId xmlns:p14="http://schemas.microsoft.com/office/powerpoint/2010/main" val="56818159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3"/>
          <p:cNvSpPr txBox="1">
            <a:spLocks/>
          </p:cNvSpPr>
          <p:nvPr/>
        </p:nvSpPr>
        <p:spPr bwMode="auto">
          <a:xfrm>
            <a:off x="3810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a:spcBef>
                <a:spcPct val="0"/>
              </a:spcBef>
              <a:buFontTx/>
              <a:buNone/>
            </a:pPr>
            <a:r>
              <a:rPr lang="en-US" altLang="en-US" sz="3600" b="1">
                <a:latin typeface="Times" panose="02020603050405020304" pitchFamily="18" charset="0"/>
              </a:rPr>
              <a:t>Social Security Embraces Social Media</a:t>
            </a:r>
          </a:p>
        </p:txBody>
      </p:sp>
      <p:pic>
        <p:nvPicPr>
          <p:cNvPr id="286723" name="Picture 1"/>
          <p:cNvPicPr>
            <a:picLocks noChangeAspect="1" noChangeArrowheads="1"/>
          </p:cNvPicPr>
          <p:nvPr/>
        </p:nvPicPr>
        <p:blipFill>
          <a:blip r:embed="rId2">
            <a:extLst>
              <a:ext uri="{28A0092B-C50C-407E-A947-70E740481C1C}">
                <a14:useLocalDpi xmlns:a14="http://schemas.microsoft.com/office/drawing/2010/main" val="0"/>
              </a:ext>
            </a:extLst>
          </a:blip>
          <a:srcRect t="26332" b="19749"/>
          <a:stretch>
            <a:fillRect/>
          </a:stretch>
        </p:blipFill>
        <p:spPr bwMode="auto">
          <a:xfrm>
            <a:off x="2362200" y="838200"/>
            <a:ext cx="44958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Content Placeholder 4"/>
          <p:cNvSpPr txBox="1">
            <a:spLocks/>
          </p:cNvSpPr>
          <p:nvPr/>
        </p:nvSpPr>
        <p:spPr bwMode="auto">
          <a:xfrm>
            <a:off x="603063" y="2231464"/>
            <a:ext cx="798512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r>
              <a:rPr lang="en-US" altLang="en-US" sz="2400" b="1" dirty="0"/>
              <a:t>Discover us on Facebook, Twitter, YouTube, and Pinterest</a:t>
            </a:r>
          </a:p>
          <a:p>
            <a:pPr marL="0" indent="0">
              <a:buNone/>
            </a:pPr>
            <a:endParaRPr lang="en-US" altLang="en-US" sz="1200" b="1" dirty="0"/>
          </a:p>
          <a:p>
            <a:r>
              <a:rPr lang="en-US" altLang="en-US" sz="2400" b="1" dirty="0"/>
              <a:t>Check out our </a:t>
            </a:r>
            <a:r>
              <a:rPr lang="en-US" altLang="en-US" sz="2400" b="1" u="sng" dirty="0"/>
              <a:t>blog</a:t>
            </a:r>
            <a:r>
              <a:rPr lang="en-US" altLang="en-US" sz="2400" b="1" dirty="0"/>
              <a:t>, “Social Security Matters.”</a:t>
            </a:r>
          </a:p>
          <a:p>
            <a:pPr marL="0" indent="0">
              <a:buNone/>
            </a:pPr>
            <a:endParaRPr lang="en-US" altLang="en-US" sz="1200" b="1" dirty="0"/>
          </a:p>
          <a:p>
            <a:r>
              <a:rPr lang="en-US" altLang="en-US" sz="2400" b="1" dirty="0"/>
              <a:t>Sign-up to get emails and SMS/Texting </a:t>
            </a:r>
            <a:br>
              <a:rPr lang="en-US" altLang="en-US" sz="2400" b="1" dirty="0"/>
            </a:br>
            <a:r>
              <a:rPr lang="en-US" altLang="en-US" sz="2400" b="1" dirty="0"/>
              <a:t>when we update popular </a:t>
            </a:r>
            <a:r>
              <a:rPr lang="en-US" altLang="en-US" sz="2400" b="1" i="1" dirty="0"/>
              <a:t>www.socialsecurity.gov</a:t>
            </a:r>
            <a:r>
              <a:rPr lang="en-US" altLang="en-US" sz="2400" b="1" dirty="0"/>
              <a:t> web pages </a:t>
            </a:r>
          </a:p>
          <a:p>
            <a:endParaRPr lang="en-US" altLang="en-US" sz="2800" dirty="0"/>
          </a:p>
        </p:txBody>
      </p:sp>
      <p:sp>
        <p:nvSpPr>
          <p:cNvPr id="4" name="Slide Number Placeholder 3"/>
          <p:cNvSpPr>
            <a:spLocks noGrp="1"/>
          </p:cNvSpPr>
          <p:nvPr>
            <p:ph type="sldNum" sz="quarter" idx="12"/>
          </p:nvPr>
        </p:nvSpPr>
        <p:spPr/>
        <p:txBody>
          <a:bodyPr/>
          <a:lstStyle/>
          <a:p>
            <a:pPr>
              <a:defRPr/>
            </a:pPr>
            <a:fld id="{9B34FF2F-57D1-4944-8856-56A57141F591}" type="slidenum">
              <a:rPr lang="en-US" smtClean="0"/>
              <a:pPr>
                <a:defRPr/>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C183D7F6-B498-43B3-948B-1728B52AA6E4}">
                <adec:decorative xmlns:adec="http://schemas.microsoft.com/office/drawing/2017/decorative" val="1"/>
              </a:ext>
            </a:extLst>
          </p:cNvPr>
          <p:cNvPicPr>
            <a:picLocks noGrp="1" noChangeAspect="1"/>
          </p:cNvPicPr>
          <p:nvPr>
            <p:ph sz="quarter" idx="10"/>
          </p:nvPr>
        </p:nvPicPr>
        <p:blipFill rotWithShape="1">
          <a:blip r:embed="rId3" cstate="email">
            <a:extLst>
              <a:ext uri="{28A0092B-C50C-407E-A947-70E740481C1C}">
                <a14:useLocalDpi xmlns:a14="http://schemas.microsoft.com/office/drawing/2010/main"/>
              </a:ext>
            </a:extLst>
          </a:blip>
          <a:srcRect/>
          <a:stretch/>
        </p:blipFill>
        <p:spPr>
          <a:xfrm>
            <a:off x="28243" y="0"/>
            <a:ext cx="9087513" cy="5818188"/>
          </a:xfrm>
          <a:prstGeom prst="rect">
            <a:avLst/>
          </a:prstGeom>
        </p:spPr>
      </p:pic>
      <p:sp>
        <p:nvSpPr>
          <p:cNvPr id="3" name="Title 2"/>
          <p:cNvSpPr>
            <a:spLocks noGrp="1"/>
          </p:cNvSpPr>
          <p:nvPr>
            <p:ph type="title"/>
          </p:nvPr>
        </p:nvSpPr>
        <p:spPr>
          <a:xfrm>
            <a:off x="0" y="257176"/>
            <a:ext cx="9144000" cy="800100"/>
          </a:xfrm>
        </p:spPr>
        <p:txBody>
          <a:bodyPr/>
          <a:lstStyle/>
          <a:p>
            <a:r>
              <a:rPr lang="en-US" b="1"/>
              <a:t>Q&amp;A Session</a:t>
            </a:r>
            <a:endParaRPr lang="en-US"/>
          </a:p>
        </p:txBody>
      </p:sp>
    </p:spTree>
    <p:extLst>
      <p:ext uri="{BB962C8B-B14F-4D97-AF65-F5344CB8AC3E}">
        <p14:creationId xmlns:p14="http://schemas.microsoft.com/office/powerpoint/2010/main" val="40362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29908" y="1312096"/>
            <a:ext cx="2061327" cy="3667178"/>
          </a:xfrm>
          <a:prstGeom prst="rect">
            <a:avLst/>
          </a:prstGeom>
        </p:spPr>
      </p:pic>
      <p:pic>
        <p:nvPicPr>
          <p:cNvPr id="7" name="Picture 6"/>
          <p:cNvPicPr>
            <a:picLocks noChangeAspect="1"/>
          </p:cNvPicPr>
          <p:nvPr/>
        </p:nvPicPr>
        <p:blipFill>
          <a:blip r:embed="rId4"/>
          <a:stretch>
            <a:fillRect/>
          </a:stretch>
        </p:blipFill>
        <p:spPr>
          <a:xfrm>
            <a:off x="54729" y="1231422"/>
            <a:ext cx="6860421" cy="3563855"/>
          </a:xfrm>
          <a:prstGeom prst="rect">
            <a:avLst/>
          </a:prstGeom>
        </p:spPr>
      </p:pic>
      <p:sp>
        <p:nvSpPr>
          <p:cNvPr id="8" name="Title 1"/>
          <p:cNvSpPr txBox="1">
            <a:spLocks/>
          </p:cNvSpPr>
          <p:nvPr/>
        </p:nvSpPr>
        <p:spPr bwMode="auto">
          <a:xfrm>
            <a:off x="1219200" y="723751"/>
            <a:ext cx="5257800"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fontAlgn="auto" hangingPunct="1">
              <a:spcBef>
                <a:spcPct val="0"/>
              </a:spcBef>
              <a:spcAft>
                <a:spcPts val="0"/>
              </a:spcAft>
              <a:buNone/>
              <a:defRPr/>
            </a:pPr>
            <a:r>
              <a:rPr lang="en-US" altLang="en-US" sz="3000" i="1" dirty="0">
                <a:solidFill>
                  <a:srgbClr val="D12229"/>
                </a:solidFill>
                <a:latin typeface="Georgia" panose="02040502050405020303" pitchFamily="18" charset="0"/>
              </a:rPr>
              <a:t>my</a:t>
            </a:r>
            <a:r>
              <a:rPr lang="en-US" altLang="en-US" sz="3000" i="1" dirty="0">
                <a:solidFill>
                  <a:srgbClr val="002060"/>
                </a:solidFill>
                <a:latin typeface="Georgia" panose="02040502050405020303" pitchFamily="18" charset="0"/>
              </a:rPr>
              <a:t> </a:t>
            </a:r>
            <a:r>
              <a:rPr lang="en-US" altLang="en-US" sz="3000" dirty="0">
                <a:solidFill>
                  <a:srgbClr val="0054A6"/>
                </a:solidFill>
                <a:latin typeface="Georgia" panose="02040502050405020303" pitchFamily="18" charset="0"/>
              </a:rPr>
              <a:t>Social Security</a:t>
            </a:r>
          </a:p>
        </p:txBody>
      </p:sp>
      <p:sp>
        <p:nvSpPr>
          <p:cNvPr id="10" name="TextBox 5"/>
          <p:cNvSpPr txBox="1">
            <a:spLocks noChangeArrowheads="1"/>
          </p:cNvSpPr>
          <p:nvPr/>
        </p:nvSpPr>
        <p:spPr bwMode="auto">
          <a:xfrm>
            <a:off x="54729" y="4686300"/>
            <a:ext cx="6860421" cy="5539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fontAlgn="auto" hangingPunct="1">
              <a:spcBef>
                <a:spcPct val="0"/>
              </a:spcBef>
              <a:spcAft>
                <a:spcPts val="0"/>
              </a:spcAft>
              <a:buNone/>
              <a:defRPr/>
            </a:pPr>
            <a:r>
              <a:rPr lang="en-US" altLang="en-US" sz="3000" dirty="0">
                <a:solidFill>
                  <a:srgbClr val="FFFFFF"/>
                </a:solidFill>
              </a:rPr>
              <a:t>socialsecurity.gov/</a:t>
            </a:r>
            <a:r>
              <a:rPr lang="en-US" altLang="en-US" sz="3000" dirty="0" err="1">
                <a:solidFill>
                  <a:srgbClr val="FFFFFF"/>
                </a:solidFill>
              </a:rPr>
              <a:t>myaccount</a:t>
            </a:r>
            <a:endParaRPr lang="en-US" altLang="en-US" sz="3000" dirty="0">
              <a:solidFill>
                <a:srgbClr val="FFFFFF"/>
              </a:solidFill>
            </a:endParaRPr>
          </a:p>
        </p:txBody>
      </p:sp>
    </p:spTree>
    <p:extLst>
      <p:ext uri="{BB962C8B-B14F-4D97-AF65-F5344CB8AC3E}">
        <p14:creationId xmlns:p14="http://schemas.microsoft.com/office/powerpoint/2010/main" val="363187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
            <a:ext cx="9144000" cy="697430"/>
          </a:xfrm>
        </p:spPr>
        <p:txBody>
          <a:bodyPr>
            <a:normAutofit fontScale="90000"/>
          </a:bodyPr>
          <a:lstStyle/>
          <a:p>
            <a:pPr lvl="0"/>
            <a:r>
              <a:rPr lang="en-US" altLang="en-US" sz="4000" b="0" i="1">
                <a:solidFill>
                  <a:srgbClr val="D12229"/>
                </a:solidFill>
                <a:latin typeface="Georgia" panose="02040502050405020303" pitchFamily="18" charset="0"/>
              </a:rPr>
              <a:t>my</a:t>
            </a:r>
            <a:r>
              <a:rPr lang="en-US" altLang="en-US" sz="4000" b="0" i="1">
                <a:solidFill>
                  <a:srgbClr val="002060"/>
                </a:solidFill>
                <a:latin typeface="Georgia" panose="02040502050405020303" pitchFamily="18" charset="0"/>
              </a:rPr>
              <a:t> </a:t>
            </a:r>
            <a:r>
              <a:rPr lang="en-US" altLang="en-US" sz="4000" b="0">
                <a:solidFill>
                  <a:srgbClr val="0054A6"/>
                </a:solidFill>
                <a:latin typeface="Georgia" panose="02040502050405020303" pitchFamily="18" charset="0"/>
              </a:rPr>
              <a:t>Social Security </a:t>
            </a:r>
            <a:r>
              <a:rPr lang="en-US" altLang="en-US" sz="4000">
                <a:solidFill>
                  <a:srgbClr val="003366"/>
                </a:solidFill>
                <a:cs typeface="Calibri" pitchFamily="34" charset="0"/>
              </a:rPr>
              <a:t>Services</a:t>
            </a:r>
            <a:endParaRPr lang="en-US"/>
          </a:p>
        </p:txBody>
      </p:sp>
      <p:sp>
        <p:nvSpPr>
          <p:cNvPr id="4" name="Content Placeholder 3"/>
          <p:cNvSpPr>
            <a:spLocks noGrp="1"/>
          </p:cNvSpPr>
          <p:nvPr>
            <p:ph sz="quarter" idx="11"/>
          </p:nvPr>
        </p:nvSpPr>
        <p:spPr>
          <a:xfrm>
            <a:off x="96253" y="687290"/>
            <a:ext cx="9047747" cy="5095053"/>
          </a:xfrm>
        </p:spPr>
        <p:txBody>
          <a:bodyPr/>
          <a:lstStyle/>
          <a:p>
            <a:pPr marL="0" indent="0">
              <a:buNone/>
              <a:defRPr/>
            </a:pPr>
            <a:r>
              <a:rPr lang="en-US" sz="2200" dirty="0"/>
              <a:t>If you do not receive benefits, you can:</a:t>
            </a:r>
          </a:p>
          <a:p>
            <a:pPr marL="800100" lvl="1" indent="-342900">
              <a:spcBef>
                <a:spcPts val="600"/>
              </a:spcBef>
              <a:buFont typeface="Arial" panose="020B0604020202020204" pitchFamily="34" charset="0"/>
              <a:buChar char="•"/>
              <a:defRPr/>
            </a:pPr>
            <a:r>
              <a:rPr lang="en-US" sz="2000" dirty="0"/>
              <a:t>View retirement benefit estimates at different ages or dates when you want to start receiving benefits;</a:t>
            </a:r>
          </a:p>
          <a:p>
            <a:pPr marL="800100" lvl="1" indent="-342900">
              <a:spcBef>
                <a:spcPts val="600"/>
              </a:spcBef>
              <a:buFont typeface="Arial" panose="020B0604020202020204" pitchFamily="34" charset="0"/>
              <a:buChar char="•"/>
              <a:defRPr/>
            </a:pPr>
            <a:r>
              <a:rPr lang="en-US" sz="2000" dirty="0"/>
              <a:t>View possible spouse’s benefits; </a:t>
            </a:r>
          </a:p>
          <a:p>
            <a:pPr marL="800100" lvl="1" indent="-342900">
              <a:spcBef>
                <a:spcPts val="600"/>
              </a:spcBef>
              <a:buFont typeface="Arial" panose="020B0604020202020204" pitchFamily="34" charset="0"/>
              <a:buChar char="•"/>
              <a:defRPr/>
            </a:pPr>
            <a:r>
              <a:rPr lang="en-US" sz="2000" dirty="0"/>
              <a:t>Request a replacement Social Security card if you meet certain requirements;</a:t>
            </a:r>
          </a:p>
          <a:p>
            <a:pPr marL="800100" lvl="1" indent="-342900">
              <a:spcBef>
                <a:spcPts val="600"/>
              </a:spcBef>
              <a:buFont typeface="Arial" panose="020B0604020202020204" pitchFamily="34" charset="0"/>
              <a:buChar char="•"/>
              <a:defRPr/>
            </a:pPr>
            <a:r>
              <a:rPr lang="en-US" sz="2000" dirty="0"/>
              <a:t>Check the status of your application or appeal;</a:t>
            </a:r>
          </a:p>
          <a:p>
            <a:pPr marL="800100" lvl="1" indent="-342900">
              <a:spcBef>
                <a:spcPts val="600"/>
              </a:spcBef>
              <a:buFont typeface="Arial" panose="020B0604020202020204" pitchFamily="34" charset="0"/>
              <a:buChar char="•"/>
              <a:defRPr/>
            </a:pPr>
            <a:r>
              <a:rPr lang="en-US" sz="2000" dirty="0"/>
              <a:t>Get a benefit verification letter as proof that you are not getting benefits;</a:t>
            </a:r>
          </a:p>
          <a:p>
            <a:pPr marL="800100" lvl="1" indent="-342900">
              <a:spcBef>
                <a:spcPts val="600"/>
              </a:spcBef>
              <a:buFont typeface="Arial" panose="020B0604020202020204" pitchFamily="34" charset="0"/>
              <a:buChar char="•"/>
              <a:defRPr/>
            </a:pPr>
            <a:r>
              <a:rPr lang="en-US" sz="2000" dirty="0"/>
              <a:t>Get your </a:t>
            </a:r>
            <a:r>
              <a:rPr lang="en-US" sz="2000" i="1" dirty="0"/>
              <a:t>Social Security Statement </a:t>
            </a:r>
            <a:r>
              <a:rPr lang="en-US" sz="2000" dirty="0"/>
              <a:t>to review:</a:t>
            </a:r>
          </a:p>
          <a:p>
            <a:pPr lvl="2">
              <a:spcBef>
                <a:spcPts val="600"/>
              </a:spcBef>
              <a:spcAft>
                <a:spcPts val="0"/>
              </a:spcAft>
              <a:buFont typeface="Helvetica" panose="020B0504020202030204" pitchFamily="34" charset="0"/>
              <a:buChar char="–"/>
              <a:defRPr/>
            </a:pPr>
            <a:r>
              <a:rPr lang="en-US" sz="2000" dirty="0"/>
              <a:t>Estimates of your future retirement, disability, and survivor benefits;</a:t>
            </a:r>
          </a:p>
          <a:p>
            <a:pPr lvl="2">
              <a:spcBef>
                <a:spcPts val="600"/>
              </a:spcBef>
              <a:spcAft>
                <a:spcPts val="0"/>
              </a:spcAft>
              <a:buFont typeface="Helvetica" panose="020B0504020202030204" pitchFamily="34" charset="0"/>
              <a:buChar char="–"/>
              <a:defRPr/>
            </a:pPr>
            <a:r>
              <a:rPr lang="en-US" sz="2000" dirty="0"/>
              <a:t>Your recent earnings history, to verify the amounts that we posted are correct; and</a:t>
            </a:r>
          </a:p>
          <a:p>
            <a:pPr lvl="2">
              <a:spcBef>
                <a:spcPts val="600"/>
              </a:spcBef>
              <a:spcAft>
                <a:spcPts val="0"/>
              </a:spcAft>
              <a:buFont typeface="Helvetica" panose="020B0504020202030204" pitchFamily="34" charset="0"/>
              <a:buChar char="–"/>
              <a:defRPr/>
            </a:pPr>
            <a:r>
              <a:rPr lang="en-US" sz="2000" dirty="0"/>
              <a:t>The estimated Social Security and Medicare taxes you’ve paid.</a:t>
            </a:r>
          </a:p>
        </p:txBody>
      </p:sp>
      <p:sp>
        <p:nvSpPr>
          <p:cNvPr id="5" name="Rectangle 4"/>
          <p:cNvSpPr/>
          <p:nvPr/>
        </p:nvSpPr>
        <p:spPr>
          <a:xfrm>
            <a:off x="794064" y="5351456"/>
            <a:ext cx="7281948" cy="430887"/>
          </a:xfrm>
          <a:prstGeom prst="rect">
            <a:avLst/>
          </a:prstGeom>
        </p:spPr>
        <p:txBody>
          <a:bodyPr wrap="square">
            <a:spAutoFit/>
          </a:bodyPr>
          <a:lstStyle/>
          <a:p>
            <a:pPr marL="227013" lvl="1" algn="ctr">
              <a:spcBef>
                <a:spcPts val="600"/>
              </a:spcBef>
              <a:defRPr/>
            </a:pPr>
            <a:r>
              <a:rPr lang="en-US" sz="2200" b="1" dirty="0">
                <a:solidFill>
                  <a:schemeClr val="tx1">
                    <a:lumMod val="75000"/>
                  </a:schemeClr>
                </a:solidFill>
                <a:hlinkClick r:id="rId3"/>
              </a:rPr>
              <a:t>ssa.gov/myaccount/what.html</a:t>
            </a:r>
            <a:endParaRPr lang="en-US" sz="2200" b="1" dirty="0">
              <a:solidFill>
                <a:schemeClr val="tx1">
                  <a:lumMod val="75000"/>
                </a:schemeClr>
              </a:solidFill>
            </a:endParaRPr>
          </a:p>
        </p:txBody>
      </p:sp>
    </p:spTree>
    <p:extLst>
      <p:ext uri="{BB962C8B-B14F-4D97-AF65-F5344CB8AC3E}">
        <p14:creationId xmlns:p14="http://schemas.microsoft.com/office/powerpoint/2010/main" val="3148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288"/>
            <a:ext cx="9144000" cy="1048512"/>
          </a:xfrm>
        </p:spPr>
        <p:txBody>
          <a:bodyPr/>
          <a:lstStyle/>
          <a:p>
            <a:pPr lvl="0"/>
            <a:r>
              <a:rPr lang="en-US" altLang="en-US" sz="4000" b="0" i="1" dirty="0">
                <a:solidFill>
                  <a:srgbClr val="D12229"/>
                </a:solidFill>
                <a:latin typeface="Georgia" panose="02040502050405020303" pitchFamily="18" charset="0"/>
              </a:rPr>
              <a:t>my</a:t>
            </a:r>
            <a:r>
              <a:rPr lang="en-US" altLang="en-US" sz="4000" b="0" i="1" dirty="0">
                <a:solidFill>
                  <a:srgbClr val="002060"/>
                </a:solidFill>
                <a:latin typeface="Georgia" panose="02040502050405020303" pitchFamily="18" charset="0"/>
              </a:rPr>
              <a:t> </a:t>
            </a:r>
            <a:r>
              <a:rPr lang="en-US" altLang="en-US" sz="4000" b="0" dirty="0">
                <a:solidFill>
                  <a:srgbClr val="0054A6"/>
                </a:solidFill>
                <a:latin typeface="Georgia" panose="02040502050405020303" pitchFamily="18" charset="0"/>
              </a:rPr>
              <a:t>Social Security </a:t>
            </a:r>
            <a:r>
              <a:rPr lang="en-US" altLang="en-US" sz="4000" dirty="0">
                <a:solidFill>
                  <a:srgbClr val="003366"/>
                </a:solidFill>
                <a:cs typeface="Calibri" pitchFamily="34" charset="0"/>
              </a:rPr>
              <a:t>Services</a:t>
            </a:r>
            <a:endParaRPr lang="en-US" sz="4000" dirty="0"/>
          </a:p>
        </p:txBody>
      </p:sp>
      <p:sp>
        <p:nvSpPr>
          <p:cNvPr id="3" name="Content Placeholder 2"/>
          <p:cNvSpPr>
            <a:spLocks noGrp="1"/>
          </p:cNvSpPr>
          <p:nvPr>
            <p:ph sz="quarter" idx="11"/>
          </p:nvPr>
        </p:nvSpPr>
        <p:spPr>
          <a:xfrm>
            <a:off x="-1" y="762000"/>
            <a:ext cx="9067801" cy="4953000"/>
          </a:xfrm>
        </p:spPr>
        <p:txBody>
          <a:bodyPr/>
          <a:lstStyle/>
          <a:p>
            <a:pPr marL="0" lvl="0" indent="0">
              <a:spcBef>
                <a:spcPts val="0"/>
              </a:spcBef>
              <a:buNone/>
              <a:defRPr/>
            </a:pPr>
            <a:r>
              <a:rPr lang="en-US" sz="2100" b="1" dirty="0">
                <a:solidFill>
                  <a:srgbClr val="003366"/>
                </a:solidFill>
              </a:rPr>
              <a:t>Adults Who Receive Benefits or Have Medicare, Can:</a:t>
            </a:r>
          </a:p>
          <a:p>
            <a:pPr marL="400050">
              <a:spcBef>
                <a:spcPts val="1200"/>
              </a:spcBef>
              <a:defRPr/>
            </a:pPr>
            <a:r>
              <a:rPr lang="en-US" sz="1800" dirty="0">
                <a:solidFill>
                  <a:srgbClr val="003366"/>
                </a:solidFill>
              </a:rPr>
              <a:t>Request a replacement Social Security card online if they meet certain requirements</a:t>
            </a:r>
          </a:p>
          <a:p>
            <a:pPr marL="400050">
              <a:spcBef>
                <a:spcPts val="1200"/>
              </a:spcBef>
              <a:defRPr/>
            </a:pPr>
            <a:r>
              <a:rPr lang="en-US" sz="1800" dirty="0">
                <a:solidFill>
                  <a:srgbClr val="003366"/>
                </a:solidFill>
              </a:rPr>
              <a:t>Report wages if they are working and receiving Social Security Disability benefits and/or Supplemental Security Income payments</a:t>
            </a:r>
          </a:p>
          <a:p>
            <a:pPr marL="400050">
              <a:spcBef>
                <a:spcPts val="1200"/>
              </a:spcBef>
              <a:defRPr/>
            </a:pPr>
            <a:r>
              <a:rPr lang="en-US" sz="1800" dirty="0">
                <a:solidFill>
                  <a:srgbClr val="003366"/>
                </a:solidFill>
              </a:rPr>
              <a:t>Print a benefit verification letter</a:t>
            </a:r>
          </a:p>
          <a:p>
            <a:pPr marL="400050">
              <a:spcBef>
                <a:spcPts val="1200"/>
              </a:spcBef>
              <a:defRPr/>
            </a:pPr>
            <a:r>
              <a:rPr lang="en-US" sz="1800" dirty="0">
                <a:solidFill>
                  <a:srgbClr val="003366"/>
                </a:solidFill>
              </a:rPr>
              <a:t>Check benefit and payment information </a:t>
            </a:r>
          </a:p>
          <a:p>
            <a:pPr marL="400050">
              <a:spcBef>
                <a:spcPts val="1200"/>
              </a:spcBef>
              <a:defRPr/>
            </a:pPr>
            <a:r>
              <a:rPr lang="en-US" sz="1800" dirty="0">
                <a:solidFill>
                  <a:srgbClr val="003366"/>
                </a:solidFill>
              </a:rPr>
              <a:t>Change their address and phone number (Social Security beneficiaries only)</a:t>
            </a:r>
          </a:p>
          <a:p>
            <a:pPr marL="400050">
              <a:spcBef>
                <a:spcPts val="1200"/>
              </a:spcBef>
              <a:defRPr/>
            </a:pPr>
            <a:r>
              <a:rPr lang="en-US" sz="1800" dirty="0">
                <a:solidFill>
                  <a:srgbClr val="003366"/>
                </a:solidFill>
              </a:rPr>
              <a:t>Start or change direct deposit (Social Security beneficiaries only)</a:t>
            </a:r>
          </a:p>
          <a:p>
            <a:pPr marL="400050">
              <a:spcBef>
                <a:spcPts val="1200"/>
              </a:spcBef>
              <a:defRPr/>
            </a:pPr>
            <a:r>
              <a:rPr lang="en-US" sz="1800" dirty="0">
                <a:solidFill>
                  <a:srgbClr val="003366"/>
                </a:solidFill>
              </a:rPr>
              <a:t>Request a replacement Medicare card</a:t>
            </a:r>
          </a:p>
          <a:p>
            <a:pPr marL="400050">
              <a:spcBef>
                <a:spcPts val="1200"/>
              </a:spcBef>
              <a:defRPr/>
            </a:pPr>
            <a:r>
              <a:rPr lang="en-US" sz="1800" dirty="0">
                <a:solidFill>
                  <a:srgbClr val="003366"/>
                </a:solidFill>
              </a:rPr>
              <a:t>Get a replacement SSA-1099 or SSA-1042S for tax purposes</a:t>
            </a:r>
          </a:p>
          <a:p>
            <a:pPr marL="400050">
              <a:spcBef>
                <a:spcPts val="1200"/>
              </a:spcBef>
              <a:defRPr/>
            </a:pPr>
            <a:r>
              <a:rPr lang="en-US" sz="1800" dirty="0">
                <a:solidFill>
                  <a:srgbClr val="003366"/>
                </a:solidFill>
              </a:rPr>
              <a:t>Receive notices online, including their cost-of-living Adjustment (COLA) notice, sooner than they would receive them in the mail.</a:t>
            </a:r>
          </a:p>
          <a:p>
            <a:pPr marL="400050">
              <a:spcBef>
                <a:spcPts val="1200"/>
              </a:spcBef>
              <a:defRPr/>
            </a:pPr>
            <a:endParaRPr lang="en-US" sz="1800" dirty="0">
              <a:solidFill>
                <a:srgbClr val="003366"/>
              </a:solidFill>
            </a:endParaRPr>
          </a:p>
        </p:txBody>
      </p:sp>
    </p:spTree>
    <p:extLst>
      <p:ext uri="{BB962C8B-B14F-4D97-AF65-F5344CB8AC3E}">
        <p14:creationId xmlns:p14="http://schemas.microsoft.com/office/powerpoint/2010/main" val="1511107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46673" y="482204"/>
            <a:ext cx="3184264" cy="835645"/>
          </a:xfrm>
        </p:spPr>
        <p:txBody>
          <a:bodyPr/>
          <a:lstStyle/>
          <a:p>
            <a:pPr lvl="0"/>
            <a:r>
              <a:rPr lang="en-US" altLang="en-US" sz="3400">
                <a:solidFill>
                  <a:schemeClr val="bg1"/>
                </a:solidFill>
                <a:cs typeface="Calibri" pitchFamily="34" charset="0"/>
              </a:rPr>
              <a:t>Social </a:t>
            </a:r>
            <a:r>
              <a:rPr lang="en-US" altLang="en-US" sz="3400" err="1">
                <a:solidFill>
                  <a:schemeClr val="bg1"/>
                </a:solidFill>
                <a:cs typeface="Calibri" pitchFamily="34" charset="0"/>
              </a:rPr>
              <a:t>Securiaaty</a:t>
            </a:r>
            <a:r>
              <a:rPr lang="en-US" altLang="en-US" sz="3400">
                <a:solidFill>
                  <a:schemeClr val="bg1"/>
                </a:solidFill>
                <a:cs typeface="Calibri" pitchFamily="34" charset="0"/>
              </a:rPr>
              <a:t> Statement</a:t>
            </a:r>
            <a:endParaRPr lang="en-US" sz="3400">
              <a:solidFill>
                <a:schemeClr val="bg1"/>
              </a:solidFill>
            </a:endParaRPr>
          </a:p>
        </p:txBody>
      </p:sp>
      <p:pic>
        <p:nvPicPr>
          <p:cNvPr id="3" name="Picture 2" descr="Screenshot of the front page of a sample Social Security statement.">
            <a:extLst>
              <a:ext uri="{FF2B5EF4-FFF2-40B4-BE49-F238E27FC236}">
                <a16:creationId xmlns:a16="http://schemas.microsoft.com/office/drawing/2014/main" id="{32A6D7DB-9EB6-4B45-A255-137CCCD3B0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3777" y="152132"/>
            <a:ext cx="4163468" cy="5388019"/>
          </a:xfrm>
          <a:prstGeom prst="rect">
            <a:avLst/>
          </a:prstGeom>
        </p:spPr>
      </p:pic>
      <p:pic>
        <p:nvPicPr>
          <p:cNvPr id="6" name="Picture 5" descr="Screenshot of the back page of a sample Social Security statement.">
            <a:extLst>
              <a:ext uri="{FF2B5EF4-FFF2-40B4-BE49-F238E27FC236}">
                <a16:creationId xmlns:a16="http://schemas.microsoft.com/office/drawing/2014/main" id="{23311D4D-50DD-40A2-84F8-8335736730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6757" y="152133"/>
            <a:ext cx="4163468" cy="5388019"/>
          </a:xfrm>
          <a:prstGeom prst="rect">
            <a:avLst/>
          </a:prstGeom>
        </p:spPr>
      </p:pic>
    </p:spTree>
    <p:extLst>
      <p:ext uri="{BB962C8B-B14F-4D97-AF65-F5344CB8AC3E}">
        <p14:creationId xmlns:p14="http://schemas.microsoft.com/office/powerpoint/2010/main" val="63695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389823A-4155-4B99-91DF-000A0B3FAFA6}"/>
              </a:ext>
            </a:extLst>
          </p:cNvPr>
          <p:cNvSpPr txBox="1">
            <a:spLocks noChangeArrowheads="1"/>
          </p:cNvSpPr>
          <p:nvPr/>
        </p:nvSpPr>
        <p:spPr>
          <a:xfrm>
            <a:off x="76200" y="899416"/>
            <a:ext cx="9144000" cy="1066800"/>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The </a:t>
            </a:r>
            <a:r>
              <a:rPr kumimoji="0" lang="en-US" sz="3200" b="1" i="1" u="none" strike="noStrike" kern="0" cap="none" spc="0" normalizeH="0" baseline="0" noProof="0" dirty="0">
                <a:ln>
                  <a:noFill/>
                </a:ln>
                <a:solidFill>
                  <a:srgbClr val="FF0000"/>
                </a:solidFill>
                <a:effectLst/>
                <a:uLnTx/>
                <a:uFillTx/>
                <a:latin typeface="Georgia" panose="02040502050405020303" pitchFamily="18" charset="0"/>
                <a:ea typeface="+mn-ea"/>
                <a:cs typeface="Times New Roman" panose="02020603050405020304" pitchFamily="18" charset="0"/>
              </a:rPr>
              <a:t>my</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a:ln>
                  <a:noFill/>
                </a:ln>
                <a:solidFill>
                  <a:srgbClr val="0070C0"/>
                </a:solidFill>
                <a:effectLst/>
                <a:uLnTx/>
                <a:uFillTx/>
                <a:latin typeface="Georgia" panose="02040502050405020303" pitchFamily="18" charset="0"/>
                <a:ea typeface="+mn-ea"/>
                <a:cs typeface="Times New Roman" panose="02020603050405020304" pitchFamily="18" charset="0"/>
              </a:rPr>
              <a:t>Social Security </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Retirement Calculator</a:t>
            </a:r>
            <a:r>
              <a:rPr kumimoji="0" lang="en-US" sz="3200" b="1" i="0" u="none" strike="noStrike" kern="0" cap="none" spc="0" normalizeH="0" baseline="0" noProof="0" dirty="0">
                <a:ln>
                  <a:noFill/>
                </a:ln>
                <a:solidFill>
                  <a:srgbClr val="0070C0"/>
                </a:solidFill>
                <a:effectLst/>
                <a:uLnTx/>
                <a:uFillTx/>
                <a:latin typeface="Georgia" panose="02040502050405020303" pitchFamily="18" charset="0"/>
                <a:ea typeface="+mn-ea"/>
                <a:cs typeface="Times New Roman" panose="02020603050405020304" pitchFamily="18" charset="0"/>
              </a:rPr>
              <a:t> </a:t>
            </a:r>
            <a:endParaRPr kumimoji="0" lang="en-US" sz="3200" b="1" i="0" u="none" strike="noStrike" kern="0" cap="none" spc="0" normalizeH="0" baseline="0" noProof="0" dirty="0">
              <a:ln>
                <a:noFill/>
              </a:ln>
              <a:solidFill>
                <a:srgbClr val="0070C0"/>
              </a:solidFill>
              <a:effectLst/>
              <a:uLnTx/>
              <a:uFillTx/>
              <a:latin typeface="Georgia" panose="02040502050405020303" pitchFamily="18" charset="0"/>
              <a:ea typeface="+mn-ea"/>
              <a:cs typeface="Arial" pitchFamily="34" charset="0"/>
            </a:endParaRPr>
          </a:p>
        </p:txBody>
      </p:sp>
      <p:sp>
        <p:nvSpPr>
          <p:cNvPr id="5" name="Rectangle 4">
            <a:extLst>
              <a:ext uri="{FF2B5EF4-FFF2-40B4-BE49-F238E27FC236}">
                <a16:creationId xmlns:a16="http://schemas.microsoft.com/office/drawing/2014/main" id="{BFA485FC-45E6-4A9F-A6AD-8BD4C7FABECF}"/>
              </a:ext>
            </a:extLst>
          </p:cNvPr>
          <p:cNvSpPr/>
          <p:nvPr/>
        </p:nvSpPr>
        <p:spPr>
          <a:xfrm>
            <a:off x="342900" y="1572797"/>
            <a:ext cx="8610600" cy="113877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Compare your individualized retirement benefit estimates at age 62, Full Retirement Age, and age 70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50C35DB6-AF7F-4F5C-81EF-9889B43C5B7E}"/>
              </a:ext>
            </a:extLst>
          </p:cNvPr>
          <p:cNvSpPr/>
          <p:nvPr/>
        </p:nvSpPr>
        <p:spPr>
          <a:xfrm>
            <a:off x="128652" y="2770535"/>
            <a:ext cx="4782495" cy="2462213"/>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You can also select the age in years and months or the date you want to begin retirement benefits between ages of 62 - 70.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Input your expected average future annual income.</a:t>
            </a:r>
          </a:p>
        </p:txBody>
      </p:sp>
      <p:sp>
        <p:nvSpPr>
          <p:cNvPr id="7" name="Rectangle 6">
            <a:extLst>
              <a:ext uri="{FF2B5EF4-FFF2-40B4-BE49-F238E27FC236}">
                <a16:creationId xmlns:a16="http://schemas.microsoft.com/office/drawing/2014/main" id="{C2431921-9CA4-4B7B-9FA0-B3EC0C58160C}"/>
              </a:ext>
            </a:extLst>
          </p:cNvPr>
          <p:cNvSpPr/>
          <p:nvPr/>
        </p:nvSpPr>
        <p:spPr>
          <a:xfrm>
            <a:off x="76200" y="5980556"/>
            <a:ext cx="914400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Your retirement estimates are provided in both written and chart form.</a:t>
            </a:r>
          </a:p>
        </p:txBody>
      </p:sp>
      <p:pic>
        <p:nvPicPr>
          <p:cNvPr id="8" name="Picture 7">
            <a:extLst>
              <a:ext uri="{FF2B5EF4-FFF2-40B4-BE49-F238E27FC236}">
                <a16:creationId xmlns:a16="http://schemas.microsoft.com/office/drawing/2014/main" id="{E8FEFD04-B998-4C0D-B858-600AB88F3D9E}"/>
              </a:ext>
            </a:extLst>
          </p:cNvPr>
          <p:cNvPicPr>
            <a:picLocks noChangeAspect="1"/>
          </p:cNvPicPr>
          <p:nvPr/>
        </p:nvPicPr>
        <p:blipFill>
          <a:blip r:embed="rId2"/>
          <a:stretch>
            <a:fillRect/>
          </a:stretch>
        </p:blipFill>
        <p:spPr>
          <a:xfrm>
            <a:off x="5111172" y="2825195"/>
            <a:ext cx="3775653" cy="2319038"/>
          </a:xfrm>
          <a:prstGeom prst="rect">
            <a:avLst/>
          </a:prstGeom>
        </p:spPr>
      </p:pic>
    </p:spTree>
    <p:extLst>
      <p:ext uri="{BB962C8B-B14F-4D97-AF65-F5344CB8AC3E}">
        <p14:creationId xmlns:p14="http://schemas.microsoft.com/office/powerpoint/2010/main" val="1366961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txBox="1">
            <a:spLocks/>
          </p:cNvSpPr>
          <p:nvPr/>
        </p:nvSpPr>
        <p:spPr bwMode="auto">
          <a:xfrm>
            <a:off x="-23209" y="2286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500" b="0" i="1" u="none" strike="noStrike" kern="1200" cap="none" spc="0" normalizeH="0" baseline="0" noProof="0" dirty="0">
                <a:ln>
                  <a:noFill/>
                </a:ln>
                <a:solidFill>
                  <a:srgbClr val="D12229"/>
                </a:solidFill>
                <a:effectLst/>
                <a:uLnTx/>
                <a:uFillTx/>
                <a:latin typeface="Georgia" panose="02040502050405020303" pitchFamily="18" charset="0"/>
                <a:ea typeface="+mn-ea"/>
                <a:cs typeface="Arial" panose="020B0604020202020204" pitchFamily="34" charset="0"/>
              </a:rPr>
              <a:t>my</a:t>
            </a:r>
            <a:r>
              <a:rPr kumimoji="0" lang="en-US" altLang="en-US" sz="3500" b="0" i="1" u="none" strike="noStrike" kern="1200" cap="none" spc="0" normalizeH="0" baseline="0" noProof="0" dirty="0">
                <a:ln>
                  <a:noFill/>
                </a:ln>
                <a:solidFill>
                  <a:srgbClr val="002060"/>
                </a:solidFill>
                <a:effectLst/>
                <a:uLnTx/>
                <a:uFillTx/>
                <a:latin typeface="Georgia" panose="02040502050405020303" pitchFamily="18" charset="0"/>
                <a:ea typeface="+mn-ea"/>
                <a:cs typeface="Arial" panose="020B0604020202020204" pitchFamily="34" charset="0"/>
              </a:rPr>
              <a:t> </a:t>
            </a:r>
            <a:r>
              <a:rPr kumimoji="0" lang="en-US" altLang="en-US" sz="3500" b="0" i="0" u="none" strike="noStrike" kern="1200" cap="none" spc="0" normalizeH="0" baseline="0" noProof="0" dirty="0">
                <a:ln>
                  <a:noFill/>
                </a:ln>
                <a:solidFill>
                  <a:srgbClr val="0054A6"/>
                </a:solidFill>
                <a:effectLst/>
                <a:uLnTx/>
                <a:uFillTx/>
                <a:latin typeface="Georgia" panose="02040502050405020303" pitchFamily="18" charset="0"/>
                <a:ea typeface="+mn-ea"/>
                <a:cs typeface="Arial" panose="020B0604020202020204" pitchFamily="34" charset="0"/>
              </a:rPr>
              <a:t>Social Security </a:t>
            </a:r>
            <a:r>
              <a:rPr kumimoji="0" lang="en-US" altLang="en-US" sz="3500" b="1" i="0" u="none" strike="noStrike" kern="1200" cap="none" spc="0" normalizeH="0" baseline="0" noProof="0" dirty="0">
                <a:ln>
                  <a:noFill/>
                </a:ln>
                <a:solidFill>
                  <a:srgbClr val="003366"/>
                </a:solidFill>
                <a:effectLst/>
                <a:uLnTx/>
                <a:uFillTx/>
                <a:latin typeface="Times"/>
                <a:ea typeface="+mn-ea"/>
                <a:cs typeface="Calibri" pitchFamily="34" charset="0"/>
              </a:rPr>
              <a:t>Services: </a:t>
            </a:r>
            <a:r>
              <a:rPr kumimoji="0" lang="en-US" altLang="en-US" sz="3500" b="1" i="1" u="none" strike="noStrike" kern="1200" cap="none" spc="0" normalizeH="0" baseline="0" noProof="0" dirty="0">
                <a:ln>
                  <a:noFill/>
                </a:ln>
                <a:solidFill>
                  <a:srgbClr val="003366"/>
                </a:solidFill>
                <a:effectLst/>
                <a:uLnTx/>
                <a:uFillTx/>
                <a:latin typeface="Times"/>
                <a:ea typeface="+mn-ea"/>
                <a:cs typeface="Calibri" pitchFamily="34" charset="0"/>
              </a:rPr>
              <a:t>Retirement Calculator</a:t>
            </a:r>
          </a:p>
        </p:txBody>
      </p:sp>
      <p:pic>
        <p:nvPicPr>
          <p:cNvPr id="2" name="Picture 1"/>
          <p:cNvPicPr>
            <a:picLocks noChangeAspect="1"/>
          </p:cNvPicPr>
          <p:nvPr/>
        </p:nvPicPr>
        <p:blipFill>
          <a:blip r:embed="rId3"/>
          <a:stretch>
            <a:fillRect/>
          </a:stretch>
        </p:blipFill>
        <p:spPr>
          <a:xfrm>
            <a:off x="-4482" y="1219200"/>
            <a:ext cx="9097582" cy="4529885"/>
          </a:xfrm>
          <a:prstGeom prst="rect">
            <a:avLst/>
          </a:prstGeom>
        </p:spPr>
      </p:pic>
    </p:spTree>
    <p:extLst>
      <p:ext uri="{BB962C8B-B14F-4D97-AF65-F5344CB8AC3E}">
        <p14:creationId xmlns:p14="http://schemas.microsoft.com/office/powerpoint/2010/main" val="1220039920"/>
      </p:ext>
    </p:extLst>
  </p:cSld>
  <p:clrMapOvr>
    <a:masterClrMapping/>
  </p:clrMapOvr>
  <p:transition spd="med">
    <p:fade/>
  </p:transition>
</p:sld>
</file>

<file path=ppt/theme/theme1.xml><?xml version="1.0" encoding="utf-8"?>
<a:theme xmlns:a="http://schemas.openxmlformats.org/drawingml/2006/main" name="1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9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2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5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6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SSABrand">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SABrand" id="{6B273D3F-B08A-4D1E-A2D2-85E0A96132B1}" vid="{32CF48AA-E7DA-461D-858F-1BDE0B634054}"/>
    </a:ext>
  </a:extLst>
</a:theme>
</file>

<file path=ppt/theme/theme18.xml><?xml version="1.0" encoding="utf-8"?>
<a:theme xmlns:a="http://schemas.openxmlformats.org/drawingml/2006/main" name="4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SSABrand">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SABrand" id="{6B273D3F-B08A-4D1E-A2D2-85E0A96132B1}" vid="{32CF48AA-E7DA-461D-858F-1BDE0B634054}"/>
    </a:ext>
  </a:extLst>
</a:theme>
</file>

<file path=ppt/theme/theme2.xml><?xml version="1.0" encoding="utf-8"?>
<a:theme xmlns:a="http://schemas.openxmlformats.org/drawingml/2006/main" name="2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8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4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PPT_2018_Template.potx" id="{10215C2E-5EBD-48E5-8B73-BA9F975D5098}" vid="{D057865B-BCBF-437A-A04E-5FEF7BBF12A9}"/>
    </a:ext>
  </a:extLst>
</a:theme>
</file>

<file path=ppt/theme/theme23.xml><?xml version="1.0" encoding="utf-8"?>
<a:theme xmlns:a="http://schemas.openxmlformats.org/drawingml/2006/main" name="SS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_SSABrand">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SABrand" id="{6B273D3F-B08A-4D1E-A2D2-85E0A96132B1}" vid="{32CF48AA-E7DA-461D-858F-1BDE0B634054}"/>
    </a:ext>
  </a:extLst>
</a:theme>
</file>

<file path=ppt/theme/theme25.xml><?xml version="1.0" encoding="utf-8"?>
<a:theme xmlns:a="http://schemas.openxmlformats.org/drawingml/2006/main" name="13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5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8C52D9E280EE4FA990B4F91036DC31" ma:contentTypeVersion="30" ma:contentTypeDescription="Create a new document." ma:contentTypeScope="" ma:versionID="2911daf1b18b2ef125c9fa51d783074f">
  <xsd:schema xmlns:xsd="http://www.w3.org/2001/XMLSchema" xmlns:xs="http://www.w3.org/2001/XMLSchema" xmlns:p="http://schemas.microsoft.com/office/2006/metadata/properties" xmlns:ns2="b630b26d-40dc-4341-b75c-fc035444ddac" xmlns:ns3="f861725f-136f-4391-9bd5-b99bf0e76e7a" targetNamespace="http://schemas.microsoft.com/office/2006/metadata/properties" ma:root="true" ma:fieldsID="521cb3ff45083df6ba83038f39cea0f5" ns2:_="" ns3:_="">
    <xsd:import namespace="b630b26d-40dc-4341-b75c-fc035444ddac"/>
    <xsd:import namespace="f861725f-136f-4391-9bd5-b99bf0e76e7a"/>
    <xsd:element name="properties">
      <xsd:complexType>
        <xsd:sequence>
          <xsd:element name="documentManagement">
            <xsd:complexType>
              <xsd:all>
                <xsd:element ref="ns2:DocumentType" minOccurs="0"/>
                <xsd:element ref="ns2:FinalVersion"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3:TaxKeywordTaxHTField" minOccurs="0"/>
                <xsd:element ref="ns3:TaxCatchAll" minOccurs="0"/>
                <xsd:element ref="ns2:ExternalSource" minOccurs="0"/>
                <xsd:element ref="ns2:NIHBPriorityAreas" minOccurs="0"/>
                <xsd:element ref="ns2:MediaServiceLocation" minOccurs="0"/>
                <xsd:element ref="ns2:lcf76f155ced4ddcb4097134ff3c332f" minOccurs="0"/>
                <xsd:element ref="ns2:MediaServiceObjectDetectorVersions" minOccurs="0"/>
                <xsd:element ref="ns2:MediaServiceSearchProperties" minOccurs="0"/>
                <xsd:element ref="ns2:Folder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0b26d-40dc-4341-b75c-fc035444ddac" elementFormDefault="qualified">
    <xsd:import namespace="http://schemas.microsoft.com/office/2006/documentManagement/types"/>
    <xsd:import namespace="http://schemas.microsoft.com/office/infopath/2007/PartnerControls"/>
    <xsd:element name="DocumentType" ma:index="2" nillable="true" ma:displayName="Document Type" ma:format="Dropdown" ma:indexed="true" ma:internalName="DocumentType">
      <xsd:simpleType>
        <xsd:restriction base="dms:Choice">
          <xsd:enumeration value="Comment Letter"/>
          <xsd:enumeration value="Talking Points"/>
          <xsd:enumeration value="Issue Brief"/>
          <xsd:enumeration value="Report"/>
          <xsd:enumeration value="Meeting Record"/>
          <xsd:enumeration value="Meeting Materials"/>
          <xsd:enumeration value="Team Resource"/>
          <xsd:enumeration value="Event Planning"/>
          <xsd:enumeration value="Facilitator Scripts and Guides"/>
          <xsd:enumeration value="DTLL"/>
          <xsd:enumeration value="External References and Research"/>
          <xsd:enumeration value="Bios and Headshots"/>
          <xsd:enumeration value="Lists &amp; Fact Sheets"/>
        </xsd:restriction>
      </xsd:simpleType>
    </xsd:element>
    <xsd:element name="FinalVersion" ma:index="3" nillable="true" ma:displayName="Final Version" ma:default="0" ma:description="Is this the final version for publishing/sharing?" ma:format="Dropdown" ma:internalName="FinalVersion">
      <xsd:simpleType>
        <xsd:restriction base="dms:Boolea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hidden="true" ma:internalName="MediaLengthInSeconds" ma:readOnly="true">
      <xsd:simpleType>
        <xsd:restriction base="dms:Unknown"/>
      </xsd:simpleType>
    </xsd:element>
    <xsd:element name="MediaServiceAutoTags" ma:index="16" nillable="true" ma:displayName="Tags" ma:hidden="true" ma:internalName="MediaServiceAutoTags"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ExternalSource" ma:index="25" nillable="true" ma:displayName="External Source" ma:default="0" ma:description="Did this document come from outside NIHB?" ma:format="Dropdown" ma:internalName="ExternalSource">
      <xsd:simpleType>
        <xsd:restriction base="dms:Boolean"/>
      </xsd:simpleType>
    </xsd:element>
    <xsd:element name="NIHBPriorityAreas" ma:index="26" nillable="true" ma:displayName="NIHB Priority Areas" ma:format="Dropdown" ma:internalName="NIHBPriorityAreas">
      <xsd:complexType>
        <xsd:complexContent>
          <xsd:extension base="dms:MultiChoice">
            <xsd:sequence>
              <xsd:element name="Value" maxOccurs="unbounded" minOccurs="0" nillable="true">
                <xsd:simpleType>
                  <xsd:restriction base="dms:Choice">
                    <xsd:enumeration value="Sovereignty and Representation"/>
                    <xsd:enumeration value="Funding"/>
                    <xsd:enumeration value="Infrastructure"/>
                    <xsd:enumeration value="Health Equity"/>
                    <xsd:enumeration value="Behavioral Health"/>
                    <xsd:enumeration value="Emergency Preparedness"/>
                    <xsd:enumeration value="Healthcare Workforce"/>
                    <xsd:enumeration value="Access to Care"/>
                    <xsd:enumeration value="Public Health Capacity and Infrastructure"/>
                  </xsd:restriction>
                </xsd:simpleType>
              </xsd:element>
            </xsd:sequence>
          </xsd:extension>
        </xsd:complexContent>
      </xsd:complexType>
    </xsd:element>
    <xsd:element name="MediaServiceLocation" ma:index="28" nillable="true" ma:displayName="Location" ma:internalName="MediaServiceLocation" ma:readOnly="true">
      <xsd:simpleType>
        <xsd:restriction base="dms:Text"/>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4a10f165-eab6-4f38-b755-d4ad073d40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FolderDescription" ma:index="33" nillable="true" ma:displayName="File Description" ma:format="Dropdown" ma:internalName="Folder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61725f-136f-4391-9bd5-b99bf0e76e7a"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element name="TaxKeywordTaxHTField" ma:index="23" nillable="true" ma:taxonomy="true" ma:internalName="TaxKeywordTaxHTField" ma:taxonomyFieldName="TaxKeyword" ma:displayName="Agency Tags" ma:fieldId="{23f27201-bee3-471e-b2e7-b64fd8b7ca38}" ma:taxonomyMulti="true" ma:sspId="4a10f165-eab6-4f38-b755-d4ad073d4040" ma:termSetId="00000000-0000-0000-0000-000000000000" ma:anchorId="00000000-0000-0000-0000-000000000000" ma:open="true" ma:isKeyword="true">
      <xsd:complexType>
        <xsd:sequence>
          <xsd:element ref="pc:Terms" minOccurs="0" maxOccurs="1"/>
        </xsd:sequence>
      </xsd:complexType>
    </xsd:element>
    <xsd:element name="TaxCatchAll" ma:index="24" nillable="true" ma:displayName="Taxonomy Catch All Column" ma:hidden="true" ma:list="{32713ae3-2fff-4207-a838-b32c4b103e94}" ma:internalName="TaxCatchAll" ma:showField="CatchAllData" ma:web="f861725f-136f-4391-9bd5-b99bf0e76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ma:index="27"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IHBPriorityAreas xmlns="b630b26d-40dc-4341-b75c-fc035444ddac" xsi:nil="true"/>
    <lcf76f155ced4ddcb4097134ff3c332f xmlns="b630b26d-40dc-4341-b75c-fc035444ddac">
      <Terms xmlns="http://schemas.microsoft.com/office/infopath/2007/PartnerControls"/>
    </lcf76f155ced4ddcb4097134ff3c332f>
    <DocumentType xmlns="b630b26d-40dc-4341-b75c-fc035444ddac" xsi:nil="true"/>
    <TaxCatchAll xmlns="f861725f-136f-4391-9bd5-b99bf0e76e7a" xsi:nil="true"/>
    <FinalVersion xmlns="b630b26d-40dc-4341-b75c-fc035444ddac">true</FinalVersion>
    <ExternalSource xmlns="b630b26d-40dc-4341-b75c-fc035444ddac">false</ExternalSource>
    <FolderDescription xmlns="b630b26d-40dc-4341-b75c-fc035444ddac" xsi:nil="true"/>
    <TaxKeywordTaxHTField xmlns="f861725f-136f-4391-9bd5-b99bf0e76e7a">
      <Terms xmlns="http://schemas.microsoft.com/office/infopath/2007/PartnerControls"/>
    </TaxKeywordTaxHTField>
  </documentManagement>
</p:properties>
</file>

<file path=customXml/itemProps1.xml><?xml version="1.0" encoding="utf-8"?>
<ds:datastoreItem xmlns:ds="http://schemas.openxmlformats.org/officeDocument/2006/customXml" ds:itemID="{F8322A76-6B8E-4E43-8F2A-F4CB637FBC9C}"/>
</file>

<file path=customXml/itemProps2.xml><?xml version="1.0" encoding="utf-8"?>
<ds:datastoreItem xmlns:ds="http://schemas.openxmlformats.org/officeDocument/2006/customXml" ds:itemID="{45FED245-5A2B-4C88-86B6-3F7CE5F2F093}"/>
</file>

<file path=customXml/itemProps3.xml><?xml version="1.0" encoding="utf-8"?>
<ds:datastoreItem xmlns:ds="http://schemas.openxmlformats.org/officeDocument/2006/customXml" ds:itemID="{8E1E9EE0-BDFD-47AB-8A09-0A7C162AAE5D}"/>
</file>

<file path=docProps/app.xml><?xml version="1.0" encoding="utf-8"?>
<Properties xmlns="http://schemas.openxmlformats.org/officeDocument/2006/extended-properties" xmlns:vt="http://schemas.openxmlformats.org/officeDocument/2006/docPropsVTypes">
  <Template>Cascade</Template>
  <TotalTime>4925</TotalTime>
  <Words>5298</Words>
  <Application>Microsoft Office PowerPoint</Application>
  <PresentationFormat>On-screen Show (4:3)</PresentationFormat>
  <Paragraphs>481</Paragraphs>
  <Slides>31</Slides>
  <Notes>25</Notes>
  <HiddenSlides>0</HiddenSlides>
  <MMClips>0</MMClips>
  <ScaleCrop>false</ScaleCrop>
  <HeadingPairs>
    <vt:vector size="8" baseType="variant">
      <vt:variant>
        <vt:lpstr>Fonts Used</vt:lpstr>
      </vt:variant>
      <vt:variant>
        <vt:i4>8</vt:i4>
      </vt:variant>
      <vt:variant>
        <vt:lpstr>Theme</vt:lpstr>
      </vt:variant>
      <vt:variant>
        <vt:i4>25</vt:i4>
      </vt:variant>
      <vt:variant>
        <vt:lpstr>Embedded OLE Servers</vt:lpstr>
      </vt:variant>
      <vt:variant>
        <vt:i4>1</vt:i4>
      </vt:variant>
      <vt:variant>
        <vt:lpstr>Slide Titles</vt:lpstr>
      </vt:variant>
      <vt:variant>
        <vt:i4>31</vt:i4>
      </vt:variant>
    </vt:vector>
  </HeadingPairs>
  <TitlesOfParts>
    <vt:vector size="65" baseType="lpstr">
      <vt:lpstr>Arial</vt:lpstr>
      <vt:lpstr>Calibri</vt:lpstr>
      <vt:lpstr>Courier New</vt:lpstr>
      <vt:lpstr>Georgia</vt:lpstr>
      <vt:lpstr>Helvetica</vt:lpstr>
      <vt:lpstr>Times</vt:lpstr>
      <vt:lpstr>Times New Roman</vt:lpstr>
      <vt:lpstr>Wingdings</vt:lpstr>
      <vt:lpstr>1_UPP Template</vt:lpstr>
      <vt:lpstr>2_UPP Template</vt:lpstr>
      <vt:lpstr>5_UPP Template</vt:lpstr>
      <vt:lpstr>6_UPP Template</vt:lpstr>
      <vt:lpstr>7_UPP Template</vt:lpstr>
      <vt:lpstr>9_UPP Template</vt:lpstr>
      <vt:lpstr>10_UPP Template</vt:lpstr>
      <vt:lpstr>11_UPP Template</vt:lpstr>
      <vt:lpstr>15_UPP Template</vt:lpstr>
      <vt:lpstr>19_UPP Template</vt:lpstr>
      <vt:lpstr>22_UPP Template</vt:lpstr>
      <vt:lpstr>Office Theme</vt:lpstr>
      <vt:lpstr>UPP Template</vt:lpstr>
      <vt:lpstr>25_UPP Template</vt:lpstr>
      <vt:lpstr>26_UPP Template</vt:lpstr>
      <vt:lpstr>3_UPP Template</vt:lpstr>
      <vt:lpstr>SSABrand</vt:lpstr>
      <vt:lpstr>4_UPP Template</vt:lpstr>
      <vt:lpstr>1_SSABrand</vt:lpstr>
      <vt:lpstr>12_UPP Template</vt:lpstr>
      <vt:lpstr>8_UPP Template</vt:lpstr>
      <vt:lpstr>14_UPP Template</vt:lpstr>
      <vt:lpstr>SSA</vt:lpstr>
      <vt:lpstr>2_SSABrand</vt:lpstr>
      <vt:lpstr>13_UPP Template</vt:lpstr>
      <vt:lpstr>Chart</vt:lpstr>
      <vt:lpstr>With You Through Life’s Journey…</vt:lpstr>
      <vt:lpstr>PowerPoint Presentation</vt:lpstr>
      <vt:lpstr>Social Security Website</vt:lpstr>
      <vt:lpstr>PowerPoint Presentation</vt:lpstr>
      <vt:lpstr>my Social Security Services</vt:lpstr>
      <vt:lpstr>my Social Security Services</vt:lpstr>
      <vt:lpstr>Social Securiaaty Statement</vt:lpstr>
      <vt:lpstr>PowerPoint Presentation</vt:lpstr>
      <vt:lpstr>PowerPoint Presentation</vt:lpstr>
      <vt:lpstr>How Do You Become Eligible for Retirement Benefits?</vt:lpstr>
      <vt:lpstr>PowerPoint Presentation</vt:lpstr>
      <vt:lpstr>PowerPoint Presentation</vt:lpstr>
      <vt:lpstr>PowerPoint Presentation</vt:lpstr>
      <vt:lpstr>PowerPoint Presentation</vt:lpstr>
      <vt:lpstr>Benefits Chart by Age</vt:lpstr>
      <vt:lpstr>PowerPoint Presentation</vt:lpstr>
      <vt:lpstr>Working While Receiving Benefits</vt:lpstr>
      <vt:lpstr>PowerPoint Presentation</vt:lpstr>
      <vt:lpstr>PowerPoint Presentation</vt:lpstr>
      <vt:lpstr>PowerPoint Presentation</vt:lpstr>
      <vt:lpstr>PowerPoint Presentation</vt:lpstr>
      <vt:lpstr>PowerPoint Presentation</vt:lpstr>
      <vt:lpstr>Medicare Eligibility</vt:lpstr>
      <vt:lpstr>Medicare Enrollment Periods</vt:lpstr>
      <vt:lpstr>Medicare Part B Premiums for 2025</vt:lpstr>
      <vt:lpstr>Medicare.gov</vt:lpstr>
      <vt:lpstr>What To Know If You Must Visit An Office</vt:lpstr>
      <vt:lpstr>Key Updates </vt:lpstr>
      <vt:lpstr>PowerPoint Presentation</vt:lpstr>
      <vt:lpstr>PowerPoint Presentation</vt:lpstr>
      <vt:lpstr>Q&amp;A Session</vt:lpstr>
    </vt:vector>
  </TitlesOfParts>
  <Company>Social Security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Ten Myths about  Social Security</dc:title>
  <dc:creator>Frank Van Nostrand</dc:creator>
  <cp:lastModifiedBy>Teixeira, Michael</cp:lastModifiedBy>
  <cp:revision>331</cp:revision>
  <dcterms:created xsi:type="dcterms:W3CDTF">2003-09-10T21:37:49Z</dcterms:created>
  <dcterms:modified xsi:type="dcterms:W3CDTF">2025-01-13T21:45:52Z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y fmtid="{D5CDD505-2E9C-101B-9397-08002B2CF9AE}" pid="4" name="ContentTypeId">
    <vt:lpwstr>0x010100478C52D9E280EE4FA990B4F91036DC31</vt:lpwstr>
  </property>
  <property fmtid="{D5CDD505-2E9C-101B-9397-08002B2CF9AE}" pid="5" name="TaxKeyword">
    <vt:lpwstr/>
  </property>
  <property fmtid="{D5CDD505-2E9C-101B-9397-08002B2CF9AE}" pid="6" name="MediaServiceImageTags">
    <vt:lpwstr/>
  </property>
</Properties>
</file>