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2.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3.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24.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699" r:id="rId5"/>
  </p:sldMasterIdLst>
  <p:notesMasterIdLst>
    <p:notesMasterId r:id="rId33"/>
  </p:notesMasterIdLst>
  <p:sldIdLst>
    <p:sldId id="256" r:id="rId6"/>
    <p:sldId id="257" r:id="rId7"/>
    <p:sldId id="2145706407" r:id="rId8"/>
    <p:sldId id="2145706500" r:id="rId9"/>
    <p:sldId id="2145706501" r:id="rId10"/>
    <p:sldId id="2145706458" r:id="rId11"/>
    <p:sldId id="336" r:id="rId12"/>
    <p:sldId id="2145706498" r:id="rId13"/>
    <p:sldId id="2145706459" r:id="rId14"/>
    <p:sldId id="2145706499" r:id="rId15"/>
    <p:sldId id="2145706491" r:id="rId16"/>
    <p:sldId id="2145706502" r:id="rId17"/>
    <p:sldId id="337" r:id="rId18"/>
    <p:sldId id="2145706472" r:id="rId19"/>
    <p:sldId id="2145706473" r:id="rId20"/>
    <p:sldId id="2145706482" r:id="rId21"/>
    <p:sldId id="2145706483" r:id="rId22"/>
    <p:sldId id="2145706484" r:id="rId23"/>
    <p:sldId id="2145706485" r:id="rId24"/>
    <p:sldId id="2145706486" r:id="rId25"/>
    <p:sldId id="2145706446" r:id="rId26"/>
    <p:sldId id="2145706487" r:id="rId27"/>
    <p:sldId id="2145706488" r:id="rId28"/>
    <p:sldId id="2145706489" r:id="rId29"/>
    <p:sldId id="2145706438" r:id="rId30"/>
    <p:sldId id="565" r:id="rId31"/>
    <p:sldId id="214570642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1F32603-6D1C-237A-F436-8BA33A0CC65D}" name="Ned Johnson" initials="NJ" userId="S::NJohnson@nihb.org::cc4c083d-a407-45b4-97dc-8a82ef9e3654" providerId="AD"/>
  <p188:author id="{4251DA4F-4ED0-FB3A-7920-9FD8289B20DA}" name="Caitrin Shuy" initials="CS" userId="S::cshuy@nihb.org::1be21dcb-729c-480a-bc37-e94ff50cb068" providerId="AD"/>
  <p188:author id="{76EC77A4-61F0-08A9-27E7-5642B422D2B9}" name="Rochelle Ruffer" initials="RR" userId="S::RRuffer@nihb.org::8fe43a8d-cb3b-40e2-bd49-23b1fb2a2b96" providerId="AD"/>
  <p188:author id="{B51441D2-3922-66D1-38F8-B1F3D40D89FD}" name="A.C. Locklear" initials="AL" userId="S::ALocklear@nihb.org::378731f6-6309-46ef-8333-ad027b7e83a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51925"/>
    <a:srgbClr val="CC0000"/>
    <a:srgbClr val="FEC74C"/>
    <a:srgbClr val="E69138"/>
    <a:srgbClr val="6AA8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91" autoAdjust="0"/>
    <p:restoredTop sz="50712" autoAdjust="0"/>
  </p:normalViewPr>
  <p:slideViewPr>
    <p:cSldViewPr snapToGrid="0">
      <p:cViewPr varScale="1">
        <p:scale>
          <a:sx n="29" d="100"/>
          <a:sy n="29" d="100"/>
        </p:scale>
        <p:origin x="2264" y="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8/10/relationships/authors" Target="authors.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n Bitsuie" userId="f5ae5931-2e9e-4e0b-9f8f-aad585172973" providerId="ADAL" clId="{2AB01A90-E54F-433E-99EE-C87159AFA131}"/>
    <pc:docChg chg="modSld">
      <pc:chgData name="Kristen Bitsuie" userId="f5ae5931-2e9e-4e0b-9f8f-aad585172973" providerId="ADAL" clId="{2AB01A90-E54F-433E-99EE-C87159AFA131}" dt="2025-05-19T21:36:02.975" v="5" actId="20577"/>
      <pc:docMkLst>
        <pc:docMk/>
      </pc:docMkLst>
      <pc:sldChg chg="modNotesTx">
        <pc:chgData name="Kristen Bitsuie" userId="f5ae5931-2e9e-4e0b-9f8f-aad585172973" providerId="ADAL" clId="{2AB01A90-E54F-433E-99EE-C87159AFA131}" dt="2025-05-19T21:34:36.406" v="0" actId="20577"/>
        <pc:sldMkLst>
          <pc:docMk/>
          <pc:sldMk cId="3639490988" sldId="256"/>
        </pc:sldMkLst>
      </pc:sldChg>
      <pc:sldChg chg="modNotesTx">
        <pc:chgData name="Kristen Bitsuie" userId="f5ae5931-2e9e-4e0b-9f8f-aad585172973" providerId="ADAL" clId="{2AB01A90-E54F-433E-99EE-C87159AFA131}" dt="2025-05-19T21:35:19.769" v="3" actId="20577"/>
        <pc:sldMkLst>
          <pc:docMk/>
          <pc:sldMk cId="1624835647" sldId="2145706498"/>
        </pc:sldMkLst>
      </pc:sldChg>
      <pc:sldChg chg="modNotesTx">
        <pc:chgData name="Kristen Bitsuie" userId="f5ae5931-2e9e-4e0b-9f8f-aad585172973" providerId="ADAL" clId="{2AB01A90-E54F-433E-99EE-C87159AFA131}" dt="2025-05-19T21:35:32.393" v="4" actId="20577"/>
        <pc:sldMkLst>
          <pc:docMk/>
          <pc:sldMk cId="828390533" sldId="2145706499"/>
        </pc:sldMkLst>
      </pc:sldChg>
      <pc:sldChg chg="modNotesTx">
        <pc:chgData name="Kristen Bitsuie" userId="f5ae5931-2e9e-4e0b-9f8f-aad585172973" providerId="ADAL" clId="{2AB01A90-E54F-433E-99EE-C87159AFA131}" dt="2025-05-19T21:34:47.307" v="1" actId="20577"/>
        <pc:sldMkLst>
          <pc:docMk/>
          <pc:sldMk cId="1104804832" sldId="2145706500"/>
        </pc:sldMkLst>
      </pc:sldChg>
      <pc:sldChg chg="modNotesTx">
        <pc:chgData name="Kristen Bitsuie" userId="f5ae5931-2e9e-4e0b-9f8f-aad585172973" providerId="ADAL" clId="{2AB01A90-E54F-433E-99EE-C87159AFA131}" dt="2025-05-19T21:34:54.497" v="2" actId="20577"/>
        <pc:sldMkLst>
          <pc:docMk/>
          <pc:sldMk cId="3170300164" sldId="2145706501"/>
        </pc:sldMkLst>
      </pc:sldChg>
      <pc:sldChg chg="modNotesTx">
        <pc:chgData name="Kristen Bitsuie" userId="f5ae5931-2e9e-4e0b-9f8f-aad585172973" providerId="ADAL" clId="{2AB01A90-E54F-433E-99EE-C87159AFA131}" dt="2025-05-19T21:36:02.975" v="5" actId="20577"/>
        <pc:sldMkLst>
          <pc:docMk/>
          <pc:sldMk cId="2592257603" sldId="214570650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spPr>
            <a:solidFill>
              <a:schemeClr val="accent2"/>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Lit>
              <c:formatCode>General</c:formatCode>
              <c:ptCount val="7"/>
              <c:pt idx="0">
                <c:v>2019</c:v>
              </c:pt>
              <c:pt idx="1">
                <c:v>2020</c:v>
              </c:pt>
              <c:pt idx="2">
                <c:v>2021</c:v>
              </c:pt>
              <c:pt idx="3">
                <c:v>2022</c:v>
              </c:pt>
              <c:pt idx="4">
                <c:v>2023</c:v>
              </c:pt>
              <c:pt idx="5">
                <c:v>2024</c:v>
              </c:pt>
              <c:pt idx="6">
                <c:v>2025</c:v>
              </c:pt>
            </c:numLit>
          </c:cat>
          <c:val>
            <c:numRef>
              <c:f>US!$B$1:$B$7</c:f>
              <c:numCache>
                <c:formatCode>0</c:formatCode>
                <c:ptCount val="7"/>
                <c:pt idx="0">
                  <c:v>47777</c:v>
                </c:pt>
                <c:pt idx="1">
                  <c:v>50899</c:v>
                </c:pt>
                <c:pt idx="2">
                  <c:v>52971</c:v>
                </c:pt>
                <c:pt idx="3">
                  <c:v>57421</c:v>
                </c:pt>
                <c:pt idx="4">
                  <c:v>58605</c:v>
                </c:pt>
                <c:pt idx="5">
                  <c:v>64479</c:v>
                </c:pt>
                <c:pt idx="6">
                  <c:v>73844</c:v>
                </c:pt>
              </c:numCache>
            </c:numRef>
          </c:val>
          <c:extLst>
            <c:ext xmlns:c16="http://schemas.microsoft.com/office/drawing/2014/chart" uri="{C3380CC4-5D6E-409C-BE32-E72D297353CC}">
              <c16:uniqueId val="{00000000-4435-4447-9330-7C9ADE2975D5}"/>
            </c:ext>
          </c:extLst>
        </c:ser>
        <c:dLbls>
          <c:showLegendKey val="0"/>
          <c:showVal val="0"/>
          <c:showCatName val="0"/>
          <c:showSerName val="0"/>
          <c:showPercent val="0"/>
          <c:showBubbleSize val="0"/>
        </c:dLbls>
        <c:gapWidth val="219"/>
        <c:overlap val="-27"/>
        <c:axId val="869633544"/>
        <c:axId val="353339911"/>
      </c:barChart>
      <c:catAx>
        <c:axId val="869633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353339911"/>
        <c:crosses val="autoZero"/>
        <c:auto val="1"/>
        <c:lblAlgn val="ctr"/>
        <c:lblOffset val="100"/>
        <c:noMultiLvlLbl val="0"/>
      </c:catAx>
      <c:valAx>
        <c:axId val="353339911"/>
        <c:scaling>
          <c:orientation val="minMax"/>
        </c:scaling>
        <c:delete val="1"/>
        <c:axPos val="l"/>
        <c:numFmt formatCode="#,##0" sourceLinked="0"/>
        <c:majorTickMark val="none"/>
        <c:minorTickMark val="none"/>
        <c:tickLblPos val="nextTo"/>
        <c:crossAx val="869633544"/>
        <c:crosses val="autoZero"/>
        <c:crossBetween val="between"/>
      </c:valAx>
      <c:spPr>
        <a:noFill/>
        <a:ln>
          <a:noFill/>
        </a:ln>
        <a:effectLst/>
      </c:spPr>
    </c:plotArea>
    <c:plotVisOnly val="1"/>
    <c:dispBlanksAs val="gap"/>
    <c:showDLblsOverMax val="0"/>
  </c:chart>
  <c:spPr>
    <a:solidFill>
      <a:schemeClr val="tx1"/>
    </a:solidFill>
    <a:ln w="9525" cap="flat" cmpd="sng" algn="ctr">
      <a:noFill/>
      <a:round/>
    </a:ln>
    <a:effectLst/>
  </c:spPr>
  <c:txPr>
    <a:bodyPr/>
    <a:lstStyle/>
    <a:p>
      <a:pPr>
        <a:defRPr sz="1400">
          <a:solidFill>
            <a:schemeClr val="bg1"/>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California!$B$3</c:f>
              <c:strCache>
                <c:ptCount val="1"/>
                <c:pt idx="0">
                  <c:v>California</c:v>
                </c:pt>
              </c:strCache>
            </c:strRef>
          </c:tx>
          <c:spPr>
            <a:ln w="38100" cap="rnd">
              <a:solidFill>
                <a:schemeClr val="accent5"/>
              </a:solidFill>
              <a:round/>
            </a:ln>
            <a:effectLst/>
          </c:spPr>
          <c:marker>
            <c:symbol val="none"/>
          </c:marker>
          <c:dLbls>
            <c:dLbl>
              <c:idx val="0"/>
              <c:layout>
                <c:manualLayout>
                  <c:x val="-5.6611517496540247E-2"/>
                  <c:y val="-4.936374380826969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5AA5-4152-A351-5DFD2D0857E6}"/>
                </c:ext>
              </c:extLst>
            </c:dLbl>
            <c:dLbl>
              <c:idx val="1"/>
              <c:delete val="1"/>
              <c:extLst>
                <c:ext xmlns:c15="http://schemas.microsoft.com/office/drawing/2012/chart" uri="{CE6537A1-D6FC-4f65-9D91-7224C49458BB}"/>
                <c:ext xmlns:c16="http://schemas.microsoft.com/office/drawing/2014/chart" uri="{C3380CC4-5D6E-409C-BE32-E72D297353CC}">
                  <c16:uniqueId val="{00000000-5AA5-4152-A351-5DFD2D0857E6}"/>
                </c:ext>
              </c:extLst>
            </c:dLbl>
            <c:dLbl>
              <c:idx val="2"/>
              <c:delete val="1"/>
              <c:extLst>
                <c:ext xmlns:c15="http://schemas.microsoft.com/office/drawing/2012/chart" uri="{CE6537A1-D6FC-4f65-9D91-7224C49458BB}"/>
                <c:ext xmlns:c16="http://schemas.microsoft.com/office/drawing/2014/chart" uri="{C3380CC4-5D6E-409C-BE32-E72D297353CC}">
                  <c16:uniqueId val="{00000001-5AA5-4152-A351-5DFD2D0857E6}"/>
                </c:ext>
              </c:extLst>
            </c:dLbl>
            <c:dLbl>
              <c:idx val="3"/>
              <c:delete val="1"/>
              <c:extLst>
                <c:ext xmlns:c15="http://schemas.microsoft.com/office/drawing/2012/chart" uri="{CE6537A1-D6FC-4f65-9D91-7224C49458BB}"/>
                <c:ext xmlns:c16="http://schemas.microsoft.com/office/drawing/2014/chart" uri="{C3380CC4-5D6E-409C-BE32-E72D297353CC}">
                  <c16:uniqueId val="{00000002-5AA5-4152-A351-5DFD2D0857E6}"/>
                </c:ext>
              </c:extLst>
            </c:dLbl>
            <c:dLbl>
              <c:idx val="4"/>
              <c:delete val="1"/>
              <c:extLst>
                <c:ext xmlns:c15="http://schemas.microsoft.com/office/drawing/2012/chart" uri="{CE6537A1-D6FC-4f65-9D91-7224C49458BB}"/>
                <c:ext xmlns:c16="http://schemas.microsoft.com/office/drawing/2014/chart" uri="{C3380CC4-5D6E-409C-BE32-E72D297353CC}">
                  <c16:uniqueId val="{00000003-5AA5-4152-A351-5DFD2D0857E6}"/>
                </c:ext>
              </c:extLst>
            </c:dLbl>
            <c:dLbl>
              <c:idx val="5"/>
              <c:delete val="1"/>
              <c:extLst>
                <c:ext xmlns:c15="http://schemas.microsoft.com/office/drawing/2012/chart" uri="{CE6537A1-D6FC-4f65-9D91-7224C49458BB}"/>
                <c:ext xmlns:c16="http://schemas.microsoft.com/office/drawing/2014/chart" uri="{C3380CC4-5D6E-409C-BE32-E72D297353CC}">
                  <c16:uniqueId val="{00000004-5AA5-4152-A351-5DFD2D0857E6}"/>
                </c:ext>
              </c:extLst>
            </c:dLbl>
            <c:dLbl>
              <c:idx val="6"/>
              <c:layout>
                <c:manualLayout>
                  <c:x val="-3.0227695088541919E-2"/>
                  <c:y val="-5.20241506284635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5AA5-4152-A351-5DFD2D0857E6}"/>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California!$C$2:$I$2</c:f>
              <c:numCache>
                <c:formatCode>General</c:formatCode>
                <c:ptCount val="7"/>
                <c:pt idx="0">
                  <c:v>2019</c:v>
                </c:pt>
                <c:pt idx="1">
                  <c:v>2020</c:v>
                </c:pt>
                <c:pt idx="2">
                  <c:v>2021</c:v>
                </c:pt>
                <c:pt idx="3">
                  <c:v>2022</c:v>
                </c:pt>
                <c:pt idx="4">
                  <c:v>2023</c:v>
                </c:pt>
                <c:pt idx="5">
                  <c:v>2024</c:v>
                </c:pt>
                <c:pt idx="6">
                  <c:v>2025</c:v>
                </c:pt>
              </c:numCache>
            </c:numRef>
          </c:cat>
          <c:val>
            <c:numRef>
              <c:f>California!$C$3:$I$3</c:f>
              <c:numCache>
                <c:formatCode>#,##0</c:formatCode>
                <c:ptCount val="7"/>
                <c:pt idx="0">
                  <c:v>3444</c:v>
                </c:pt>
                <c:pt idx="1">
                  <c:v>3558</c:v>
                </c:pt>
                <c:pt idx="2">
                  <c:v>3681</c:v>
                </c:pt>
                <c:pt idx="3">
                  <c:v>4025</c:v>
                </c:pt>
                <c:pt idx="4">
                  <c:v>4091</c:v>
                </c:pt>
                <c:pt idx="5">
                  <c:v>4134</c:v>
                </c:pt>
                <c:pt idx="6">
                  <c:v>4473</c:v>
                </c:pt>
              </c:numCache>
            </c:numRef>
          </c:val>
          <c:smooth val="0"/>
          <c:extLst>
            <c:ext xmlns:c16="http://schemas.microsoft.com/office/drawing/2014/chart" uri="{C3380CC4-5D6E-409C-BE32-E72D297353CC}">
              <c16:uniqueId val="{00000005-5AA5-4152-A351-5DFD2D0857E6}"/>
            </c:ext>
          </c:extLst>
        </c:ser>
        <c:ser>
          <c:idx val="1"/>
          <c:order val="1"/>
          <c:tx>
            <c:strRef>
              <c:f>California!$B$4</c:f>
              <c:strCache>
                <c:ptCount val="1"/>
                <c:pt idx="0">
                  <c:v>Nevada</c:v>
                </c:pt>
              </c:strCache>
            </c:strRef>
          </c:tx>
          <c:spPr>
            <a:ln w="38100" cap="rnd">
              <a:solidFill>
                <a:schemeClr val="accent4"/>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6-5AA5-4152-A351-5DFD2D0857E6}"/>
                </c:ext>
              </c:extLst>
            </c:dLbl>
            <c:dLbl>
              <c:idx val="2"/>
              <c:delete val="1"/>
              <c:extLst>
                <c:ext xmlns:c15="http://schemas.microsoft.com/office/drawing/2012/chart" uri="{CE6537A1-D6FC-4f65-9D91-7224C49458BB}"/>
                <c:ext xmlns:c16="http://schemas.microsoft.com/office/drawing/2014/chart" uri="{C3380CC4-5D6E-409C-BE32-E72D297353CC}">
                  <c16:uniqueId val="{00000007-5AA5-4152-A351-5DFD2D0857E6}"/>
                </c:ext>
              </c:extLst>
            </c:dLbl>
            <c:dLbl>
              <c:idx val="3"/>
              <c:delete val="1"/>
              <c:extLst>
                <c:ext xmlns:c15="http://schemas.microsoft.com/office/drawing/2012/chart" uri="{CE6537A1-D6FC-4f65-9D91-7224C49458BB}"/>
                <c:ext xmlns:c16="http://schemas.microsoft.com/office/drawing/2014/chart" uri="{C3380CC4-5D6E-409C-BE32-E72D297353CC}">
                  <c16:uniqueId val="{00000008-5AA5-4152-A351-5DFD2D0857E6}"/>
                </c:ext>
              </c:extLst>
            </c:dLbl>
            <c:dLbl>
              <c:idx val="4"/>
              <c:delete val="1"/>
              <c:extLst>
                <c:ext xmlns:c15="http://schemas.microsoft.com/office/drawing/2012/chart" uri="{CE6537A1-D6FC-4f65-9D91-7224C49458BB}"/>
                <c:ext xmlns:c16="http://schemas.microsoft.com/office/drawing/2014/chart" uri="{C3380CC4-5D6E-409C-BE32-E72D297353CC}">
                  <c16:uniqueId val="{00000009-5AA5-4152-A351-5DFD2D0857E6}"/>
                </c:ext>
              </c:extLst>
            </c:dLbl>
            <c:dLbl>
              <c:idx val="5"/>
              <c:delete val="1"/>
              <c:extLst>
                <c:ext xmlns:c15="http://schemas.microsoft.com/office/drawing/2012/chart" uri="{CE6537A1-D6FC-4f65-9D91-7224C49458BB}"/>
                <c:ext xmlns:c16="http://schemas.microsoft.com/office/drawing/2014/chart" uri="{C3380CC4-5D6E-409C-BE32-E72D297353CC}">
                  <c16:uniqueId val="{0000000A-5AA5-4152-A351-5DFD2D0857E6}"/>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California!$C$2:$I$2</c:f>
              <c:numCache>
                <c:formatCode>General</c:formatCode>
                <c:ptCount val="7"/>
                <c:pt idx="0">
                  <c:v>2019</c:v>
                </c:pt>
                <c:pt idx="1">
                  <c:v>2020</c:v>
                </c:pt>
                <c:pt idx="2">
                  <c:v>2021</c:v>
                </c:pt>
                <c:pt idx="3">
                  <c:v>2022</c:v>
                </c:pt>
                <c:pt idx="4">
                  <c:v>2023</c:v>
                </c:pt>
                <c:pt idx="5">
                  <c:v>2024</c:v>
                </c:pt>
                <c:pt idx="6">
                  <c:v>2025</c:v>
                </c:pt>
              </c:numCache>
            </c:numRef>
          </c:cat>
          <c:val>
            <c:numRef>
              <c:f>California!$C$4:$I$4</c:f>
              <c:numCache>
                <c:formatCode>General</c:formatCode>
                <c:ptCount val="7"/>
                <c:pt idx="0">
                  <c:v>424</c:v>
                </c:pt>
                <c:pt idx="1">
                  <c:v>277</c:v>
                </c:pt>
                <c:pt idx="2">
                  <c:v>403</c:v>
                </c:pt>
                <c:pt idx="3">
                  <c:v>765</c:v>
                </c:pt>
                <c:pt idx="4">
                  <c:v>465</c:v>
                </c:pt>
                <c:pt idx="5">
                  <c:v>520</c:v>
                </c:pt>
                <c:pt idx="6">
                  <c:v>552</c:v>
                </c:pt>
              </c:numCache>
            </c:numRef>
          </c:val>
          <c:smooth val="0"/>
          <c:extLst>
            <c:ext xmlns:c16="http://schemas.microsoft.com/office/drawing/2014/chart" uri="{C3380CC4-5D6E-409C-BE32-E72D297353CC}">
              <c16:uniqueId val="{0000000B-5AA5-4152-A351-5DFD2D0857E6}"/>
            </c:ext>
          </c:extLst>
        </c:ser>
        <c:dLbls>
          <c:dLblPos val="t"/>
          <c:showLegendKey val="0"/>
          <c:showVal val="1"/>
          <c:showCatName val="0"/>
          <c:showSerName val="0"/>
          <c:showPercent val="0"/>
          <c:showBubbleSize val="0"/>
        </c:dLbls>
        <c:smooth val="0"/>
        <c:axId val="541254271"/>
        <c:axId val="541260031"/>
      </c:lineChart>
      <c:catAx>
        <c:axId val="54125427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541260031"/>
        <c:crosses val="autoZero"/>
        <c:auto val="1"/>
        <c:lblAlgn val="ctr"/>
        <c:lblOffset val="100"/>
        <c:noMultiLvlLbl val="0"/>
      </c:catAx>
      <c:valAx>
        <c:axId val="541260031"/>
        <c:scaling>
          <c:orientation val="minMax"/>
        </c:scaling>
        <c:delete val="0"/>
        <c:axPos val="l"/>
        <c:majorGridlines>
          <c:spPr>
            <a:ln w="9525" cap="flat" cmpd="sng" algn="ctr">
              <a:solidFill>
                <a:schemeClr val="bg1">
                  <a:alpha val="20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US"/>
          </a:p>
        </c:txPr>
        <c:crossAx val="54125427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sz="2000">
          <a:solidFill>
            <a:schemeClr val="bg1"/>
          </a:solidFill>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US!$C$22</c:f>
              <c:strCache>
                <c:ptCount val="1"/>
                <c:pt idx="0">
                  <c:v>Medicaid</c:v>
                </c:pt>
              </c:strCache>
            </c:strRef>
          </c:tx>
          <c:spPr>
            <a:ln w="38100" cap="rnd">
              <a:solidFill>
                <a:srgbClr val="007087"/>
              </a:solidFill>
              <a:round/>
            </a:ln>
            <a:effectLst/>
          </c:spPr>
          <c:marker>
            <c:symbol val="none"/>
          </c:marker>
          <c:dLbls>
            <c:dLbl>
              <c:idx val="1"/>
              <c:layout>
                <c:manualLayout>
                  <c:x val="-5.5368110236220472E-2"/>
                  <c:y val="-3.4687591134441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FA-4A1E-986B-98421A4406F3}"/>
                </c:ext>
              </c:extLst>
            </c:dLbl>
            <c:dLbl>
              <c:idx val="2"/>
              <c:layout>
                <c:manualLayout>
                  <c:x val="-5.5368110236220576E-2"/>
                  <c:y val="-4.8576480023330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6FA-4A1E-986B-98421A4406F3}"/>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US!$B$23:$B$25</c:f>
              <c:numCache>
                <c:formatCode>General</c:formatCode>
                <c:ptCount val="3"/>
                <c:pt idx="0">
                  <c:v>2013</c:v>
                </c:pt>
                <c:pt idx="1">
                  <c:v>2018</c:v>
                </c:pt>
                <c:pt idx="2">
                  <c:v>2023</c:v>
                </c:pt>
              </c:numCache>
            </c:numRef>
          </c:cat>
          <c:val>
            <c:numRef>
              <c:f>US!$C$23:$C$25</c:f>
              <c:numCache>
                <c:formatCode>0.0%</c:formatCode>
                <c:ptCount val="3"/>
                <c:pt idx="0">
                  <c:v>0.28211880823974034</c:v>
                </c:pt>
                <c:pt idx="1">
                  <c:v>0.32386158138573617</c:v>
                </c:pt>
                <c:pt idx="2">
                  <c:v>0.31269478481537388</c:v>
                </c:pt>
              </c:numCache>
            </c:numRef>
          </c:val>
          <c:smooth val="0"/>
          <c:extLst>
            <c:ext xmlns:c16="http://schemas.microsoft.com/office/drawing/2014/chart" uri="{C3380CC4-5D6E-409C-BE32-E72D297353CC}">
              <c16:uniqueId val="{00000002-F6FA-4A1E-986B-98421A4406F3}"/>
            </c:ext>
          </c:extLst>
        </c:ser>
        <c:ser>
          <c:idx val="2"/>
          <c:order val="1"/>
          <c:tx>
            <c:strRef>
              <c:f>US!$D$22</c:f>
              <c:strCache>
                <c:ptCount val="1"/>
                <c:pt idx="0">
                  <c:v>Medicare</c:v>
                </c:pt>
              </c:strCache>
            </c:strRef>
          </c:tx>
          <c:spPr>
            <a:ln w="38100" cap="rnd">
              <a:solidFill>
                <a:srgbClr val="89191A"/>
              </a:solidFill>
              <a:round/>
            </a:ln>
            <a:effectLst/>
          </c:spPr>
          <c:marker>
            <c:symbol val="none"/>
          </c:marker>
          <c:dLbls>
            <c:dLbl>
              <c:idx val="0"/>
              <c:layout>
                <c:manualLayout>
                  <c:x val="-5.8145888013998254E-2"/>
                  <c:y val="4.401611256926209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6FA-4A1E-986B-98421A4406F3}"/>
                </c:ext>
              </c:extLst>
            </c:dLbl>
            <c:dLbl>
              <c:idx val="1"/>
              <c:layout>
                <c:manualLayout>
                  <c:x val="-5.2590332458442697E-2"/>
                  <c:y val="4.86457421988917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FA-4A1E-986B-98421A4406F3}"/>
                </c:ext>
              </c:extLst>
            </c:dLbl>
            <c:dLbl>
              <c:idx val="2"/>
              <c:layout>
                <c:manualLayout>
                  <c:x val="-5.5368110236220576E-2"/>
                  <c:y val="3.01272236803732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6FA-4A1E-986B-98421A4406F3}"/>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US!$B$23:$B$25</c:f>
              <c:numCache>
                <c:formatCode>General</c:formatCode>
                <c:ptCount val="3"/>
                <c:pt idx="0">
                  <c:v>2013</c:v>
                </c:pt>
                <c:pt idx="1">
                  <c:v>2018</c:v>
                </c:pt>
                <c:pt idx="2">
                  <c:v>2023</c:v>
                </c:pt>
              </c:numCache>
            </c:numRef>
          </c:cat>
          <c:val>
            <c:numRef>
              <c:f>US!$D$23:$D$25</c:f>
              <c:numCache>
                <c:formatCode>0.0%</c:formatCode>
                <c:ptCount val="3"/>
                <c:pt idx="0">
                  <c:v>0.11395432141975645</c:v>
                </c:pt>
                <c:pt idx="1">
                  <c:v>0.13261852068729943</c:v>
                </c:pt>
                <c:pt idx="2">
                  <c:v>0.12978973254758816</c:v>
                </c:pt>
              </c:numCache>
            </c:numRef>
          </c:val>
          <c:smooth val="0"/>
          <c:extLst>
            <c:ext xmlns:c16="http://schemas.microsoft.com/office/drawing/2014/chart" uri="{C3380CC4-5D6E-409C-BE32-E72D297353CC}">
              <c16:uniqueId val="{00000006-F6FA-4A1E-986B-98421A4406F3}"/>
            </c:ext>
          </c:extLst>
        </c:ser>
        <c:ser>
          <c:idx val="3"/>
          <c:order val="2"/>
          <c:tx>
            <c:strRef>
              <c:f>US!$E$22</c:f>
              <c:strCache>
                <c:ptCount val="1"/>
                <c:pt idx="0">
                  <c:v>Uninsured</c:v>
                </c:pt>
              </c:strCache>
            </c:strRef>
          </c:tx>
          <c:spPr>
            <a:ln w="38100" cap="rnd">
              <a:solidFill>
                <a:srgbClr val="EE6A4F"/>
              </a:solidFill>
              <a:round/>
            </a:ln>
            <a:effectLst/>
          </c:spPr>
          <c:marker>
            <c:symbol val="none"/>
          </c:marker>
          <c:dLbls>
            <c:dLbl>
              <c:idx val="0"/>
              <c:layout>
                <c:manualLayout>
                  <c:x val="-5.5368110236220472E-2"/>
                  <c:y val="-3.9317220764071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6FA-4A1E-986B-98421A4406F3}"/>
                </c:ext>
              </c:extLst>
            </c:dLbl>
            <c:dLbl>
              <c:idx val="1"/>
              <c:layout>
                <c:manualLayout>
                  <c:x val="-5.2913003247963025E-2"/>
                  <c:y val="-6.6993004388502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FA-4A1E-986B-98421A4406F3}"/>
                </c:ext>
              </c:extLst>
            </c:dLbl>
            <c:dLbl>
              <c:idx val="2"/>
              <c:layout>
                <c:manualLayout>
                  <c:x val="-5.5368110236220576E-2"/>
                  <c:y val="-4.8576480023330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6FA-4A1E-986B-98421A4406F3}"/>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US!$B$23:$B$25</c:f>
              <c:numCache>
                <c:formatCode>General</c:formatCode>
                <c:ptCount val="3"/>
                <c:pt idx="0">
                  <c:v>2013</c:v>
                </c:pt>
                <c:pt idx="1">
                  <c:v>2018</c:v>
                </c:pt>
                <c:pt idx="2">
                  <c:v>2023</c:v>
                </c:pt>
              </c:numCache>
            </c:numRef>
          </c:cat>
          <c:val>
            <c:numRef>
              <c:f>US!$E$23:$E$25</c:f>
              <c:numCache>
                <c:formatCode>0.0%</c:formatCode>
                <c:ptCount val="3"/>
                <c:pt idx="0">
                  <c:v>0.23767295674916061</c:v>
                </c:pt>
                <c:pt idx="1">
                  <c:v>0.16039061737537963</c:v>
                </c:pt>
                <c:pt idx="2">
                  <c:v>0.14074163803613293</c:v>
                </c:pt>
              </c:numCache>
            </c:numRef>
          </c:val>
          <c:smooth val="0"/>
          <c:extLst>
            <c:ext xmlns:c16="http://schemas.microsoft.com/office/drawing/2014/chart" uri="{C3380CC4-5D6E-409C-BE32-E72D297353CC}">
              <c16:uniqueId val="{0000000A-F6FA-4A1E-986B-98421A4406F3}"/>
            </c:ext>
          </c:extLst>
        </c:ser>
        <c:dLbls>
          <c:dLblPos val="t"/>
          <c:showLegendKey val="0"/>
          <c:showVal val="1"/>
          <c:showCatName val="0"/>
          <c:showSerName val="0"/>
          <c:showPercent val="0"/>
          <c:showBubbleSize val="0"/>
        </c:dLbls>
        <c:smooth val="0"/>
        <c:axId val="541257151"/>
        <c:axId val="541258591"/>
      </c:lineChart>
      <c:catAx>
        <c:axId val="541257151"/>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541258591"/>
        <c:crosses val="autoZero"/>
        <c:auto val="1"/>
        <c:lblAlgn val="ctr"/>
        <c:lblOffset val="100"/>
        <c:noMultiLvlLbl val="0"/>
      </c:catAx>
      <c:valAx>
        <c:axId val="541258591"/>
        <c:scaling>
          <c:orientation val="minMax"/>
        </c:scaling>
        <c:delete val="1"/>
        <c:axPos val="l"/>
        <c:numFmt formatCode="0.0%" sourceLinked="1"/>
        <c:majorTickMark val="none"/>
        <c:minorTickMark val="none"/>
        <c:tickLblPos val="nextTo"/>
        <c:crossAx val="5412571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800">
          <a:solidFill>
            <a:schemeClr val="bg1"/>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California!$D$19</c:f>
              <c:strCache>
                <c:ptCount val="1"/>
                <c:pt idx="0">
                  <c:v>Medicaid</c:v>
                </c:pt>
              </c:strCache>
            </c:strRef>
          </c:tx>
          <c:spPr>
            <a:ln w="38100" cap="rnd">
              <a:solidFill>
                <a:srgbClr val="007087"/>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California!$C$20:$C$22</c:f>
              <c:numCache>
                <c:formatCode>General</c:formatCode>
                <c:ptCount val="3"/>
                <c:pt idx="0">
                  <c:v>2013</c:v>
                </c:pt>
                <c:pt idx="1">
                  <c:v>2018</c:v>
                </c:pt>
                <c:pt idx="2">
                  <c:v>2023</c:v>
                </c:pt>
              </c:numCache>
            </c:numRef>
          </c:cat>
          <c:val>
            <c:numRef>
              <c:f>California!$D$20:$D$22</c:f>
              <c:numCache>
                <c:formatCode>0.0%</c:formatCode>
                <c:ptCount val="3"/>
                <c:pt idx="0">
                  <c:v>0.27215276823739526</c:v>
                </c:pt>
                <c:pt idx="1">
                  <c:v>0.34173521811744978</c:v>
                </c:pt>
                <c:pt idx="2">
                  <c:v>0.32907254321807605</c:v>
                </c:pt>
              </c:numCache>
            </c:numRef>
          </c:val>
          <c:smooth val="0"/>
          <c:extLst>
            <c:ext xmlns:c16="http://schemas.microsoft.com/office/drawing/2014/chart" uri="{C3380CC4-5D6E-409C-BE32-E72D297353CC}">
              <c16:uniqueId val="{00000000-20E0-4290-A45B-3A6E24382DDB}"/>
            </c:ext>
          </c:extLst>
        </c:ser>
        <c:ser>
          <c:idx val="2"/>
          <c:order val="1"/>
          <c:tx>
            <c:strRef>
              <c:f>California!$E$19</c:f>
              <c:strCache>
                <c:ptCount val="1"/>
                <c:pt idx="0">
                  <c:v>Medicare</c:v>
                </c:pt>
              </c:strCache>
            </c:strRef>
          </c:tx>
          <c:spPr>
            <a:ln w="38100" cap="rnd">
              <a:solidFill>
                <a:srgbClr val="89191A"/>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California!$C$20:$C$22</c:f>
              <c:numCache>
                <c:formatCode>General</c:formatCode>
                <c:ptCount val="3"/>
                <c:pt idx="0">
                  <c:v>2013</c:v>
                </c:pt>
                <c:pt idx="1">
                  <c:v>2018</c:v>
                </c:pt>
                <c:pt idx="2">
                  <c:v>2023</c:v>
                </c:pt>
              </c:numCache>
            </c:numRef>
          </c:cat>
          <c:val>
            <c:numRef>
              <c:f>California!$E$20:$E$22</c:f>
              <c:numCache>
                <c:formatCode>0.0%</c:formatCode>
                <c:ptCount val="3"/>
                <c:pt idx="0">
                  <c:v>0.11058626827977891</c:v>
                </c:pt>
                <c:pt idx="1">
                  <c:v>0.12562034041076567</c:v>
                </c:pt>
                <c:pt idx="2">
                  <c:v>0.12454735909949979</c:v>
                </c:pt>
              </c:numCache>
            </c:numRef>
          </c:val>
          <c:smooth val="0"/>
          <c:extLst>
            <c:ext xmlns:c16="http://schemas.microsoft.com/office/drawing/2014/chart" uri="{C3380CC4-5D6E-409C-BE32-E72D297353CC}">
              <c16:uniqueId val="{00000004-20E0-4290-A45B-3A6E24382DDB}"/>
            </c:ext>
          </c:extLst>
        </c:ser>
        <c:ser>
          <c:idx val="3"/>
          <c:order val="2"/>
          <c:tx>
            <c:strRef>
              <c:f>California!$F$19</c:f>
              <c:strCache>
                <c:ptCount val="1"/>
                <c:pt idx="0">
                  <c:v>Uninsured</c:v>
                </c:pt>
              </c:strCache>
            </c:strRef>
          </c:tx>
          <c:spPr>
            <a:ln w="38100" cap="rnd">
              <a:solidFill>
                <a:srgbClr val="EE6A4F"/>
              </a:solidFill>
              <a:round/>
            </a:ln>
            <a:effectLst/>
          </c:spPr>
          <c:marker>
            <c:symbol val="none"/>
          </c:marker>
          <c:dLbls>
            <c:dLbl>
              <c:idx val="1"/>
              <c:layout>
                <c:manualLayout>
                  <c:x val="-4.5666265221577171E-2"/>
                  <c:y val="7.95009716022479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0E0-4290-A45B-3A6E24382DDB}"/>
                </c:ext>
              </c:extLst>
            </c:dLbl>
            <c:dLbl>
              <c:idx val="2"/>
              <c:layout>
                <c:manualLayout>
                  <c:x val="-4.9074916930906105E-2"/>
                  <c:y val="4.60992442954910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0E0-4290-A45B-3A6E24382DDB}"/>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EE6A4F"/>
                      </a:solidFill>
                      <a:round/>
                    </a:ln>
                    <a:effectLst/>
                  </c:spPr>
                </c15:leaderLines>
              </c:ext>
            </c:extLst>
          </c:dLbls>
          <c:cat>
            <c:numRef>
              <c:f>California!$C$20:$C$22</c:f>
              <c:numCache>
                <c:formatCode>General</c:formatCode>
                <c:ptCount val="3"/>
                <c:pt idx="0">
                  <c:v>2013</c:v>
                </c:pt>
                <c:pt idx="1">
                  <c:v>2018</c:v>
                </c:pt>
                <c:pt idx="2">
                  <c:v>2023</c:v>
                </c:pt>
              </c:numCache>
            </c:numRef>
          </c:cat>
          <c:val>
            <c:numRef>
              <c:f>California!$F$20:$F$22</c:f>
              <c:numCache>
                <c:formatCode>0.0%</c:formatCode>
                <c:ptCount val="3"/>
                <c:pt idx="0">
                  <c:v>0.2022065808665558</c:v>
                </c:pt>
                <c:pt idx="1">
                  <c:v>0.10455624883282628</c:v>
                </c:pt>
                <c:pt idx="2">
                  <c:v>8.8711718896731184E-2</c:v>
                </c:pt>
              </c:numCache>
            </c:numRef>
          </c:val>
          <c:smooth val="0"/>
          <c:extLst>
            <c:ext xmlns:c16="http://schemas.microsoft.com/office/drawing/2014/chart" uri="{C3380CC4-5D6E-409C-BE32-E72D297353CC}">
              <c16:uniqueId val="{00000008-20E0-4290-A45B-3A6E24382DDB}"/>
            </c:ext>
          </c:extLst>
        </c:ser>
        <c:dLbls>
          <c:dLblPos val="t"/>
          <c:showLegendKey val="0"/>
          <c:showVal val="1"/>
          <c:showCatName val="0"/>
          <c:showSerName val="0"/>
          <c:showPercent val="0"/>
          <c:showBubbleSize val="0"/>
        </c:dLbls>
        <c:smooth val="0"/>
        <c:axId val="569049199"/>
        <c:axId val="569050159"/>
      </c:lineChart>
      <c:catAx>
        <c:axId val="569049199"/>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569050159"/>
        <c:crosses val="autoZero"/>
        <c:auto val="1"/>
        <c:lblAlgn val="ctr"/>
        <c:lblOffset val="100"/>
        <c:noMultiLvlLbl val="0"/>
      </c:catAx>
      <c:valAx>
        <c:axId val="569050159"/>
        <c:scaling>
          <c:orientation val="minMax"/>
        </c:scaling>
        <c:delete val="1"/>
        <c:axPos val="l"/>
        <c:numFmt formatCode="0.0%" sourceLinked="1"/>
        <c:majorTickMark val="none"/>
        <c:minorTickMark val="none"/>
        <c:tickLblPos val="nextTo"/>
        <c:crossAx val="5690491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sz="1800">
          <a:solidFill>
            <a:schemeClr val="bg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0"/>
          <c:tx>
            <c:strRef>
              <c:f>California!$D$24</c:f>
              <c:strCache>
                <c:ptCount val="1"/>
                <c:pt idx="0">
                  <c:v>Medicaid</c:v>
                </c:pt>
              </c:strCache>
            </c:strRef>
          </c:tx>
          <c:spPr>
            <a:ln w="38100" cap="rnd">
              <a:solidFill>
                <a:srgbClr val="007087"/>
              </a:solidFill>
              <a:round/>
            </a:ln>
            <a:effectLst/>
          </c:spPr>
          <c:marker>
            <c:symbol val="none"/>
          </c:marker>
          <c:dLbls>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California!$C$25:$C$27</c:f>
              <c:numCache>
                <c:formatCode>General</c:formatCode>
                <c:ptCount val="3"/>
                <c:pt idx="0">
                  <c:v>2013</c:v>
                </c:pt>
                <c:pt idx="1">
                  <c:v>2018</c:v>
                </c:pt>
                <c:pt idx="2">
                  <c:v>2023</c:v>
                </c:pt>
              </c:numCache>
            </c:numRef>
          </c:cat>
          <c:val>
            <c:numRef>
              <c:f>California!$D$25:$D$27</c:f>
              <c:numCache>
                <c:formatCode>0.0%</c:formatCode>
                <c:ptCount val="3"/>
                <c:pt idx="0">
                  <c:v>0.1976069754935853</c:v>
                </c:pt>
                <c:pt idx="1">
                  <c:v>0.29104441622325461</c:v>
                </c:pt>
                <c:pt idx="2">
                  <c:v>0.25661863087012787</c:v>
                </c:pt>
              </c:numCache>
            </c:numRef>
          </c:val>
          <c:smooth val="0"/>
          <c:extLst>
            <c:ext xmlns:c16="http://schemas.microsoft.com/office/drawing/2014/chart" uri="{C3380CC4-5D6E-409C-BE32-E72D297353CC}">
              <c16:uniqueId val="{00000000-84D8-4D37-AE61-7C400D5C727D}"/>
            </c:ext>
          </c:extLst>
        </c:ser>
        <c:ser>
          <c:idx val="2"/>
          <c:order val="1"/>
          <c:tx>
            <c:strRef>
              <c:f>California!$E$24</c:f>
              <c:strCache>
                <c:ptCount val="1"/>
                <c:pt idx="0">
                  <c:v>Medicare</c:v>
                </c:pt>
              </c:strCache>
            </c:strRef>
          </c:tx>
          <c:spPr>
            <a:ln w="38100" cap="rnd">
              <a:solidFill>
                <a:srgbClr val="89191A"/>
              </a:solidFill>
              <a:round/>
            </a:ln>
            <a:effectLst/>
          </c:spPr>
          <c:marker>
            <c:symbol val="none"/>
          </c:marker>
          <c:dLbls>
            <c:dLbl>
              <c:idx val="0"/>
              <c:layout>
                <c:manualLayout>
                  <c:x val="-5.5368097983421814E-2"/>
                  <c:y val="-5.5029958376415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4D8-4D37-AE61-7C400D5C727D}"/>
                </c:ext>
              </c:extLst>
            </c:dLbl>
            <c:dLbl>
              <c:idx val="1"/>
              <c:layout>
                <c:manualLayout>
                  <c:x val="-2.4881091804297425E-2"/>
                  <c:y val="0.1057444523979957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4D8-4D37-AE61-7C400D5C727D}"/>
                </c:ext>
              </c:extLst>
            </c:dLbl>
            <c:dLbl>
              <c:idx val="2"/>
              <c:layout>
                <c:manualLayout>
                  <c:x val="-5.2717053967845762E-2"/>
                  <c:y val="5.15918149120248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4D8-4D37-AE61-7C400D5C727D}"/>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rgbClr val="89191A"/>
                      </a:solidFill>
                      <a:round/>
                    </a:ln>
                    <a:effectLst/>
                  </c:spPr>
                </c15:leaderLines>
              </c:ext>
            </c:extLst>
          </c:dLbls>
          <c:cat>
            <c:numRef>
              <c:f>California!$C$25:$C$27</c:f>
              <c:numCache>
                <c:formatCode>General</c:formatCode>
                <c:ptCount val="3"/>
                <c:pt idx="0">
                  <c:v>2013</c:v>
                </c:pt>
                <c:pt idx="1">
                  <c:v>2018</c:v>
                </c:pt>
                <c:pt idx="2">
                  <c:v>2023</c:v>
                </c:pt>
              </c:numCache>
            </c:numRef>
          </c:cat>
          <c:val>
            <c:numRef>
              <c:f>California!$E$25:$E$27</c:f>
              <c:numCache>
                <c:formatCode>0.0%</c:formatCode>
                <c:ptCount val="3"/>
                <c:pt idx="0">
                  <c:v>0.11473457785972191</c:v>
                </c:pt>
                <c:pt idx="1">
                  <c:v>0.15043323098686642</c:v>
                </c:pt>
                <c:pt idx="2">
                  <c:v>0.12981728849992322</c:v>
                </c:pt>
              </c:numCache>
            </c:numRef>
          </c:val>
          <c:smooth val="0"/>
          <c:extLst>
            <c:ext xmlns:c16="http://schemas.microsoft.com/office/drawing/2014/chart" uri="{C3380CC4-5D6E-409C-BE32-E72D297353CC}">
              <c16:uniqueId val="{00000004-84D8-4D37-AE61-7C400D5C727D}"/>
            </c:ext>
          </c:extLst>
        </c:ser>
        <c:ser>
          <c:idx val="3"/>
          <c:order val="2"/>
          <c:tx>
            <c:strRef>
              <c:f>California!$F$24</c:f>
              <c:strCache>
                <c:ptCount val="1"/>
                <c:pt idx="0">
                  <c:v>Uninsured</c:v>
                </c:pt>
              </c:strCache>
            </c:strRef>
          </c:tx>
          <c:spPr>
            <a:ln w="38100" cap="rnd">
              <a:solidFill>
                <a:srgbClr val="EE6A4F"/>
              </a:solidFill>
              <a:round/>
            </a:ln>
            <a:effectLst/>
          </c:spPr>
          <c:marker>
            <c:symbol val="none"/>
          </c:marker>
          <c:dLbls>
            <c:dLbl>
              <c:idx val="1"/>
              <c:layout>
                <c:manualLayout>
                  <c:x val="-5.8145888013998302E-2"/>
                  <c:y val="-5.32061096529600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4D8-4D37-AE61-7C400D5C727D}"/>
                </c:ext>
              </c:extLst>
            </c:dLbl>
            <c:spPr>
              <a:noFill/>
              <a:ln>
                <a:noFill/>
              </a:ln>
              <a:effectLst/>
            </c:spPr>
            <c:txPr>
              <a:bodyPr rot="0" spcFirstLastPara="1" vertOverflow="ellipsis" vert="horz" wrap="square" anchor="ctr" anchorCtr="1"/>
              <a:lstStyle/>
              <a:p>
                <a:pPr>
                  <a:defRPr sz="2400" b="0" i="0" u="none" strike="noStrike" kern="1200" baseline="0">
                    <a:solidFill>
                      <a:schemeClr val="bg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California!$C$25:$C$27</c:f>
              <c:numCache>
                <c:formatCode>General</c:formatCode>
                <c:ptCount val="3"/>
                <c:pt idx="0">
                  <c:v>2013</c:v>
                </c:pt>
                <c:pt idx="1">
                  <c:v>2018</c:v>
                </c:pt>
                <c:pt idx="2">
                  <c:v>2023</c:v>
                </c:pt>
              </c:numCache>
            </c:numRef>
          </c:cat>
          <c:val>
            <c:numRef>
              <c:f>California!$F$25:$F$27</c:f>
              <c:numCache>
                <c:formatCode>0.0%</c:formatCode>
                <c:ptCount val="3"/>
                <c:pt idx="0">
                  <c:v>0.27320043020665286</c:v>
                </c:pt>
                <c:pt idx="1">
                  <c:v>0.15343932354879675</c:v>
                </c:pt>
                <c:pt idx="2">
                  <c:v>0.1515211335570617</c:v>
                </c:pt>
              </c:numCache>
            </c:numRef>
          </c:val>
          <c:smooth val="0"/>
          <c:extLst>
            <c:ext xmlns:c16="http://schemas.microsoft.com/office/drawing/2014/chart" uri="{C3380CC4-5D6E-409C-BE32-E72D297353CC}">
              <c16:uniqueId val="{00000006-84D8-4D37-AE61-7C400D5C727D}"/>
            </c:ext>
          </c:extLst>
        </c:ser>
        <c:dLbls>
          <c:dLblPos val="t"/>
          <c:showLegendKey val="0"/>
          <c:showVal val="1"/>
          <c:showCatName val="0"/>
          <c:showSerName val="0"/>
          <c:showPercent val="0"/>
          <c:showBubbleSize val="0"/>
        </c:dLbls>
        <c:smooth val="0"/>
        <c:axId val="795138335"/>
        <c:axId val="795137375"/>
      </c:lineChart>
      <c:catAx>
        <c:axId val="795138335"/>
        <c:scaling>
          <c:orientation val="minMax"/>
        </c:scaling>
        <c:delete val="0"/>
        <c:axPos val="b"/>
        <c:numFmt formatCode="General" sourceLinked="1"/>
        <c:majorTickMark val="none"/>
        <c:minorTickMark val="none"/>
        <c:tickLblPos val="nextTo"/>
        <c:spPr>
          <a:noFill/>
          <a:ln w="9525" cap="flat" cmpd="sng" algn="ctr">
            <a:solidFill>
              <a:schemeClr val="bg1"/>
            </a:solidFill>
            <a:round/>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795137375"/>
        <c:crosses val="autoZero"/>
        <c:auto val="1"/>
        <c:lblAlgn val="ctr"/>
        <c:lblOffset val="100"/>
        <c:noMultiLvlLbl val="0"/>
      </c:catAx>
      <c:valAx>
        <c:axId val="795137375"/>
        <c:scaling>
          <c:orientation val="minMax"/>
        </c:scaling>
        <c:delete val="1"/>
        <c:axPos val="l"/>
        <c:numFmt formatCode="0.0%" sourceLinked="1"/>
        <c:majorTickMark val="none"/>
        <c:minorTickMark val="none"/>
        <c:tickLblPos val="nextTo"/>
        <c:crossAx val="7951383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tx1"/>
    </a:solidFill>
    <a:ln w="9525" cap="flat" cmpd="sng" algn="ctr">
      <a:noFill/>
      <a:round/>
    </a:ln>
    <a:effectLst/>
  </c:spPr>
  <c:txPr>
    <a:bodyPr/>
    <a:lstStyle/>
    <a:p>
      <a:pPr>
        <a:defRPr sz="18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4:52:39.339"/>
    </inkml:context>
    <inkml:brush xml:id="br0">
      <inkml:brushProperty name="width" value="0.2" units="cm"/>
      <inkml:brushProperty name="height" value="0.2" units="cm"/>
      <inkml:brushProperty name="color" value="#B51925"/>
    </inkml:brush>
  </inkml:definitions>
  <inkml:trace contextRef="#ctx0" brushRef="#br0">1 73 24575,'153'2'0,"164"-5"0,-209-13 0,-67 8 0,43-2 0,61-8 0,-98 9 0,69-2 0,308 12 0,-385 2 0,0 1 0,57 13 0,-74-13 0,-14-1 0,-10-1 0,-21 1 0,-37-1 0,-137-5 0,-223 6 0,120 32 0,185-18 0,-156 3 0,150-21-1365,83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21T14:52:39.339"/>
    </inkml:context>
    <inkml:brush xml:id="br0">
      <inkml:brushProperty name="width" value="0.2" units="cm"/>
      <inkml:brushProperty name="height" value="0.2" units="cm"/>
      <inkml:brushProperty name="color" value="#B51925"/>
    </inkml:brush>
  </inkml:definitions>
  <inkml:trace contextRef="#ctx0" brushRef="#br0">1 73 24575,'153'2'0,"164"-5"0,-209-13 0,-67 8 0,43-2 0,61-8 0,-98 9 0,69-2 0,308 12 0,-385 2 0,0 1 0,57 13 0,-74-13 0,-14-1 0,-10-1 0,-21 1 0,-37-1 0,-137-5 0,-223 6 0,120 32 0,185-18 0,-156 3 0,150-21-1365,83 1-5461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F0FBD-CE96-435B-BE0B-50D479144FC2}"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63658D-87CD-4C1C-ACB7-38211B100254}" type="slidenum">
              <a:rPr lang="en-US" smtClean="0"/>
              <a:t>‹#›</a:t>
            </a:fld>
            <a:endParaRPr lang="en-US"/>
          </a:p>
        </p:txBody>
      </p:sp>
    </p:spTree>
    <p:extLst>
      <p:ext uri="{BB962C8B-B14F-4D97-AF65-F5344CB8AC3E}">
        <p14:creationId xmlns:p14="http://schemas.microsoft.com/office/powerpoint/2010/main" val="35943067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oregon.gov/oha/HSD/Medicaid-Policy/Documents/2022-2027-1115-Demonstration-Approval.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medicaid.gov/sites/default/files/2023-12/nm-centennial-care-appvl-12152023.pdf" TargetMode="External"/><Relationship Id="rId5" Type="http://schemas.openxmlformats.org/officeDocument/2006/relationships/hyperlink" Target="https://www.medicaid.gov/sites/default/files/2023-09/ma-masshealth-apprvl-08312023.pdf" TargetMode="External"/><Relationship Id="rId4" Type="http://schemas.openxmlformats.org/officeDocument/2006/relationships/hyperlink" Target="https://www.medicaid.gov/sites/default/files/2023-04/wa-stc-ca-04142023.pdf"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ashingtonpassportnetwork.org/blog/best-practices/five-recommended-practices-for-engaging-tribal-communiti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endParaRPr lang="en-US" sz="2400" dirty="0">
              <a:latin typeface="+mn-lt"/>
            </a:endParaRPr>
          </a:p>
        </p:txBody>
      </p:sp>
      <p:sp>
        <p:nvSpPr>
          <p:cNvPr id="4" name="Slide Number Placeholder 3"/>
          <p:cNvSpPr>
            <a:spLocks noGrp="1"/>
          </p:cNvSpPr>
          <p:nvPr>
            <p:ph type="sldNum" sz="quarter" idx="5"/>
          </p:nvPr>
        </p:nvSpPr>
        <p:spPr/>
        <p:txBody>
          <a:bodyPr/>
          <a:lstStyle/>
          <a:p>
            <a:fld id="{B763658D-87CD-4C1C-ACB7-38211B100254}" type="slidenum">
              <a:rPr lang="en-US" smtClean="0"/>
              <a:t>1</a:t>
            </a:fld>
            <a:endParaRPr lang="en-US"/>
          </a:p>
        </p:txBody>
      </p:sp>
    </p:spTree>
    <p:extLst>
      <p:ext uri="{BB962C8B-B14F-4D97-AF65-F5344CB8AC3E}">
        <p14:creationId xmlns:p14="http://schemas.microsoft.com/office/powerpoint/2010/main" val="3370762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444444"/>
                </a:solidFill>
                <a:effectLst/>
                <a:latin typeface="Calibri" panose="020F0502020204030204" pitchFamily="34" charset="0"/>
              </a:rPr>
              <a:t>​Currently 33 states offer continuous eligibility to at least some. </a:t>
            </a:r>
            <a:r>
              <a:rPr lang="en-US" b="0" i="0" dirty="0">
                <a:solidFill>
                  <a:srgbClr val="000000"/>
                </a:solidFill>
                <a:effectLst/>
                <a:latin typeface="futura-pt"/>
              </a:rPr>
              <a:t>As of January 1, 2024, all states are required to provide 12 months of continuous health coverage for children in Medicaid and the Children’s Health Insurance Program (CHIP). This reduces the risk of eligible children losing coverage due to administrative barriers or temporary fluctuations in family income. In 2022, Oregon became the first state approved to take this policy option a step further by providing multi-year continuous coverage to young children from birth up to age 6. Since then, several states began developing or implementing their own multi-year continuous eligibility programs.</a:t>
            </a:r>
          </a:p>
          <a:p>
            <a:pPr algn="l" rtl="0" fontAlgn="base"/>
            <a:endParaRPr lang="en-US" b="0" i="0" dirty="0">
              <a:solidFill>
                <a:srgbClr val="000000"/>
              </a:solidFill>
              <a:effectLst/>
              <a:latin typeface="futura-pt"/>
            </a:endParaRPr>
          </a:p>
          <a:p>
            <a:pPr algn="l">
              <a:buFont typeface="Arial" panose="020B0604020202020204" pitchFamily="34" charset="0"/>
              <a:buChar char="•"/>
            </a:pPr>
            <a:r>
              <a:rPr lang="en-US" b="1" i="0" u="none" strike="noStrike" dirty="0">
                <a:solidFill>
                  <a:srgbClr val="0D6EFD"/>
                </a:solidFill>
                <a:effectLst/>
                <a:latin typeface="univers_55_regular"/>
                <a:hlinkClick r:id="rId3"/>
              </a:rPr>
              <a:t>Oregon</a:t>
            </a:r>
            <a:r>
              <a:rPr lang="en-US" b="0" i="0" dirty="0">
                <a:solidFill>
                  <a:srgbClr val="333333"/>
                </a:solidFill>
                <a:effectLst/>
                <a:latin typeface="univers_55_regular"/>
              </a:rPr>
              <a:t> received first-in-the-nation approval in September 2022 to provide CE to children from birth through age 5, as well as 24-month CE for individuals ages 6 and older.</a:t>
            </a:r>
          </a:p>
          <a:p>
            <a:pPr algn="l">
              <a:buFont typeface="Arial" panose="020B0604020202020204" pitchFamily="34" charset="0"/>
              <a:buChar char="•"/>
            </a:pPr>
            <a:r>
              <a:rPr lang="en-US" b="0" i="0" dirty="0">
                <a:solidFill>
                  <a:srgbClr val="333333"/>
                </a:solidFill>
                <a:effectLst/>
                <a:latin typeface="univers_55_regular"/>
              </a:rPr>
              <a:t>Similar to Oregon, </a:t>
            </a:r>
            <a:r>
              <a:rPr lang="en-US" b="1" i="0" u="none" strike="noStrike" dirty="0">
                <a:solidFill>
                  <a:srgbClr val="0D6EFD"/>
                </a:solidFill>
                <a:effectLst/>
                <a:latin typeface="univers_55_regular"/>
                <a:hlinkClick r:id="rId4"/>
              </a:rPr>
              <a:t>Washington</a:t>
            </a:r>
            <a:r>
              <a:rPr lang="en-US" b="0" i="0" dirty="0">
                <a:solidFill>
                  <a:srgbClr val="333333"/>
                </a:solidFill>
                <a:effectLst/>
                <a:latin typeface="univers_55_regular"/>
              </a:rPr>
              <a:t> received CMS approval to provide CE to children from birth through age 5.</a:t>
            </a:r>
          </a:p>
          <a:p>
            <a:pPr algn="l">
              <a:buFont typeface="Arial" panose="020B0604020202020204" pitchFamily="34" charset="0"/>
              <a:buChar char="•"/>
            </a:pPr>
            <a:r>
              <a:rPr lang="en-US" b="1" i="0" u="none" strike="noStrike" dirty="0">
                <a:solidFill>
                  <a:srgbClr val="0D6EFD"/>
                </a:solidFill>
                <a:effectLst/>
                <a:latin typeface="univers_55_regular"/>
                <a:hlinkClick r:id="rId5"/>
              </a:rPr>
              <a:t>Massachusetts</a:t>
            </a:r>
            <a:r>
              <a:rPr lang="en-US" b="0" i="0" dirty="0">
                <a:solidFill>
                  <a:srgbClr val="333333"/>
                </a:solidFill>
                <a:effectLst/>
                <a:latin typeface="univers_55_regular"/>
              </a:rPr>
              <a:t> received CMS approval in August 2023 to offer 24-month CE to children and adults experiencing homelessness and 12-month CE to youth and adults following release from correctional institutions.</a:t>
            </a:r>
          </a:p>
          <a:p>
            <a:pPr algn="l">
              <a:buFont typeface="Arial" panose="020B0604020202020204" pitchFamily="34" charset="0"/>
              <a:buChar char="•"/>
            </a:pPr>
            <a:r>
              <a:rPr lang="en-US" b="1" i="0" u="none" strike="noStrike" dirty="0">
                <a:solidFill>
                  <a:srgbClr val="0D6EFD"/>
                </a:solidFill>
                <a:effectLst/>
                <a:latin typeface="univers_55_regular"/>
                <a:hlinkClick r:id="rId6"/>
              </a:rPr>
              <a:t>New Mexico</a:t>
            </a:r>
            <a:r>
              <a:rPr lang="en-US" b="0" i="0" dirty="0">
                <a:solidFill>
                  <a:srgbClr val="333333"/>
                </a:solidFill>
                <a:effectLst/>
                <a:latin typeface="univers_55_regular"/>
              </a:rPr>
              <a:t> received approval in December 2023 to provide CE to children from birth through age 5.</a:t>
            </a:r>
          </a:p>
          <a:p>
            <a:pPr algn="l" rtl="0" fontAlgn="base"/>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315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3FBF2-78A4-7A39-F26D-669F5C939B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6A28BD-27B6-AC30-0094-BD10F78B50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AEDD1-73C2-5308-B079-00705A84C2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A519A3D-9D9B-5455-31BE-44B9B70D0EEC}"/>
              </a:ext>
            </a:extLst>
          </p:cNvPr>
          <p:cNvSpPr>
            <a:spLocks noGrp="1"/>
          </p:cNvSpPr>
          <p:nvPr>
            <p:ph type="sldNum" sz="quarter" idx="5"/>
          </p:nvPr>
        </p:nvSpPr>
        <p:spPr/>
        <p:txBody>
          <a:bodyPr/>
          <a:lstStyle/>
          <a:p>
            <a:fld id="{B763658D-87CD-4C1C-ACB7-38211B100254}" type="slidenum">
              <a:rPr lang="en-US" smtClean="0"/>
              <a:t>12</a:t>
            </a:fld>
            <a:endParaRPr lang="en-US"/>
          </a:p>
        </p:txBody>
      </p:sp>
    </p:spTree>
    <p:extLst>
      <p:ext uri="{BB962C8B-B14F-4D97-AF65-F5344CB8AC3E}">
        <p14:creationId xmlns:p14="http://schemas.microsoft.com/office/powerpoint/2010/main" val="151955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177531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chart shows the marketplace open enrollment over the past seven years for American Indians and Alaska Natives in the US. The amount of missing race data has increased over the years, from 30% unknown race in 2019 to 50% in 2025. So, it is best to look at the trend and not look at the total numbers since we know this is not ALL AI/ANs who have enrolled in the marketplace, since there is so much missing data. In this case,  we see the trend is that more AI/ANs have been enrolled in the marketplace from 2019 (pre-COVID) to 2025. </a:t>
            </a:r>
          </a:p>
          <a:p>
            <a:r>
              <a:rPr lang="en-US"/>
              <a:t>The source for these data is CMS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150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graph shows the data available for AI/AN Open Enrollment for California and Nevada. </a:t>
            </a:r>
          </a:p>
          <a:p>
            <a:endParaRPr lang="en-US"/>
          </a:p>
          <a:p>
            <a:r>
              <a:rPr lang="en-US"/>
              <a:t>The top line shows AI/AN marketplace enrollment for California. From 2019 to 2025, marketplace enrollment increased by 30%., California’s rate of missing race has actually gone down over time, from 28% in 2019 to 19% in 2025. But even so, we should focus more on the trend of the data, which is an increase in the number of AI/ANs in California who are enrolled in the Marketplace. </a:t>
            </a:r>
          </a:p>
          <a:p>
            <a:endParaRPr lang="en-US"/>
          </a:p>
          <a:p>
            <a:r>
              <a:rPr lang="en-US"/>
              <a:t>The bottom line on the chart is Marketplace enrollment for AI/ANs in Nevada. AI/AN marketplace enrollment also increased by about 30% in Nevada. Nevada’s rate of missing race has gone up and down since 2019, but in 2025, about 32% of marketplace consumers were missing race data.</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708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7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set of slides will show the total enrollment in Medicaid, Medicare, and then Uninsured.</a:t>
            </a:r>
          </a:p>
          <a:p>
            <a:endParaRPr lang="en-US"/>
          </a:p>
          <a:p>
            <a:r>
              <a:rPr lang="en-US"/>
              <a:t>First, let’s look at the United States. The general trend is that AI/AN Medicaid and Medicare enrollment increases over the time frame. And the number of AI/AN uninsured falls. You can see that Medicaid AI/AN enrollment grew by almost 60% over this time period, Medicare AI/AN enrollment grew by over 60% in the last ten years, and the AI/AN uninsured rate fell by over 15%.  However, we know that these numbers only tell part of the story since it doesn’t take into account what is happening to population over this time period. Instead, we should look at enrollment rates (enrollment as a percentage of the population), which we will do after looking at the enrollment for each of the three areas: Medicaid, Medicare, and then Uninsured.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550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the chart above to see the growth in Medicaid coverage of AI/AN from 2013 to 2023.</a:t>
            </a:r>
          </a:p>
          <a:p>
            <a:endParaRPr lang="en-US"/>
          </a:p>
          <a:p>
            <a:r>
              <a:rPr lang="en-US"/>
              <a:t>For both states, the number of AI/ANs enrolled in Medicaid increased over this time period. It’s interesting to note that both states also implemented Medicaid expansion early on, in January of 2014.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410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table shows the absolute number of AI/AN enrolled in Medicare from 2013 to 2023. Note the growth in Medicare enrollment over the time period. These charts don’t consider the growth in population as well. These enrollment numbers are also for ALL AI/AN, even those who are under 65 but qualify for Medicare in the special categories, such as disability, permanent kidney failure,</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4130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chart shows the number of AI/ANs uninsured for 2013 and 2023. The number of uninsured AI/ANs decreased in both states, although significantly less so in Nevada compared to California (about 3% decrease in Nevada compared to 30% in California). Again, these charts only show the change in number of AI/ANs enrolled, and do not take into account any changes in the overall population size. To compare change in enrollment relative to the size of the population, we will take a look at enrollment rates next.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8465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3658D-87CD-4C1C-ACB7-38211B100254}" type="slidenum">
              <a:rPr lang="en-US" smtClean="0"/>
              <a:t>3</a:t>
            </a:fld>
            <a:endParaRPr lang="en-US"/>
          </a:p>
        </p:txBody>
      </p:sp>
    </p:spTree>
    <p:extLst>
      <p:ext uri="{BB962C8B-B14F-4D97-AF65-F5344CB8AC3E}">
        <p14:creationId xmlns:p14="http://schemas.microsoft.com/office/powerpoint/2010/main" val="28292708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Next, we will look at enrollment rates for Medicaid, Medicare, and the Uninsured rate for AI/ANs by state. These graphs are part of a report that NIHB produces of annual health insurance enrollment data for American Indians/Alaska Natives. The report utilizing 2023 American Community Survey data should be available by the end of this summer and will show more detailed information include dual enrollment in Medicaid and Medicare, as well as enrollment rates broken down by age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63658D-87CD-4C1C-ACB7-38211B10025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80661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chart above shows the AI/AN enrollment rates for Medicaid in blue, the AI/AN enrollment rate for Medicare in dark red, and the AI/AN Uninsured rate in orange.</a:t>
            </a:r>
          </a:p>
          <a:p>
            <a:r>
              <a:rPr lang="en-US"/>
              <a:t>Enrollment rates are calculated as the AI/AN total enrollment divided by the AI/AN population for each year. </a:t>
            </a:r>
          </a:p>
          <a:p>
            <a:endParaRPr lang="en-US"/>
          </a:p>
          <a:p>
            <a:r>
              <a:rPr lang="en-US"/>
              <a:t>We see, for the US overall, the Medicaid Enrollment rate grew from 28.2 percent of AI/ANs being enrolled in Medicaid in 2013 to 31.3% in 2023. </a:t>
            </a:r>
          </a:p>
          <a:p>
            <a:r>
              <a:rPr lang="en-US"/>
              <a:t>Similar, we see an increase of about 2 percentage points in the AI/AN Medicare enrollment rate from 11.4 % of the AI/AN population enrolled in Medicare in 2013 to 13% of the AI/AN population enrolled in Medicare in 2023. </a:t>
            </a:r>
          </a:p>
          <a:p>
            <a:r>
              <a:rPr lang="en-US"/>
              <a:t>And we see a decrease in the Uninsured rate from 23.8% of the AI/AN population in 2013 to 14.1 percent in 2023. </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DB493-9C5D-4D76-B736-2C3295FDD4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97426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California, the Medicaid enrollment rate increased sharply by 7 percentage points from 2013 to 2018, before falling slightly in 2023. But overall from 2013 to 2023, the Medicaid Enrollment rate for AI/Ans increased by 5.7 percentage points.</a:t>
            </a:r>
          </a:p>
          <a:p>
            <a:endParaRPr lang="en-US"/>
          </a:p>
          <a:p>
            <a:r>
              <a:rPr lang="en-US"/>
              <a:t>The uninsured rate starts in the middle of the graph at 20.2% in 2013 and falls by more than 11 percentages points to 8.9% in 2023.</a:t>
            </a:r>
          </a:p>
          <a:p>
            <a:endParaRPr lang="en-US"/>
          </a:p>
          <a:p>
            <a:r>
              <a:rPr lang="en-US"/>
              <a:t>And the Medicare enrollment rate rose slightly by 1.4 percentage points from 11.1% to 12.5%.</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DB493-9C5D-4D76-B736-2C3295FDD4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480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 to California, we see a sharp increase of over 9 percentage points in the Medicaid enrollment rate in Nevada, from 2013 to 2018. The AI/AN Medicaid enrollment rate then falls by 3.4 percentage points from 2018 to 2023. Overall, the AI/AN  Medicaid enrollment increases by 5.9 percentage points from 2013 to 2023 from 19.8 % to 25.7 %. </a:t>
            </a:r>
          </a:p>
          <a:p>
            <a:endParaRPr lang="en-US"/>
          </a:p>
          <a:p>
            <a:r>
              <a:rPr lang="en-US"/>
              <a:t>The AI/AN uninsured rate for Nevada starts as the top line at 27.3 percent in 2013. It falls by 12 percentage points from 2013 to 2018. Then, it basically stays the same in Nevada from 2018 to 2023. </a:t>
            </a:r>
          </a:p>
          <a:p>
            <a:endParaRPr lang="en-US"/>
          </a:p>
          <a:p>
            <a:r>
              <a:rPr lang="en-US"/>
              <a:t>The AI/AN Medicare enrollment rate increased by 3.5 percentage points from 2013 to 2018, before dropping by 2 percentage points from 2018 to 2023.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2DB493-9C5D-4D76-B736-2C3295FDD4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325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8A42969-7783-45E4-B032-B77B56A121F1}" type="slidenum">
              <a:rPr lang="en-US" smtClean="0"/>
              <a:t>26</a:t>
            </a:fld>
            <a:endParaRPr lang="en-US"/>
          </a:p>
        </p:txBody>
      </p:sp>
    </p:spTree>
    <p:extLst>
      <p:ext uri="{BB962C8B-B14F-4D97-AF65-F5344CB8AC3E}">
        <p14:creationId xmlns:p14="http://schemas.microsoft.com/office/powerpoint/2010/main" val="2729408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3658D-87CD-4C1C-ACB7-38211B100254}" type="slidenum">
              <a:rPr lang="en-US" smtClean="0"/>
              <a:t>4</a:t>
            </a:fld>
            <a:endParaRPr lang="en-US"/>
          </a:p>
        </p:txBody>
      </p:sp>
    </p:spTree>
    <p:extLst>
      <p:ext uri="{BB962C8B-B14F-4D97-AF65-F5344CB8AC3E}">
        <p14:creationId xmlns:p14="http://schemas.microsoft.com/office/powerpoint/2010/main" val="2829270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29DE8-17E8-3E7C-A5B3-2C2D4BC0E6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E8122-E76B-929B-85E3-7AA8F095C2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24659-3E16-D5A1-8DA5-0DB05F48B9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528EF2-8801-09B1-6B22-2C19C809731C}"/>
              </a:ext>
            </a:extLst>
          </p:cNvPr>
          <p:cNvSpPr>
            <a:spLocks noGrp="1"/>
          </p:cNvSpPr>
          <p:nvPr>
            <p:ph type="sldNum" sz="quarter" idx="5"/>
          </p:nvPr>
        </p:nvSpPr>
        <p:spPr/>
        <p:txBody>
          <a:bodyPr/>
          <a:lstStyle/>
          <a:p>
            <a:fld id="{B763658D-87CD-4C1C-ACB7-38211B100254}" type="slidenum">
              <a:rPr lang="en-US" smtClean="0"/>
              <a:t>5</a:t>
            </a:fld>
            <a:endParaRPr lang="en-US"/>
          </a:p>
        </p:txBody>
      </p:sp>
    </p:spTree>
    <p:extLst>
      <p:ext uri="{BB962C8B-B14F-4D97-AF65-F5344CB8AC3E}">
        <p14:creationId xmlns:p14="http://schemas.microsoft.com/office/powerpoint/2010/main" val="1682989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111111"/>
                </a:solidFill>
                <a:effectLst/>
                <a:latin typeface="-apple-system"/>
              </a:rPr>
              <a:t>Tribal community outreach and engagement</a:t>
            </a:r>
            <a:r>
              <a:rPr lang="en-US" b="0" i="0" dirty="0">
                <a:solidFill>
                  <a:srgbClr val="111111"/>
                </a:solidFill>
                <a:effectLst/>
                <a:latin typeface="-apple-system"/>
              </a:rPr>
              <a:t> involves building meaningful connections and collaborative relationships with </a:t>
            </a:r>
            <a:r>
              <a:rPr lang="en-US" b="1" i="0" dirty="0">
                <a:solidFill>
                  <a:srgbClr val="111111"/>
                </a:solidFill>
                <a:effectLst/>
                <a:latin typeface="-apple-system"/>
              </a:rPr>
              <a:t>indigenous tribal communities</a:t>
            </a:r>
            <a:r>
              <a:rPr lang="en-US" b="0" i="0" dirty="0">
                <a:solidFill>
                  <a:srgbClr val="111111"/>
                </a:solidFill>
                <a:effectLst/>
                <a:latin typeface="-apple-system"/>
              </a:rPr>
              <a:t>. It is essential for understanding their unique needs, culture, and history. Here are some recommended practices for effective engagement:</a:t>
            </a:r>
          </a:p>
          <a:p>
            <a:pPr algn="l">
              <a:buFont typeface="+mj-lt"/>
              <a:buAutoNum type="arabicPeriod"/>
            </a:pPr>
            <a:r>
              <a:rPr lang="en-US" b="1" i="0" dirty="0">
                <a:solidFill>
                  <a:srgbClr val="111111"/>
                </a:solidFill>
                <a:effectLst/>
                <a:latin typeface="-apple-system"/>
              </a:rPr>
              <a:t>Be Consistent and Persistent</a:t>
            </a:r>
            <a:r>
              <a:rPr lang="en-US" b="0" i="0" dirty="0">
                <a:solidFill>
                  <a:srgbClr val="111111"/>
                </a:solidFill>
                <a:effectLst/>
                <a:latin typeface="-apple-system"/>
              </a:rPr>
              <a:t>: Recognize that building relationships with tribal entities can be complex and slow. Understand that tribal communities have distinct histories with outside forces, and initial interactions may feel distant. Be consistent, persistent, and respectful in your efforts to engage.</a:t>
            </a:r>
          </a:p>
          <a:p>
            <a:pPr algn="l">
              <a:buFont typeface="+mj-lt"/>
              <a:buAutoNum type="arabicPeriod"/>
            </a:pPr>
            <a:r>
              <a:rPr lang="en-US" b="1" i="0" dirty="0">
                <a:solidFill>
                  <a:srgbClr val="111111"/>
                </a:solidFill>
                <a:effectLst/>
                <a:latin typeface="-apple-system"/>
              </a:rPr>
              <a:t>Acknowledge Leadership Diversity</a:t>
            </a:r>
            <a:r>
              <a:rPr lang="en-US" b="0" i="0" dirty="0">
                <a:solidFill>
                  <a:srgbClr val="111111"/>
                </a:solidFill>
                <a:effectLst/>
                <a:latin typeface="-apple-system"/>
              </a:rPr>
              <a:t>: Most tribal communities have both </a:t>
            </a:r>
            <a:r>
              <a:rPr lang="en-US" b="1" i="0" dirty="0">
                <a:solidFill>
                  <a:srgbClr val="111111"/>
                </a:solidFill>
                <a:effectLst/>
                <a:latin typeface="-apple-system"/>
              </a:rPr>
              <a:t>elected and traditional leaders</a:t>
            </a:r>
            <a:r>
              <a:rPr lang="en-US" b="0" i="0" dirty="0">
                <a:solidFill>
                  <a:srgbClr val="111111"/>
                </a:solidFill>
                <a:effectLst/>
                <a:latin typeface="-apple-system"/>
              </a:rPr>
              <a:t>. Elected leaders make major decisions affecting tribal members, while traditional leaders hold cultural knowledge and history. </a:t>
            </a:r>
            <a:r>
              <a:rPr lang="en-US" b="0" i="0" dirty="0">
                <a:solidFill>
                  <a:srgbClr val="111111"/>
                </a:solidFill>
                <a:effectLst/>
                <a:latin typeface="-apple-system"/>
                <a:hlinkClick r:id="rId3"/>
              </a:rPr>
              <a:t>As an outsider, identify the appropriate person to engage with based on the context</a:t>
            </a:r>
            <a:r>
              <a:rPr lang="en-US" b="0" i="0" baseline="30000" dirty="0">
                <a:solidFill>
                  <a:srgbClr val="111111"/>
                </a:solidFill>
                <a:effectLst/>
                <a:latin typeface="-apple-system"/>
                <a:hlinkClick r:id="rId3"/>
              </a:rPr>
              <a:t>1</a:t>
            </a:r>
            <a:r>
              <a:rPr lang="en-US" b="0" i="0" dirty="0">
                <a:solidFill>
                  <a:srgbClr val="111111"/>
                </a:solidFill>
                <a:effectLst/>
                <a:latin typeface="-apple-system"/>
              </a:rPr>
              <a:t>.</a:t>
            </a:r>
          </a:p>
          <a:p>
            <a:pPr algn="l">
              <a:buFont typeface="+mj-lt"/>
              <a:buAutoNum type="arabicPeriod"/>
            </a:pPr>
            <a:r>
              <a:rPr lang="en-US" b="1" i="0" dirty="0">
                <a:solidFill>
                  <a:srgbClr val="111111"/>
                </a:solidFill>
                <a:effectLst/>
                <a:latin typeface="-apple-system"/>
              </a:rPr>
              <a:t>Respect Tribal Sovereignty</a:t>
            </a:r>
            <a:r>
              <a:rPr lang="en-US" b="0" i="0" dirty="0">
                <a:solidFill>
                  <a:srgbClr val="111111"/>
                </a:solidFill>
                <a:effectLst/>
                <a:latin typeface="-apple-system"/>
              </a:rPr>
              <a:t>: Tribal sovereignty is crucial. Understand that each tribe has its own language, governing style, traditions, and spirituality. Approach engagement with humility and respect for their autonomy.</a:t>
            </a:r>
          </a:p>
          <a:p>
            <a:pPr algn="l">
              <a:buFont typeface="+mj-lt"/>
              <a:buAutoNum type="arabicPeriod"/>
            </a:pPr>
            <a:r>
              <a:rPr lang="en-US" b="1" i="0" dirty="0">
                <a:solidFill>
                  <a:srgbClr val="111111"/>
                </a:solidFill>
                <a:effectLst/>
                <a:latin typeface="-apple-system"/>
              </a:rPr>
              <a:t>Learn and Listen</a:t>
            </a:r>
            <a:r>
              <a:rPr lang="en-US" b="0" i="0" dirty="0">
                <a:solidFill>
                  <a:srgbClr val="111111"/>
                </a:solidFill>
                <a:effectLst/>
                <a:latin typeface="-apple-system"/>
              </a:rPr>
              <a:t>: Take the time to learn about the specific tribe’s history, customs, and challenges. Active listening is essential. Engage in dialogue to understand their perspectives and needs.</a:t>
            </a:r>
          </a:p>
          <a:p>
            <a:pPr algn="l">
              <a:buFont typeface="+mj-lt"/>
              <a:buAutoNum type="arabicPeriod"/>
            </a:pPr>
            <a:r>
              <a:rPr lang="en-US" b="1" i="0" dirty="0">
                <a:solidFill>
                  <a:srgbClr val="111111"/>
                </a:solidFill>
                <a:effectLst/>
                <a:latin typeface="-apple-system"/>
              </a:rPr>
              <a:t>Build Trust</a:t>
            </a:r>
            <a:r>
              <a:rPr lang="en-US" b="0" i="0" dirty="0">
                <a:solidFill>
                  <a:srgbClr val="111111"/>
                </a:solidFill>
                <a:effectLst/>
                <a:latin typeface="-apple-system"/>
              </a:rPr>
              <a:t>: Trust is foundational. Demonstrate integrity, transparency, and consistency. </a:t>
            </a:r>
            <a:r>
              <a:rPr lang="en-US" b="0" i="0" dirty="0">
                <a:solidFill>
                  <a:srgbClr val="111111"/>
                </a:solidFill>
                <a:effectLst/>
                <a:latin typeface="-apple-system"/>
                <a:hlinkClick r:id="rId3"/>
              </a:rPr>
              <a:t>Actions matter, even when you</a:t>
            </a:r>
            <a:endParaRPr lang="en-US" b="0" i="0" dirty="0">
              <a:solidFill>
                <a:srgbClr val="111111"/>
              </a:solidFill>
              <a:effectLst/>
              <a:latin typeface="-apple-system"/>
            </a:endParaRPr>
          </a:p>
          <a:p>
            <a:pPr algn="l">
              <a:buFont typeface="+mj-lt"/>
              <a:buAutoNum type="arabicPeriod"/>
            </a:pPr>
            <a:r>
              <a:rPr lang="en-US" b="0" i="0" dirty="0">
                <a:solidFill>
                  <a:srgbClr val="111111"/>
                </a:solidFill>
                <a:effectLst/>
                <a:latin typeface="-apple-system"/>
                <a:hlinkClick r:id="rId3"/>
              </a:rPr>
              <a:t>think no one is watching</a:t>
            </a:r>
            <a:r>
              <a:rPr lang="en-US" b="0" i="0" baseline="30000" dirty="0">
                <a:solidFill>
                  <a:srgbClr val="111111"/>
                </a:solidFill>
                <a:effectLst/>
                <a:latin typeface="-apple-system"/>
                <a:hlinkClick r:id="rId3"/>
              </a:rPr>
              <a:t>1</a:t>
            </a:r>
            <a:r>
              <a:rPr lang="en-US" b="0" i="0" dirty="0">
                <a:solidFill>
                  <a:srgbClr val="111111"/>
                </a:solidFill>
                <a:effectLst/>
                <a:latin typeface="-apple-system"/>
              </a:rPr>
              <a:t>.</a:t>
            </a:r>
          </a:p>
          <a:p>
            <a:pPr algn="l"/>
            <a:r>
              <a:rPr lang="en-US" b="0" i="0" dirty="0">
                <a:solidFill>
                  <a:srgbClr val="111111"/>
                </a:solidFill>
                <a:effectLst/>
                <a:latin typeface="-apple-system"/>
              </a:rPr>
              <a:t>Remember that these practices are just a starting point, and each tribal community is unique. Effective engagement requires ongoing learning, cultural sensitivity, and a commitment to building bridges of understanding and collaboration.</a:t>
            </a:r>
          </a:p>
          <a:p>
            <a:pPr algn="l">
              <a:buFont typeface="+mj-lt"/>
              <a:buAutoNum type="arabicPeriod"/>
            </a:pPr>
            <a:endParaRPr lang="en-US" b="0" i="0" dirty="0">
              <a:solidFill>
                <a:srgbClr val="111111"/>
              </a:solidFill>
              <a:effectLst/>
              <a:latin typeface="-apple-system"/>
            </a:endParaRPr>
          </a:p>
          <a:p>
            <a:endParaRPr lang="en-US" dirty="0"/>
          </a:p>
        </p:txBody>
      </p:sp>
      <p:sp>
        <p:nvSpPr>
          <p:cNvPr id="4" name="Slide Number Placeholder 3"/>
          <p:cNvSpPr>
            <a:spLocks noGrp="1"/>
          </p:cNvSpPr>
          <p:nvPr>
            <p:ph type="sldNum" sz="quarter" idx="5"/>
          </p:nvPr>
        </p:nvSpPr>
        <p:spPr/>
        <p:txBody>
          <a:bodyPr/>
          <a:lstStyle/>
          <a:p>
            <a:fld id="{B763658D-87CD-4C1C-ACB7-38211B100254}" type="slidenum">
              <a:rPr lang="en-US" smtClean="0"/>
              <a:t>6</a:t>
            </a:fld>
            <a:endParaRPr lang="en-US"/>
          </a:p>
        </p:txBody>
      </p:sp>
    </p:spTree>
    <p:extLst>
      <p:ext uri="{BB962C8B-B14F-4D97-AF65-F5344CB8AC3E}">
        <p14:creationId xmlns:p14="http://schemas.microsoft.com/office/powerpoint/2010/main" val="1083246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F8E536-381C-49DA-B51B-F692AA943430}" type="slidenum">
              <a:rPr lang="en-US" smtClean="0"/>
              <a:t>7</a:t>
            </a:fld>
            <a:endParaRPr lang="en-US" dirty="0"/>
          </a:p>
        </p:txBody>
      </p:sp>
    </p:spTree>
    <p:extLst>
      <p:ext uri="{BB962C8B-B14F-4D97-AF65-F5344CB8AC3E}">
        <p14:creationId xmlns:p14="http://schemas.microsoft.com/office/powerpoint/2010/main" val="976589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63658D-87CD-4C1C-ACB7-38211B100254}" type="slidenum">
              <a:rPr lang="en-US" smtClean="0"/>
              <a:t>8</a:t>
            </a:fld>
            <a:endParaRPr lang="en-US"/>
          </a:p>
        </p:txBody>
      </p:sp>
    </p:spTree>
    <p:extLst>
      <p:ext uri="{BB962C8B-B14F-4D97-AF65-F5344CB8AC3E}">
        <p14:creationId xmlns:p14="http://schemas.microsoft.com/office/powerpoint/2010/main" val="3870388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63658D-87CD-4C1C-ACB7-38211B100254}" type="slidenum">
              <a:rPr lang="en-US" smtClean="0"/>
              <a:t>9</a:t>
            </a:fld>
            <a:endParaRPr lang="en-US"/>
          </a:p>
        </p:txBody>
      </p:sp>
    </p:spTree>
    <p:extLst>
      <p:ext uri="{BB962C8B-B14F-4D97-AF65-F5344CB8AC3E}">
        <p14:creationId xmlns:p14="http://schemas.microsoft.com/office/powerpoint/2010/main" val="79344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0F8E536-381C-49DA-B51B-F692AA943430}" type="slidenum">
              <a:rPr lang="en-US" smtClean="0"/>
              <a:t>10</a:t>
            </a:fld>
            <a:endParaRPr lang="en-US" dirty="0"/>
          </a:p>
        </p:txBody>
      </p:sp>
    </p:spTree>
    <p:extLst>
      <p:ext uri="{BB962C8B-B14F-4D97-AF65-F5344CB8AC3E}">
        <p14:creationId xmlns:p14="http://schemas.microsoft.com/office/powerpoint/2010/main" val="96528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130246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083510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753089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49428-5641-0E8E-480F-560156CF46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1C11F9-4CD6-45FC-8C93-81C144E32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4147FC-44DF-EDF8-0DD0-7910A1AFE9EC}"/>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804F4D06-4996-BB44-6339-D1B4B021B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6316BB-E863-F82F-1CB7-DE01022BDD0B}"/>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5491639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CFC49-2B12-B055-2B60-CB4424DB077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93CF5-0DCD-4F1B-FE01-E4C8CD54FF7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8255F8-B614-DAE3-5EC5-6E6BD71BCCAE}"/>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EBCB28AB-10D9-98D9-CBD7-F84FB7E8F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9D2202-AA0A-CA74-C72B-B443073246EC}"/>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8097919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A3F50-9102-EA70-FDCE-9BC3ECAD6CE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2EED7-8E1E-DDD5-EBA5-455BD34668D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B05EBF-2577-8992-0265-1C487B989B68}"/>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1F493BAD-A811-6FD2-9146-3E21ABBC57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EAF527-5A75-C925-A880-1062D68483DD}"/>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530416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B662-5B61-EA32-AF5E-B9C22AB36F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498788-6134-4D9B-5D50-C87826241D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141D4D-218D-3B94-231D-819D97F005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3AFE51-B90E-3ABB-4202-4EA518AB5253}"/>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CF3FDEBB-F8F8-A605-B78E-E4736CFBCC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FB9D15-E53F-455E-6542-797F4A7C62F8}"/>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9784496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5181-4709-F0E9-E379-DB4F204F6C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1E69E4-9CA3-9C3F-C3FD-BCA2FC0B4E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A871B8-7447-9511-4ECC-7429F62A27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93178D-FCE3-8A51-CE24-1D514E5AB9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AA8B64-5D97-C01E-3002-927F60B2DC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0835EB5-21F0-6231-F27C-FE060B8FE052}"/>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8" name="Footer Placeholder 7">
            <a:extLst>
              <a:ext uri="{FF2B5EF4-FFF2-40B4-BE49-F238E27FC236}">
                <a16:creationId xmlns:a16="http://schemas.microsoft.com/office/drawing/2014/main" id="{91952E87-A5B6-E511-70C9-8B50F3CDEE6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98CCA2-5F5E-83A9-218F-15F46212CDE1}"/>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6350115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842F4-08D9-2F20-E378-CD9413D29F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E5F71C-B440-99F8-BE14-319DA97AB603}"/>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4" name="Footer Placeholder 3">
            <a:extLst>
              <a:ext uri="{FF2B5EF4-FFF2-40B4-BE49-F238E27FC236}">
                <a16:creationId xmlns:a16="http://schemas.microsoft.com/office/drawing/2014/main" id="{A9368BF0-D4EF-2D57-4637-DE41E482F7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ED21ED-3DBD-3D55-D4BC-F6511D5A258E}"/>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097974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1672BA-B0DE-2BE3-D22F-4CB538AA72D5}"/>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3" name="Footer Placeholder 2">
            <a:extLst>
              <a:ext uri="{FF2B5EF4-FFF2-40B4-BE49-F238E27FC236}">
                <a16:creationId xmlns:a16="http://schemas.microsoft.com/office/drawing/2014/main" id="{0952F8FB-350E-5208-B77E-AC57CE02D9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C1BDED-C2DC-51B2-FF6E-C12C71255934}"/>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88833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7ED69-AA73-A106-814F-1A2FEB96D7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1042D8-D176-0D4E-D4ED-7FF6FC362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4F6964-94C4-F0D7-5A33-202B2D9D84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D81BF9-17F0-D6C0-4ADA-2A62CE57E865}"/>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20929B57-0CB3-6346-69BE-0304C25757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E2C69-CB06-2E6F-12A5-C821E6CD5B71}"/>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80428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lvl1pPr>
              <a:defRPr>
                <a:solidFill>
                  <a:srgbClr val="FFFFFF">
                    <a:alpha val="70000"/>
                  </a:srgbClr>
                </a:solidFill>
              </a:defRPr>
            </a:lvl1pPr>
            <a:lvl2pPr>
              <a:defRPr>
                <a:solidFill>
                  <a:srgbClr val="FFFFFF">
                    <a:alpha val="70000"/>
                  </a:srgbClr>
                </a:solidFill>
              </a:defRPr>
            </a:lvl2pPr>
            <a:lvl3pPr>
              <a:defRPr>
                <a:solidFill>
                  <a:srgbClr val="FFFFFF">
                    <a:alpha val="70000"/>
                  </a:srgbClr>
                </a:solidFill>
              </a:defRPr>
            </a:lvl3pPr>
            <a:lvl4pPr>
              <a:defRPr>
                <a:solidFill>
                  <a:srgbClr val="FFFFFF">
                    <a:alpha val="70000"/>
                  </a:srgbClr>
                </a:solidFill>
              </a:defRPr>
            </a:lvl4pPr>
            <a:lvl5pPr>
              <a:defRPr>
                <a:solidFill>
                  <a:srgbClr val="FFFFFF">
                    <a:alpha val="70000"/>
                  </a:srgb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89397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6197E-C7E1-3169-EB36-73686C6745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0BE832-6ED1-1DBC-DD9E-D2FD786427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0F41F8F-4B51-7F03-9AD1-F36F69821A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450516-6EC6-2BC0-CBEE-A912AF456065}"/>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61229C50-C040-2406-15DD-E0B28225FD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1B770-6F84-89EB-C163-05C22F746B8C}"/>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996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DB772-2164-EF4D-A4E8-40986F73F56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F62D447-F87D-0641-DE99-31A914EF57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FB3AA5-F564-F103-8959-248E5D0A6061}"/>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D812FC12-5AA4-982C-DEB2-CDFA09D115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58A60B-47B3-05F2-A612-6EADFF829422}"/>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0010621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2EC05C-5EAD-0839-4AC4-C6C6FE0D2C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9A3591-5A1F-5203-5BB3-63099B3115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DFF2BF-03CC-E473-5F2C-B66F0A7494CF}"/>
              </a:ext>
            </a:extLst>
          </p:cNvPr>
          <p:cNvSpPr>
            <a:spLocks noGrp="1"/>
          </p:cNvSpPr>
          <p:nvPr>
            <p:ph type="dt" sz="half" idx="10"/>
          </p:nvPr>
        </p:nvSpPr>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6A4B513E-0848-5FC1-2A45-EF3CE6F795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C6A1FE-9FF9-5FFF-D82A-E13CA0530A59}"/>
              </a:ext>
            </a:extLst>
          </p:cNvPr>
          <p:cNvSpPr>
            <a:spLocks noGrp="1"/>
          </p:cNvSpPr>
          <p:nvPr>
            <p:ph type="sldNum" sz="quarter" idx="12"/>
          </p:nvPr>
        </p:nvSpPr>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302521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a:t>Click to edit title</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Calibri" panose="020F0502020204030204"/>
                <a:ea typeface="+mn-ea"/>
                <a:cs typeface="+mn-cs"/>
              </a:rPr>
              <a:t>August 2023</a:t>
            </a:r>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0" normalizeH="0" baseline="0" noProof="0" dirty="0">
                <a:ln>
                  <a:noFill/>
                </a:ln>
                <a:solidFill>
                  <a:srgbClr val="FFFFFF"/>
                </a:solidFill>
                <a:effectLst/>
                <a:uLnTx/>
                <a:uFillTx/>
                <a:latin typeface="Calibri" panose="020F0502020204030204"/>
                <a:ea typeface="+mn-ea"/>
                <a:cs typeface="+mn-cs"/>
              </a:rPr>
              <a:t>Current Topics</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1"/>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a:t>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2954699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08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813358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985489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68414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020736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589161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5/17/2025</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42198342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5/17/2025</a:t>
            </a:fld>
            <a:endParaRPr lang="en-US"/>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a:p>
        </p:txBody>
      </p:sp>
    </p:spTree>
    <p:extLst>
      <p:ext uri="{BB962C8B-B14F-4D97-AF65-F5344CB8AC3E}">
        <p14:creationId xmlns:p14="http://schemas.microsoft.com/office/powerpoint/2010/main" val="2051014114"/>
      </p:ext>
    </p:extLst>
  </p:cSld>
  <p:clrMap bg1="dk1" tx1="lt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8571BA-5358-E9D6-A76D-F46F903CA1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246FD0-F131-D47D-6A65-D0A3F221B4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070FB0-2C9E-0758-9B54-1EEA23E06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F0E216-BA48-4F04-AC4F-645AA0DD6AC6}" type="datetimeFigureOut">
              <a:rPr lang="en-US" smtClean="0"/>
              <a:pPr/>
              <a:t>5/17/2025</a:t>
            </a:fld>
            <a:endParaRPr lang="en-US"/>
          </a:p>
        </p:txBody>
      </p:sp>
      <p:sp>
        <p:nvSpPr>
          <p:cNvPr id="5" name="Footer Placeholder 4">
            <a:extLst>
              <a:ext uri="{FF2B5EF4-FFF2-40B4-BE49-F238E27FC236}">
                <a16:creationId xmlns:a16="http://schemas.microsoft.com/office/drawing/2014/main" id="{90956533-5E0B-3960-1A11-4973EEFC2A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985E16C-C965-F4FA-8358-918C1C0BB5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9607A7-8386-47DB-8578-DDEDD194E5D4}" type="slidenum">
              <a:rPr lang="en-US" smtClean="0"/>
              <a:pPr/>
              <a:t>‹#›</a:t>
            </a:fld>
            <a:endParaRPr lang="en-US"/>
          </a:p>
        </p:txBody>
      </p:sp>
    </p:spTree>
    <p:extLst>
      <p:ext uri="{BB962C8B-B14F-4D97-AF65-F5344CB8AC3E}">
        <p14:creationId xmlns:p14="http://schemas.microsoft.com/office/powerpoint/2010/main" val="33383661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data@nihb.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customXml" Target="../ink/ink1.xml"/><Relationship Id="rId5" Type="http://schemas.openxmlformats.org/officeDocument/2006/relationships/image" Target="../media/image2.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5192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881FB-03AC-46C9-6B69-A50D64F5541A}"/>
              </a:ext>
            </a:extLst>
          </p:cNvPr>
          <p:cNvSpPr>
            <a:spLocks noGrp="1"/>
          </p:cNvSpPr>
          <p:nvPr>
            <p:ph type="ctrTitle"/>
          </p:nvPr>
        </p:nvSpPr>
        <p:spPr>
          <a:xfrm>
            <a:off x="155448" y="4014787"/>
            <a:ext cx="7308342" cy="2843203"/>
          </a:xfrm>
        </p:spPr>
        <p:txBody>
          <a:bodyPr anchor="ctr">
            <a:normAutofit/>
          </a:bodyPr>
          <a:lstStyle/>
          <a:p>
            <a:r>
              <a:rPr lang="en-US" b="1" dirty="0"/>
              <a:t>Tribal Outreach and Education</a:t>
            </a:r>
            <a:endParaRPr lang="en-US" b="1" dirty="0">
              <a:latin typeface="Times New Roman" panose="02020603050405020304" pitchFamily="18" charset="0"/>
              <a:cs typeface="Times New Roman" panose="02020603050405020304" pitchFamily="18" charset="0"/>
            </a:endParaRPr>
          </a:p>
        </p:txBody>
      </p:sp>
      <p:pic>
        <p:nvPicPr>
          <p:cNvPr id="5" name="Picture 4" descr="White bird feathers">
            <a:extLst>
              <a:ext uri="{FF2B5EF4-FFF2-40B4-BE49-F238E27FC236}">
                <a16:creationId xmlns:a16="http://schemas.microsoft.com/office/drawing/2014/main" id="{05A0DE17-B76A-B134-4AC8-3AAC07AE7AC3}"/>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t="20079" b="29454"/>
          <a:stretch/>
        </p:blipFill>
        <p:spPr>
          <a:xfrm>
            <a:off x="20" y="10"/>
            <a:ext cx="12191977" cy="4014777"/>
          </a:xfrm>
          <a:prstGeom prst="rect">
            <a:avLst/>
          </a:prstGeom>
        </p:spPr>
      </p:pic>
      <p:pic>
        <p:nvPicPr>
          <p:cNvPr id="11" name="Picture 10" descr="A close-up of a black background&#10;&#10;Description automatically generated with low confidence">
            <a:extLst>
              <a:ext uri="{FF2B5EF4-FFF2-40B4-BE49-F238E27FC236}">
                <a16:creationId xmlns:a16="http://schemas.microsoft.com/office/drawing/2014/main" id="{126E4DB0-785B-2B7C-F419-E56A5AAA9C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1041" y="5097780"/>
            <a:ext cx="3998007" cy="1015556"/>
          </a:xfrm>
          <a:prstGeom prst="rect">
            <a:avLst/>
          </a:prstGeom>
        </p:spPr>
      </p:pic>
    </p:spTree>
    <p:extLst>
      <p:ext uri="{BB962C8B-B14F-4D97-AF65-F5344CB8AC3E}">
        <p14:creationId xmlns:p14="http://schemas.microsoft.com/office/powerpoint/2010/main" val="363949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9152A-2F64-2ABC-FAFE-B4CA43A0F359}"/>
              </a:ext>
            </a:extLst>
          </p:cNvPr>
          <p:cNvSpPr>
            <a:spLocks noGrp="1"/>
          </p:cNvSpPr>
          <p:nvPr>
            <p:ph type="title"/>
          </p:nvPr>
        </p:nvSpPr>
        <p:spPr>
          <a:xfrm>
            <a:off x="339080" y="288801"/>
            <a:ext cx="8537032" cy="900131"/>
          </a:xfrm>
        </p:spPr>
        <p:txBody>
          <a:bodyPr anchor="t">
            <a:normAutofit fontScale="90000"/>
          </a:bodyPr>
          <a:lstStyle/>
          <a:p>
            <a:r>
              <a:rPr lang="en-US" sz="4000" dirty="0">
                <a:solidFill>
                  <a:schemeClr val="bg1"/>
                </a:solidFill>
              </a:rPr>
              <a:t>12 Months of Mandatory Continuous Coverage for Children in Medicaid/CHIP</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8C8173-879A-DD4D-F6CD-9B79CAC1AEF7}"/>
              </a:ext>
            </a:extLst>
          </p:cNvPr>
          <p:cNvSpPr>
            <a:spLocks noGrp="1"/>
          </p:cNvSpPr>
          <p:nvPr>
            <p:ph idx="1"/>
          </p:nvPr>
        </p:nvSpPr>
        <p:spPr>
          <a:xfrm>
            <a:off x="431321" y="2217343"/>
            <a:ext cx="11231591" cy="3959619"/>
          </a:xfrm>
        </p:spPr>
        <p:txBody>
          <a:bodyPr>
            <a:noAutofit/>
          </a:bodyPr>
          <a:lstStyle/>
          <a:p>
            <a:pPr marL="297180" indent="-342900"/>
            <a:r>
              <a:rPr lang="en-US" dirty="0">
                <a:effectLst/>
                <a:latin typeface="Helvetica" panose="020B0604020202020204" pitchFamily="34" charset="0"/>
                <a:ea typeface="Calibri" panose="020F0502020204030204" pitchFamily="34" charset="0"/>
                <a:cs typeface="Helvetica" panose="020B0604020202020204" pitchFamily="34" charset="0"/>
              </a:rPr>
              <a:t>On September 29, 2023:  The U.S. Department of Health and Human Services, through the Centers for Medicare &amp; Medicaid Services (CMS), sent a letter to state health officials reinforcing that states must provide 12 months of continuous coverage for children under the age of 19 on Medicaid and the Children’s Health Insurance Program (CHIP) beginning January 1, 2024. </a:t>
            </a:r>
          </a:p>
          <a:p>
            <a:pPr marL="297180" indent="-342900"/>
            <a:r>
              <a:rPr lang="en-US" b="0" i="0" dirty="0">
                <a:effectLst/>
                <a:latin typeface="Helvetica Neue"/>
              </a:rPr>
              <a:t>This means that children who enroll in Medicaid or CHIP are guaranteed 12 months of continuous coverage even if their household’s circumstances change, preventing gaps in coverage and periods of uninsurance due to income fluctuations or missed paperwork.</a:t>
            </a:r>
            <a:endParaRPr lang="en-US" dirty="0">
              <a:latin typeface="Arial" panose="020B0604020202020204" pitchFamily="34" charset="0"/>
              <a:cs typeface="Arial" panose="020B0604020202020204" pitchFamily="34" charset="0"/>
            </a:endParaRPr>
          </a:p>
        </p:txBody>
      </p:sp>
      <p:pic>
        <p:nvPicPr>
          <p:cNvPr id="4" name="Content Placeholder 4">
            <a:extLst>
              <a:ext uri="{FF2B5EF4-FFF2-40B4-BE49-F238E27FC236}">
                <a16:creationId xmlns:a16="http://schemas.microsoft.com/office/drawing/2014/main" id="{D5E1DE4A-7A95-32C1-C865-60B015F25CFF}"/>
              </a:ext>
            </a:extLst>
          </p:cNvPr>
          <p:cNvPicPr>
            <a:picLocks noChangeAspect="1"/>
          </p:cNvPicPr>
          <p:nvPr/>
        </p:nvPicPr>
        <p:blipFill>
          <a:blip r:embed="rId3"/>
          <a:stretch>
            <a:fillRect/>
          </a:stretch>
        </p:blipFill>
        <p:spPr>
          <a:xfrm>
            <a:off x="8952614" y="93583"/>
            <a:ext cx="3162884" cy="2098667"/>
          </a:xfrm>
          <a:prstGeom prst="rect">
            <a:avLst/>
          </a:prstGeom>
        </p:spPr>
      </p:pic>
    </p:spTree>
    <p:extLst>
      <p:ext uri="{BB962C8B-B14F-4D97-AF65-F5344CB8AC3E}">
        <p14:creationId xmlns:p14="http://schemas.microsoft.com/office/powerpoint/2010/main" val="828390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defTabSz="914400" rtl="0" eaLnBrk="1" fontAlgn="auto" latinLnBrk="0" hangingPunct="1">
              <a:lnSpc>
                <a:spcPct val="100000"/>
              </a:lnSpc>
              <a:spcBef>
                <a:spcPct val="0"/>
              </a:spcBef>
              <a:spcAft>
                <a:spcPts val="0"/>
              </a:spcAft>
              <a:buClrTx/>
              <a:buSzTx/>
              <a:buFontTx/>
              <a:buNone/>
              <a:tabLst/>
              <a:defRPr/>
            </a:pPr>
            <a:r>
              <a:rPr lang="en-US" sz="4000" dirty="0">
                <a:solidFill>
                  <a:schemeClr val="bg1"/>
                </a:solidFill>
              </a:rPr>
              <a:t>  </a:t>
            </a:r>
            <a:r>
              <a:rPr lang="en-US" sz="4000" dirty="0">
                <a:solidFill>
                  <a:schemeClr val="bg1"/>
                </a:solidFill>
                <a:latin typeface="Aptos Display" panose="020B0004020202020204" pitchFamily="34" charset="0"/>
              </a:rPr>
              <a:t>MEDICAID ANNOUNCEMENT</a:t>
            </a:r>
            <a:endParaRPr kumimoji="0" lang="en-US" sz="2800" b="0" i="0" u="none" strike="noStrike" kern="1200" cap="all" spc="400" normalizeH="0" baseline="0" noProof="0" dirty="0">
              <a:ln>
                <a:noFill/>
              </a:ln>
              <a:solidFill>
                <a:schemeClr val="bg1"/>
              </a:solidFill>
              <a:effectLst/>
              <a:uLnTx/>
              <a:uFillTx/>
              <a:latin typeface="Aptos Display" panose="020B0004020202020204" pitchFamily="34" charset="0"/>
            </a:endParaRPr>
          </a:p>
        </p:txBody>
      </p:sp>
      <p:sp>
        <p:nvSpPr>
          <p:cNvPr id="5" name="TextBox 4">
            <a:extLst>
              <a:ext uri="{FF2B5EF4-FFF2-40B4-BE49-F238E27FC236}">
                <a16:creationId xmlns:a16="http://schemas.microsoft.com/office/drawing/2014/main" id="{5CE9A013-E926-1257-761E-2ED3C57AC92E}"/>
              </a:ext>
            </a:extLst>
          </p:cNvPr>
          <p:cNvSpPr txBox="1"/>
          <p:nvPr/>
        </p:nvSpPr>
        <p:spPr>
          <a:xfrm>
            <a:off x="465825" y="1924732"/>
            <a:ext cx="11197087" cy="4524315"/>
          </a:xfrm>
          <a:prstGeom prst="rect">
            <a:avLst/>
          </a:prstGeom>
          <a:noFill/>
        </p:spPr>
        <p:txBody>
          <a:bodyPr wrap="square">
            <a:spAutoFit/>
          </a:bodyPr>
          <a:lstStyle/>
          <a:p>
            <a:r>
              <a:rPr lang="en-US" sz="2400" dirty="0">
                <a:solidFill>
                  <a:schemeClr val="bg1"/>
                </a:solidFill>
                <a:latin typeface="Helvetica" panose="020B0604020202020204" pitchFamily="34" charset="0"/>
                <a:cs typeface="Helvetica" panose="020B0604020202020204" pitchFamily="34" charset="0"/>
              </a:rPr>
              <a:t>12 Months of Mandatory Continuous Coverage for Children in Medicaid and CHIP</a:t>
            </a:r>
          </a:p>
          <a:p>
            <a:pPr marL="754380" lvl="1" indent="-342900"/>
            <a:r>
              <a:rPr lang="en-US" sz="2400" dirty="0">
                <a:solidFill>
                  <a:schemeClr val="bg1"/>
                </a:solidFill>
                <a:effectLst/>
                <a:latin typeface="Helvetica" panose="020B0604020202020204" pitchFamily="34" charset="0"/>
                <a:ea typeface="Calibri" panose="020F0502020204030204" pitchFamily="34" charset="0"/>
                <a:cs typeface="Helvetica" panose="020B0604020202020204" pitchFamily="34" charset="0"/>
              </a:rPr>
              <a:t>On September 29, 2023:  The U.S. Department of Health and Human Services, through the Centers for Medicare &amp; Medicaid Services (CMS), sent a letter to state health officials reinforcing that states must provide 12 months of continuous coverage for children under the age of 19 on Medicaid and the Children’s Health Insurance Program (CHIP) beginning January 1, 2024. </a:t>
            </a:r>
          </a:p>
          <a:p>
            <a:pPr marL="754380" lvl="1" indent="-342900"/>
            <a:r>
              <a:rPr lang="en-US" sz="2400" b="0" i="0" dirty="0">
                <a:solidFill>
                  <a:schemeClr val="bg1"/>
                </a:solidFill>
                <a:effectLst/>
                <a:latin typeface="Helvetica Neue"/>
              </a:rPr>
              <a:t>This means that children who enroll in Medicaid or CHIP are guaranteed 12 months of continuous coverage even if their household’s circumstances change, preventing gaps in coverage and periods of uninsurance due to income fluctuations or missed </a:t>
            </a:r>
            <a:r>
              <a:rPr lang="en-US" sz="2400" dirty="0" err="1">
                <a:solidFill>
                  <a:schemeClr val="bg1"/>
                </a:solidFill>
                <a:latin typeface="Helvetica Neue"/>
              </a:rPr>
              <a:t>paperwork.</a:t>
            </a:r>
            <a:r>
              <a:rPr lang="en-US" b="0" i="0" dirty="0" err="1">
                <a:effectLst/>
                <a:latin typeface="Helvetica Neue"/>
              </a:rPr>
              <a:t>aperwork</a:t>
            </a:r>
            <a:r>
              <a:rPr lang="en-US" b="0" i="0" dirty="0">
                <a:effectLst/>
                <a:latin typeface="Helvetica Neue"/>
              </a:rPr>
              <a:t>.</a:t>
            </a:r>
            <a:endParaRPr lang="en-US" dirty="0">
              <a:latin typeface="Arial" panose="020B0604020202020204" pitchFamily="34" charset="0"/>
              <a:cs typeface="Arial" panose="020B0604020202020204" pitchFamily="34" charset="0"/>
            </a:endParaRPr>
          </a:p>
        </p:txBody>
      </p:sp>
      <p:pic>
        <p:nvPicPr>
          <p:cNvPr id="3" name="Content Placeholder 4">
            <a:extLst>
              <a:ext uri="{FF2B5EF4-FFF2-40B4-BE49-F238E27FC236}">
                <a16:creationId xmlns:a16="http://schemas.microsoft.com/office/drawing/2014/main" id="{6B3D5615-96F7-8CA5-7683-AB546E455747}"/>
              </a:ext>
            </a:extLst>
          </p:cNvPr>
          <p:cNvPicPr>
            <a:picLocks noChangeAspect="1"/>
          </p:cNvPicPr>
          <p:nvPr/>
        </p:nvPicPr>
        <p:blipFill>
          <a:blip r:embed="rId3"/>
          <a:stretch>
            <a:fillRect/>
          </a:stretch>
        </p:blipFill>
        <p:spPr>
          <a:xfrm>
            <a:off x="9314120" y="93584"/>
            <a:ext cx="2801377" cy="1858796"/>
          </a:xfrm>
          <a:prstGeom prst="rect">
            <a:avLst/>
          </a:prstGeom>
        </p:spPr>
      </p:pic>
    </p:spTree>
    <p:extLst>
      <p:ext uri="{BB962C8B-B14F-4D97-AF65-F5344CB8AC3E}">
        <p14:creationId xmlns:p14="http://schemas.microsoft.com/office/powerpoint/2010/main" val="3195726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D0138-EB4F-3E79-CB64-748ECE43E3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DC4BB8D7-B8D4-BBF9-ED42-D92B282B3E44}"/>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ED8917-7B6A-105D-3668-39BE121C54A0}"/>
              </a:ext>
            </a:extLst>
          </p:cNvPr>
          <p:cNvSpPr>
            <a:spLocks noGrp="1"/>
          </p:cNvSpPr>
          <p:nvPr>
            <p:ph type="title"/>
          </p:nvPr>
        </p:nvSpPr>
        <p:spPr>
          <a:xfrm>
            <a:off x="3175" y="-9597"/>
            <a:ext cx="12188825" cy="1666875"/>
          </a:xfrm>
        </p:spPr>
        <p:txBody>
          <a:bodyPr anchor="ctr">
            <a:normAutofit/>
          </a:bodyPr>
          <a:lstStyle/>
          <a:p>
            <a:pPr algn="ctr"/>
            <a:r>
              <a:rPr lang="en-US" sz="4000" dirty="0">
                <a:solidFill>
                  <a:schemeClr val="bg1"/>
                </a:solidFill>
              </a:rPr>
              <a:t>Medicaid Postpartum Coverage</a:t>
            </a:r>
            <a:endParaRPr lang="en-US" sz="4000" b="1" dirty="0">
              <a:solidFill>
                <a:schemeClr val="bg1"/>
              </a:solidFill>
              <a:latin typeface="Times New Roman"/>
              <a:cs typeface="Times New Roman"/>
            </a:endParaRPr>
          </a:p>
        </p:txBody>
      </p:sp>
      <p:sp>
        <p:nvSpPr>
          <p:cNvPr id="4" name="TextBox 3">
            <a:extLst>
              <a:ext uri="{FF2B5EF4-FFF2-40B4-BE49-F238E27FC236}">
                <a16:creationId xmlns:a16="http://schemas.microsoft.com/office/drawing/2014/main" id="{84C30ADE-BF6A-8B4A-60AD-0AA822FB87E4}"/>
              </a:ext>
            </a:extLst>
          </p:cNvPr>
          <p:cNvSpPr txBox="1"/>
          <p:nvPr/>
        </p:nvSpPr>
        <p:spPr>
          <a:xfrm>
            <a:off x="582283" y="2078687"/>
            <a:ext cx="8117807" cy="3170099"/>
          </a:xfrm>
          <a:prstGeom prst="rect">
            <a:avLst/>
          </a:prstGeom>
          <a:noFill/>
        </p:spPr>
        <p:txBody>
          <a:bodyPr wrap="square">
            <a:spAutoFit/>
          </a:bodyPr>
          <a:lstStyle/>
          <a:p>
            <a:pPr marL="342900" indent="-342900">
              <a:buFont typeface="Arial" panose="020B0604020202020204" pitchFamily="34" charset="0"/>
              <a:buChar char="•"/>
            </a:pPr>
            <a:r>
              <a:rPr lang="en-US" sz="4000" dirty="0"/>
              <a:t>As of April 1, 2022, the American Rescue Plan Act of 2021 allowed states the option to extend Medicaid postpartum coverage from 2 to 12 months</a:t>
            </a:r>
          </a:p>
        </p:txBody>
      </p:sp>
      <p:pic>
        <p:nvPicPr>
          <p:cNvPr id="6" name="Picture 5" descr="A drawing of a garment&#10;&#10;Description automatically generated">
            <a:extLst>
              <a:ext uri="{FF2B5EF4-FFF2-40B4-BE49-F238E27FC236}">
                <a16:creationId xmlns:a16="http://schemas.microsoft.com/office/drawing/2014/main" id="{2D0D4698-85E6-07C1-D54B-E39822E67703}"/>
              </a:ext>
            </a:extLst>
          </p:cNvPr>
          <p:cNvPicPr>
            <a:picLocks noChangeAspect="1"/>
          </p:cNvPicPr>
          <p:nvPr/>
        </p:nvPicPr>
        <p:blipFill>
          <a:blip r:embed="rId3"/>
          <a:stretch>
            <a:fillRect/>
          </a:stretch>
        </p:blipFill>
        <p:spPr>
          <a:xfrm>
            <a:off x="9066876" y="138222"/>
            <a:ext cx="2542841" cy="6422065"/>
          </a:xfrm>
          <a:prstGeom prst="rect">
            <a:avLst/>
          </a:prstGeom>
        </p:spPr>
      </p:pic>
    </p:spTree>
    <p:extLst>
      <p:ext uri="{BB962C8B-B14F-4D97-AF65-F5344CB8AC3E}">
        <p14:creationId xmlns:p14="http://schemas.microsoft.com/office/powerpoint/2010/main" val="25922576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525F7-0DFA-4625-985F-1AC83D406FA2}"/>
              </a:ext>
            </a:extLst>
          </p:cNvPr>
          <p:cNvSpPr>
            <a:spLocks noGrp="1"/>
          </p:cNvSpPr>
          <p:nvPr>
            <p:ph type="title"/>
          </p:nvPr>
        </p:nvSpPr>
        <p:spPr>
          <a:xfrm>
            <a:off x="0" y="0"/>
            <a:ext cx="12192000" cy="1703704"/>
          </a:xfrm>
        </p:spPr>
        <p:txBody>
          <a:bodyPr>
            <a:normAutofit/>
          </a:bodyPr>
          <a:lstStyle/>
          <a:p>
            <a:pPr algn="ctr"/>
            <a:r>
              <a:rPr lang="en-US" sz="4000" dirty="0"/>
              <a:t>MARKETING &amp; COMMUNICATIONS OVERSIGHT IMPROVEMENTS FOR PLAN YEAR 2024 </a:t>
            </a:r>
          </a:p>
        </p:txBody>
      </p:sp>
      <p:sp>
        <p:nvSpPr>
          <p:cNvPr id="6" name="Content Placeholder 5">
            <a:extLst>
              <a:ext uri="{FF2B5EF4-FFF2-40B4-BE49-F238E27FC236}">
                <a16:creationId xmlns:a16="http://schemas.microsoft.com/office/drawing/2014/main" id="{2E3A9E96-7114-477B-8B87-8EC71783FE9F}"/>
              </a:ext>
            </a:extLst>
          </p:cNvPr>
          <p:cNvSpPr>
            <a:spLocks noGrp="1"/>
          </p:cNvSpPr>
          <p:nvPr>
            <p:ph sz="quarter" idx="13"/>
          </p:nvPr>
        </p:nvSpPr>
        <p:spPr>
          <a:xfrm>
            <a:off x="1185333" y="1703703"/>
            <a:ext cx="9979378" cy="4922875"/>
          </a:xfrm>
        </p:spPr>
        <p:txBody>
          <a:bodyPr>
            <a:noAutofit/>
          </a:bodyPr>
          <a:lstStyle/>
          <a:p>
            <a:pPr marL="0" indent="0">
              <a:buNone/>
            </a:pPr>
            <a:r>
              <a:rPr lang="en-US" sz="2800" b="1" dirty="0"/>
              <a:t>MA Organizations can’t:</a:t>
            </a:r>
          </a:p>
          <a:p>
            <a:pPr marL="576263" indent="-395288">
              <a:buFont typeface="Arial" panose="020B0604020202020204" pitchFamily="34" charset="0"/>
              <a:buChar char="•"/>
            </a:pPr>
            <a:r>
              <a:rPr lang="en-US" sz="2400" dirty="0"/>
              <a:t>Advertise benefits that aren’t available to beneficiaries in the service area(s) where the marketing appears</a:t>
            </a:r>
          </a:p>
          <a:p>
            <a:pPr marL="576263" indent="-395288">
              <a:buFont typeface="Arial" panose="020B0604020202020204" pitchFamily="34" charset="0"/>
              <a:buChar char="•"/>
            </a:pPr>
            <a:r>
              <a:rPr lang="en-US" sz="2400" dirty="0"/>
              <a:t>Market any products or plans, benefits, or costs, unless the MA organization or marketing name(s) as listed in HPMS of the entities offering the referenced products or plans, benefits, or costs are identified in the marketing material</a:t>
            </a:r>
          </a:p>
          <a:p>
            <a:pPr marL="576263" indent="-395288">
              <a:buFont typeface="Arial" panose="020B0604020202020204" pitchFamily="34" charset="0"/>
              <a:buChar char="•"/>
            </a:pPr>
            <a:r>
              <a:rPr lang="en-US" sz="2400" dirty="0"/>
              <a:t>Advertise about savings available that are based on a comparison of typical expenses for uninsured individuals, unpaid costs of dually eligible beneficiaries, or other unrealized costs of a person with Medicare</a:t>
            </a:r>
          </a:p>
        </p:txBody>
      </p:sp>
    </p:spTree>
    <p:custDataLst>
      <p:tags r:id="rId1"/>
    </p:custDataLst>
    <p:extLst>
      <p:ext uri="{BB962C8B-B14F-4D97-AF65-F5344CB8AC3E}">
        <p14:creationId xmlns:p14="http://schemas.microsoft.com/office/powerpoint/2010/main" val="2915852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black"/>
                </a:solidFill>
                <a:effectLst/>
                <a:uLnTx/>
                <a:uFillTx/>
                <a:latin typeface="Aptos Display" panose="020B0004020202020204" pitchFamily="34" charset="0"/>
                <a:cs typeface="Times New Roman"/>
              </a:rPr>
              <a:t>Ai/an marketplace open enrollment in the us</a:t>
            </a:r>
            <a:endParaRPr kumimoji="0" lang="en-US" sz="2800" i="0" u="none" strike="noStrike" kern="1200" cap="all" spc="400" normalizeH="0" baseline="0" noProof="0" dirty="0">
              <a:ln>
                <a:noFill/>
              </a:ln>
              <a:solidFill>
                <a:prstClr val="black"/>
              </a:solidFill>
              <a:effectLst/>
              <a:uLnTx/>
              <a:uFillTx/>
              <a:latin typeface="Aptos Display" panose="020B0004020202020204" pitchFamily="34" charset="0"/>
            </a:endParaRPr>
          </a:p>
        </p:txBody>
      </p:sp>
      <p:graphicFrame>
        <p:nvGraphicFramePr>
          <p:cNvPr id="4" name="Chart 3">
            <a:extLst>
              <a:ext uri="{FF2B5EF4-FFF2-40B4-BE49-F238E27FC236}">
                <a16:creationId xmlns:a16="http://schemas.microsoft.com/office/drawing/2014/main" id="{F574A88C-77BE-147A-D227-0CCD4DA04E84}"/>
              </a:ext>
            </a:extLst>
          </p:cNvPr>
          <p:cNvGraphicFramePr>
            <a:graphicFrameLocks/>
          </p:cNvGraphicFramePr>
          <p:nvPr/>
        </p:nvGraphicFramePr>
        <p:xfrm>
          <a:off x="1471108" y="1928309"/>
          <a:ext cx="9249784" cy="463385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65222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black"/>
                </a:solidFill>
                <a:effectLst/>
                <a:uLnTx/>
                <a:uFillTx/>
                <a:latin typeface="Aptos Display" panose="020B0004020202020204" pitchFamily="34" charset="0"/>
                <a:cs typeface="Times New Roman" panose="02020603050405020304" pitchFamily="18" charset="0"/>
              </a:rPr>
              <a:t>Health Insurance Marketplace AI/AN Open Enrollment</a:t>
            </a:r>
            <a:endParaRPr kumimoji="0" lang="en-US" sz="2800" i="0" u="none" strike="noStrike" kern="1200" cap="all" spc="400" normalizeH="0" baseline="0" noProof="0" dirty="0">
              <a:ln>
                <a:noFill/>
              </a:ln>
              <a:solidFill>
                <a:prstClr val="black"/>
              </a:solidFill>
              <a:effectLst/>
              <a:uLnTx/>
              <a:uFillTx/>
              <a:latin typeface="Aptos Display" panose="020B0004020202020204" pitchFamily="34" charset="0"/>
              <a:cs typeface="Times New Roman" panose="02020603050405020304" pitchFamily="18" charset="0"/>
            </a:endParaRPr>
          </a:p>
        </p:txBody>
      </p:sp>
      <p:graphicFrame>
        <p:nvGraphicFramePr>
          <p:cNvPr id="6" name="Chart 5">
            <a:extLst>
              <a:ext uri="{FF2B5EF4-FFF2-40B4-BE49-F238E27FC236}">
                <a16:creationId xmlns:a16="http://schemas.microsoft.com/office/drawing/2014/main" id="{97C26ADE-E01B-0B17-1641-E10D25BD4411}"/>
              </a:ext>
            </a:extLst>
          </p:cNvPr>
          <p:cNvGraphicFramePr>
            <a:graphicFrameLocks/>
          </p:cNvGraphicFramePr>
          <p:nvPr/>
        </p:nvGraphicFramePr>
        <p:xfrm>
          <a:off x="1670125" y="1885277"/>
          <a:ext cx="8851750" cy="47737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1592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white"/>
                </a:solidFill>
                <a:effectLst/>
                <a:uLnTx/>
                <a:uFillTx/>
                <a:latin typeface="Aptos Display" panose="020B0004020202020204" pitchFamily="34" charset="0"/>
                <a:cs typeface="Times New Roman" panose="02020603050405020304" pitchFamily="18" charset="0"/>
              </a:rPr>
              <a:t>Enrollment data</a:t>
            </a:r>
            <a:endParaRPr kumimoji="0" lang="en-US" sz="4000" i="0" u="none" strike="noStrike" kern="1200" cap="all" spc="400" normalizeH="0" baseline="0" noProof="0" dirty="0">
              <a:ln>
                <a:noFill/>
              </a:ln>
              <a:solidFill>
                <a:prstClr val="white"/>
              </a:solidFill>
              <a:effectLst/>
              <a:uLnTx/>
              <a:uFillTx/>
              <a:latin typeface="Aptos Display" panose="020B0004020202020204" pitchFamily="34" charset="0"/>
            </a:endParaRPr>
          </a:p>
        </p:txBody>
      </p:sp>
      <p:sp>
        <p:nvSpPr>
          <p:cNvPr id="3" name="TextBox 2">
            <a:extLst>
              <a:ext uri="{FF2B5EF4-FFF2-40B4-BE49-F238E27FC236}">
                <a16:creationId xmlns:a16="http://schemas.microsoft.com/office/drawing/2014/main" id="{35AE633D-641E-7B97-786F-C9ABF38359FA}"/>
              </a:ext>
            </a:extLst>
          </p:cNvPr>
          <p:cNvSpPr txBox="1"/>
          <p:nvPr/>
        </p:nvSpPr>
        <p:spPr>
          <a:xfrm>
            <a:off x="612773" y="1833788"/>
            <a:ext cx="10963275" cy="4678204"/>
          </a:xfrm>
          <a:prstGeom prst="rect">
            <a:avLst/>
          </a:prstGeom>
          <a:noFill/>
        </p:spPr>
        <p:txBody>
          <a:bodyPr wrap="square" lIns="91440" tIns="45720" rIns="91440" bIns="45720" rtlCol="0" anchor="t">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venir Next LT Pro"/>
                <a:ea typeface="+mn-ea"/>
                <a:cs typeface="+mn-cs"/>
              </a:rPr>
              <a:t>All data following are from American Community Survey 2013, 2018, and 2023 5-year estimates, U. S. Census Bureau.</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venir Next LT Pro"/>
                <a:ea typeface="+mn-ea"/>
                <a:cs typeface="+mn-cs"/>
              </a:rPr>
              <a:t>All population data include foreign-born. American Indian Alaska Native is defined as “alone or in combination with one or more other races.”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a:ln>
                  <a:noFill/>
                </a:ln>
                <a:solidFill>
                  <a:prstClr val="black"/>
                </a:solidFill>
                <a:effectLst/>
                <a:uLnTx/>
                <a:uFillTx/>
                <a:latin typeface="Avenir Next LT Pro"/>
                <a:ea typeface="+mn-ea"/>
                <a:cs typeface="+mn-cs"/>
              </a:rPr>
              <a:t>Any questions on data, please contact Jeannie Le, Tribal Health Data Project Analyst and Rochelle Ruffer, Tribal Health Data Project Director at </a:t>
            </a:r>
            <a:r>
              <a:rPr kumimoji="0" lang="en-US" sz="3200" b="0" i="0" u="none" strike="noStrike" kern="1200" cap="none" spc="0" normalizeH="0" baseline="0" noProof="0">
                <a:ln>
                  <a:noFill/>
                </a:ln>
                <a:solidFill>
                  <a:prstClr val="black"/>
                </a:solidFill>
                <a:effectLst/>
                <a:uLnTx/>
                <a:uFillTx/>
                <a:latin typeface="Avenir Next LT Pro"/>
                <a:ea typeface="+mn-ea"/>
                <a:cs typeface="+mn-cs"/>
                <a:hlinkClick r:id="rId3"/>
              </a:rPr>
              <a:t>data@nihb.org</a:t>
            </a:r>
            <a:r>
              <a:rPr kumimoji="0" lang="en-US" sz="3200" b="0" i="0" u="none" strike="noStrike" kern="1200" cap="none" spc="0" normalizeH="0" baseline="0" noProof="0">
                <a:ln>
                  <a:noFill/>
                </a:ln>
                <a:solidFill>
                  <a:prstClr val="black"/>
                </a:solidFill>
                <a:effectLst/>
                <a:uLnTx/>
                <a:uFillTx/>
                <a:latin typeface="Avenir Next LT Pro"/>
                <a:ea typeface="+mn-ea"/>
                <a:cs typeface="+mn-cs"/>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2134143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white"/>
                </a:solidFill>
                <a:effectLst/>
                <a:uLnTx/>
                <a:uFillTx/>
                <a:latin typeface="Aptos Display" panose="020B0004020202020204" pitchFamily="34" charset="0"/>
                <a:cs typeface="Times New Roman" panose="02020603050405020304" pitchFamily="18" charset="0"/>
              </a:rPr>
              <a:t>AI/AN Enrollment in the United States</a:t>
            </a:r>
            <a:endParaRPr kumimoji="0" lang="en-US" sz="4000" i="0" u="none" strike="noStrike" kern="1200" cap="all" spc="400" normalizeH="0" baseline="0" noProof="0" dirty="0">
              <a:ln>
                <a:noFill/>
              </a:ln>
              <a:solidFill>
                <a:prstClr val="white"/>
              </a:solidFill>
              <a:effectLst/>
              <a:uLnTx/>
              <a:uFillTx/>
              <a:latin typeface="Aptos Display" panose="020B0004020202020204" pitchFamily="34" charset="0"/>
            </a:endParaRPr>
          </a:p>
        </p:txBody>
      </p:sp>
      <p:graphicFrame>
        <p:nvGraphicFramePr>
          <p:cNvPr id="4" name="Content Placeholder 11">
            <a:extLst>
              <a:ext uri="{FF2B5EF4-FFF2-40B4-BE49-F238E27FC236}">
                <a16:creationId xmlns:a16="http://schemas.microsoft.com/office/drawing/2014/main" id="{C36795A0-ECC3-8C70-714B-F1FB69A6CAFA}"/>
              </a:ext>
            </a:extLst>
          </p:cNvPr>
          <p:cNvGraphicFramePr>
            <a:graphicFrameLocks noGrp="1"/>
          </p:cNvGraphicFramePr>
          <p:nvPr>
            <p:ph idx="1"/>
          </p:nvPr>
        </p:nvGraphicFramePr>
        <p:xfrm>
          <a:off x="599439" y="1819000"/>
          <a:ext cx="11158669" cy="4723856"/>
        </p:xfrm>
        <a:graphic>
          <a:graphicData uri="http://schemas.openxmlformats.org/drawingml/2006/table">
            <a:tbl>
              <a:tblPr>
                <a:tableStyleId>{8EC20E35-A176-4012-BC5E-935CFFF8708E}</a:tableStyleId>
              </a:tblPr>
              <a:tblGrid>
                <a:gridCol w="2312025">
                  <a:extLst>
                    <a:ext uri="{9D8B030D-6E8A-4147-A177-3AD203B41FA5}">
                      <a16:colId xmlns:a16="http://schemas.microsoft.com/office/drawing/2014/main" val="4157201646"/>
                    </a:ext>
                  </a:extLst>
                </a:gridCol>
                <a:gridCol w="2302352">
                  <a:extLst>
                    <a:ext uri="{9D8B030D-6E8A-4147-A177-3AD203B41FA5}">
                      <a16:colId xmlns:a16="http://schemas.microsoft.com/office/drawing/2014/main" val="3182582201"/>
                    </a:ext>
                  </a:extLst>
                </a:gridCol>
                <a:gridCol w="2118551">
                  <a:extLst>
                    <a:ext uri="{9D8B030D-6E8A-4147-A177-3AD203B41FA5}">
                      <a16:colId xmlns:a16="http://schemas.microsoft.com/office/drawing/2014/main" val="3751015218"/>
                    </a:ext>
                  </a:extLst>
                </a:gridCol>
                <a:gridCol w="2137899">
                  <a:extLst>
                    <a:ext uri="{9D8B030D-6E8A-4147-A177-3AD203B41FA5}">
                      <a16:colId xmlns:a16="http://schemas.microsoft.com/office/drawing/2014/main" val="3823169126"/>
                    </a:ext>
                  </a:extLst>
                </a:gridCol>
                <a:gridCol w="2287842">
                  <a:extLst>
                    <a:ext uri="{9D8B030D-6E8A-4147-A177-3AD203B41FA5}">
                      <a16:colId xmlns:a16="http://schemas.microsoft.com/office/drawing/2014/main" val="3605839054"/>
                    </a:ext>
                  </a:extLst>
                </a:gridCol>
              </a:tblGrid>
              <a:tr h="1180964">
                <a:tc>
                  <a:txBody>
                    <a:bodyPr/>
                    <a:lstStyle/>
                    <a:p>
                      <a:pPr algn="l" fontAlgn="b"/>
                      <a:r>
                        <a:rPr lang="en-US" sz="3200" b="1" u="none" strike="noStrike">
                          <a:solidFill>
                            <a:schemeClr val="bg1"/>
                          </a:solidFill>
                          <a:effectLst/>
                        </a:rPr>
                        <a:t>AI/AN Enrollment </a:t>
                      </a:r>
                      <a:endParaRPr lang="en-US" sz="32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3200" b="1" u="none" strike="noStrike">
                          <a:solidFill>
                            <a:schemeClr val="bg1"/>
                          </a:solidFill>
                          <a:effectLst/>
                        </a:rPr>
                        <a:t>2013</a:t>
                      </a:r>
                      <a:endParaRPr lang="en-US" sz="32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3200" b="1" u="none" strike="noStrike">
                          <a:solidFill>
                            <a:schemeClr val="bg1"/>
                          </a:solidFill>
                          <a:effectLst/>
                        </a:rPr>
                        <a:t>2023</a:t>
                      </a:r>
                      <a:endParaRPr lang="en-US" sz="32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3200" b="1" u="none" strike="noStrike">
                          <a:solidFill>
                            <a:schemeClr val="bg1"/>
                          </a:solidFill>
                          <a:effectLst/>
                        </a:rPr>
                        <a:t>Change</a:t>
                      </a:r>
                      <a:endParaRPr lang="en-US" sz="32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3200" b="1" u="none" strike="noStrike">
                          <a:solidFill>
                            <a:schemeClr val="bg1"/>
                          </a:solidFill>
                          <a:effectLst/>
                        </a:rPr>
                        <a:t>Percentage Change</a:t>
                      </a:r>
                      <a:endParaRPr lang="en-US" sz="3200" b="1" i="0" u="none" strike="noStrike">
                        <a:solidFill>
                          <a:schemeClr val="bg1"/>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795632220"/>
                  </a:ext>
                </a:extLst>
              </a:tr>
              <a:tr h="1180964">
                <a:tc>
                  <a:txBody>
                    <a:bodyPr/>
                    <a:lstStyle/>
                    <a:p>
                      <a:pPr algn="l" fontAlgn="b"/>
                      <a:r>
                        <a:rPr lang="en-US" sz="3200" b="0" u="none" strike="noStrike">
                          <a:solidFill>
                            <a:srgbClr val="000000"/>
                          </a:solidFill>
                          <a:effectLst/>
                        </a:rPr>
                        <a:t> Medicaid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1,443,631</a:t>
                      </a:r>
                    </a:p>
                  </a:txBody>
                  <a:tcPr marL="9525" marR="9525" marT="9525" marB="0" anchor="b"/>
                </a:tc>
                <a:tc>
                  <a:txBody>
                    <a:bodyPr/>
                    <a:lstStyle/>
                    <a:p>
                      <a:pPr algn="l" fontAlgn="b"/>
                      <a:r>
                        <a:rPr lang="en-US" sz="3200" b="0" u="none" strike="noStrike">
                          <a:solidFill>
                            <a:srgbClr val="000000"/>
                          </a:solidFill>
                          <a:effectLst/>
                        </a:rPr>
                        <a:t>2,287,100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843,469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58.4%</a:t>
                      </a:r>
                    </a:p>
                  </a:txBody>
                  <a:tcPr marL="9525" marR="9525" marT="9525" marB="0" anchor="b"/>
                </a:tc>
                <a:extLst>
                  <a:ext uri="{0D108BD9-81ED-4DB2-BD59-A6C34878D82A}">
                    <a16:rowId xmlns:a16="http://schemas.microsoft.com/office/drawing/2014/main" val="1028249905"/>
                  </a:ext>
                </a:extLst>
              </a:tr>
              <a:tr h="1180964">
                <a:tc>
                  <a:txBody>
                    <a:bodyPr/>
                    <a:lstStyle/>
                    <a:p>
                      <a:pPr algn="l" fontAlgn="b"/>
                      <a:r>
                        <a:rPr lang="en-US" sz="3200" b="0" u="none" strike="noStrike">
                          <a:solidFill>
                            <a:srgbClr val="000000"/>
                          </a:solidFill>
                          <a:effectLst/>
                        </a:rPr>
                        <a:t> Medicare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             583,116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949,303</a:t>
                      </a:r>
                    </a:p>
                  </a:txBody>
                  <a:tcPr marL="9525" marR="9525" marT="9525" marB="0" anchor="b"/>
                </a:tc>
                <a:tc>
                  <a:txBody>
                    <a:bodyPr/>
                    <a:lstStyle/>
                    <a:p>
                      <a:pPr algn="l" fontAlgn="b"/>
                      <a:r>
                        <a:rPr lang="en-US" sz="3200" b="0" u="none" strike="noStrike">
                          <a:solidFill>
                            <a:srgbClr val="000000"/>
                          </a:solidFill>
                          <a:effectLst/>
                        </a:rPr>
                        <a:t>366,187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62.8%</a:t>
                      </a:r>
                    </a:p>
                  </a:txBody>
                  <a:tcPr marL="9525" marR="9525" marT="9525" marB="0" anchor="b"/>
                </a:tc>
                <a:extLst>
                  <a:ext uri="{0D108BD9-81ED-4DB2-BD59-A6C34878D82A}">
                    <a16:rowId xmlns:a16="http://schemas.microsoft.com/office/drawing/2014/main" val="3030122491"/>
                  </a:ext>
                </a:extLst>
              </a:tr>
              <a:tr h="1180964">
                <a:tc>
                  <a:txBody>
                    <a:bodyPr/>
                    <a:lstStyle/>
                    <a:p>
                      <a:pPr algn="l" fontAlgn="b"/>
                      <a:r>
                        <a:rPr lang="en-US" sz="3200" b="0" u="none" strike="noStrike">
                          <a:solidFill>
                            <a:srgbClr val="000000"/>
                          </a:solidFill>
                          <a:effectLst/>
                        </a:rPr>
                        <a:t> Uninsured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1,216,197</a:t>
                      </a:r>
                    </a:p>
                  </a:txBody>
                  <a:tcPr marL="9525" marR="9525" marT="9525" marB="0" anchor="b"/>
                </a:tc>
                <a:tc>
                  <a:txBody>
                    <a:bodyPr/>
                    <a:lstStyle/>
                    <a:p>
                      <a:pPr algn="l" fontAlgn="b"/>
                      <a:r>
                        <a:rPr lang="en-US" sz="3200" b="0" u="none" strike="noStrike">
                          <a:solidFill>
                            <a:srgbClr val="000000"/>
                          </a:solidFill>
                          <a:effectLst/>
                        </a:rPr>
                        <a:t>1,029,407 </a:t>
                      </a:r>
                      <a:endParaRPr lang="en-US" sz="32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3200" b="0" u="none" strike="noStrike">
                          <a:solidFill>
                            <a:srgbClr val="000000"/>
                          </a:solidFill>
                          <a:effectLst/>
                        </a:rPr>
                        <a:t>-186,790</a:t>
                      </a:r>
                    </a:p>
                  </a:txBody>
                  <a:tcPr marL="9525" marR="9525" marT="9525" marB="0" anchor="b"/>
                </a:tc>
                <a:tc>
                  <a:txBody>
                    <a:bodyPr/>
                    <a:lstStyle/>
                    <a:p>
                      <a:pPr algn="l" fontAlgn="b"/>
                      <a:r>
                        <a:rPr lang="en-US" sz="3200" b="0" u="none" strike="noStrike">
                          <a:solidFill>
                            <a:srgbClr val="000000"/>
                          </a:solidFill>
                          <a:effectLst/>
                        </a:rPr>
                        <a:t>-15.4%</a:t>
                      </a:r>
                    </a:p>
                  </a:txBody>
                  <a:tcPr marL="9525" marR="9525" marT="9525" marB="0" anchor="b"/>
                </a:tc>
                <a:extLst>
                  <a:ext uri="{0D108BD9-81ED-4DB2-BD59-A6C34878D82A}">
                    <a16:rowId xmlns:a16="http://schemas.microsoft.com/office/drawing/2014/main" val="3680497630"/>
                  </a:ext>
                </a:extLst>
              </a:tr>
            </a:tbl>
          </a:graphicData>
        </a:graphic>
      </p:graphicFrame>
    </p:spTree>
    <p:extLst>
      <p:ext uri="{BB962C8B-B14F-4D97-AF65-F5344CB8AC3E}">
        <p14:creationId xmlns:p14="http://schemas.microsoft.com/office/powerpoint/2010/main" val="1891907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white"/>
                </a:solidFill>
                <a:effectLst/>
                <a:uLnTx/>
                <a:uFillTx/>
                <a:latin typeface="Aptos Display" panose="020B0004020202020204" pitchFamily="34" charset="0"/>
                <a:cs typeface="Times New Roman" panose="02020603050405020304" pitchFamily="18" charset="0"/>
              </a:rPr>
              <a:t>AI/AN Medicaid enrollment</a:t>
            </a:r>
            <a:endParaRPr kumimoji="0" lang="en-US" sz="4000" i="0" u="none" strike="noStrike" kern="1200" cap="all" spc="400" normalizeH="0" baseline="0" noProof="0" dirty="0">
              <a:ln>
                <a:noFill/>
              </a:ln>
              <a:solidFill>
                <a:prstClr val="white"/>
              </a:solidFill>
              <a:effectLst/>
              <a:uLnTx/>
              <a:uFillTx/>
              <a:latin typeface="Aptos Display" panose="020B0004020202020204" pitchFamily="34" charset="0"/>
            </a:endParaRPr>
          </a:p>
        </p:txBody>
      </p:sp>
      <p:graphicFrame>
        <p:nvGraphicFramePr>
          <p:cNvPr id="6" name="Content Placeholder 5">
            <a:extLst>
              <a:ext uri="{FF2B5EF4-FFF2-40B4-BE49-F238E27FC236}">
                <a16:creationId xmlns:a16="http://schemas.microsoft.com/office/drawing/2014/main" id="{CF2B9436-64E4-1634-6EA7-4C206551A601}"/>
              </a:ext>
            </a:extLst>
          </p:cNvPr>
          <p:cNvGraphicFramePr>
            <a:graphicFrameLocks/>
          </p:cNvGraphicFramePr>
          <p:nvPr/>
        </p:nvGraphicFramePr>
        <p:xfrm>
          <a:off x="316374" y="2036507"/>
          <a:ext cx="11552902" cy="3160793"/>
        </p:xfrm>
        <a:graphic>
          <a:graphicData uri="http://schemas.openxmlformats.org/drawingml/2006/table">
            <a:tbl>
              <a:tblPr>
                <a:tableStyleId>{EB344D84-9AFB-497E-A393-DC336BA19D2E}</a:tableStyleId>
              </a:tblPr>
              <a:tblGrid>
                <a:gridCol w="2281269">
                  <a:extLst>
                    <a:ext uri="{9D8B030D-6E8A-4147-A177-3AD203B41FA5}">
                      <a16:colId xmlns:a16="http://schemas.microsoft.com/office/drawing/2014/main" val="2605755722"/>
                    </a:ext>
                  </a:extLst>
                </a:gridCol>
                <a:gridCol w="1660514">
                  <a:extLst>
                    <a:ext uri="{9D8B030D-6E8A-4147-A177-3AD203B41FA5}">
                      <a16:colId xmlns:a16="http://schemas.microsoft.com/office/drawing/2014/main" val="140775849"/>
                    </a:ext>
                  </a:extLst>
                </a:gridCol>
                <a:gridCol w="1722589">
                  <a:extLst>
                    <a:ext uri="{9D8B030D-6E8A-4147-A177-3AD203B41FA5}">
                      <a16:colId xmlns:a16="http://schemas.microsoft.com/office/drawing/2014/main" val="3167458638"/>
                    </a:ext>
                  </a:extLst>
                </a:gridCol>
                <a:gridCol w="1955372">
                  <a:extLst>
                    <a:ext uri="{9D8B030D-6E8A-4147-A177-3AD203B41FA5}">
                      <a16:colId xmlns:a16="http://schemas.microsoft.com/office/drawing/2014/main" val="2536334616"/>
                    </a:ext>
                  </a:extLst>
                </a:gridCol>
                <a:gridCol w="1874856">
                  <a:extLst>
                    <a:ext uri="{9D8B030D-6E8A-4147-A177-3AD203B41FA5}">
                      <a16:colId xmlns:a16="http://schemas.microsoft.com/office/drawing/2014/main" val="3781986638"/>
                    </a:ext>
                  </a:extLst>
                </a:gridCol>
                <a:gridCol w="2058302">
                  <a:extLst>
                    <a:ext uri="{9D8B030D-6E8A-4147-A177-3AD203B41FA5}">
                      <a16:colId xmlns:a16="http://schemas.microsoft.com/office/drawing/2014/main" val="2580491878"/>
                    </a:ext>
                  </a:extLst>
                </a:gridCol>
              </a:tblGrid>
              <a:tr h="1026994">
                <a:tc>
                  <a:txBody>
                    <a:bodyPr/>
                    <a:lstStyle/>
                    <a:p>
                      <a:pPr algn="l" fontAlgn="b"/>
                      <a:r>
                        <a:rPr lang="en-US" sz="2400" b="1" u="none" strike="noStrike">
                          <a:solidFill>
                            <a:schemeClr val="bg1"/>
                          </a:solidFill>
                          <a:effectLst/>
                        </a:rPr>
                        <a:t>State</a:t>
                      </a:r>
                      <a:endParaRPr lang="en-US" sz="24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400" b="1" u="none" strike="noStrike">
                          <a:solidFill>
                            <a:schemeClr val="bg1"/>
                          </a:solidFill>
                          <a:effectLst/>
                        </a:rPr>
                        <a:t>2013 </a:t>
                      </a:r>
                      <a:endParaRPr lang="en-US" sz="24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400" b="1" u="none" strike="noStrike">
                          <a:solidFill>
                            <a:schemeClr val="bg1"/>
                          </a:solidFill>
                          <a:effectLst/>
                        </a:rPr>
                        <a:t>2023 </a:t>
                      </a:r>
                      <a:endParaRPr lang="en-US" sz="24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400" b="1" u="none" strike="noStrike">
                          <a:solidFill>
                            <a:schemeClr val="bg1"/>
                          </a:solidFill>
                          <a:effectLst/>
                        </a:rPr>
                        <a:t>Change </a:t>
                      </a:r>
                      <a:endParaRPr lang="en-US" sz="24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400" b="1" u="none" strike="noStrike">
                          <a:solidFill>
                            <a:schemeClr val="bg1"/>
                          </a:solidFill>
                          <a:effectLst/>
                        </a:rPr>
                        <a:t>Percentage Change</a:t>
                      </a:r>
                      <a:endParaRPr lang="en-US" sz="24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400" b="1" u="none" strike="noStrike">
                          <a:solidFill>
                            <a:schemeClr val="bg1"/>
                          </a:solidFill>
                          <a:effectLst/>
                        </a:rPr>
                        <a:t>Medicaid Expansion Date </a:t>
                      </a:r>
                      <a:endParaRPr lang="en-US" sz="2400" b="1" i="0" u="none" strike="noStrike">
                        <a:solidFill>
                          <a:schemeClr val="bg1"/>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1219350562"/>
                  </a:ext>
                </a:extLst>
              </a:tr>
              <a:tr h="1026994">
                <a:tc>
                  <a:txBody>
                    <a:bodyPr/>
                    <a:lstStyle/>
                    <a:p>
                      <a:pPr algn="l" fontAlgn="b"/>
                      <a:r>
                        <a:rPr lang="en-US" sz="2400" b="0" u="none" strike="noStrike">
                          <a:solidFill>
                            <a:srgbClr val="000000"/>
                          </a:solidFill>
                          <a:effectLst/>
                        </a:rPr>
                        <a:t>California</a:t>
                      </a:r>
                      <a:endParaRPr lang="en-US" sz="2400" b="0" i="0" u="none" strike="noStrike">
                        <a:solidFill>
                          <a:srgbClr val="000000"/>
                        </a:solidFill>
                        <a:effectLst/>
                        <a:latin typeface="Times New Roman" panose="02020603050405020304" pitchFamily="18" charset="0"/>
                      </a:endParaRP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186,214 </a:t>
                      </a: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362,685</a:t>
                      </a: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176,471</a:t>
                      </a:r>
                    </a:p>
                  </a:txBody>
                  <a:tcPr marL="9525" marR="9525" marT="9525" marB="0" anchor="b"/>
                </a:tc>
                <a:tc>
                  <a:txBody>
                    <a:bodyPr/>
                    <a:lstStyle/>
                    <a:p>
                      <a:pPr algn="l" fontAlgn="b"/>
                      <a:r>
                        <a:rPr lang="en-US" sz="2400" b="0" u="none" strike="noStrike">
                          <a:solidFill>
                            <a:srgbClr val="000000"/>
                          </a:solidFill>
                          <a:effectLst/>
                        </a:rPr>
                        <a:t>94.8%</a:t>
                      </a:r>
                    </a:p>
                  </a:txBody>
                  <a:tcPr marL="9525" marR="9525" marT="9525" marB="0" anchor="b"/>
                </a:tc>
                <a:tc rowSpan="2">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1/1/2014</a:t>
                      </a:r>
                    </a:p>
                  </a:txBody>
                  <a:tcPr marL="9525" marR="9525" marT="9525" marB="0" anchor="ctr"/>
                </a:tc>
                <a:extLst>
                  <a:ext uri="{0D108BD9-81ED-4DB2-BD59-A6C34878D82A}">
                    <a16:rowId xmlns:a16="http://schemas.microsoft.com/office/drawing/2014/main" val="298956683"/>
                  </a:ext>
                </a:extLst>
              </a:tr>
              <a:tr h="1026994">
                <a:tc>
                  <a:txBody>
                    <a:bodyPr/>
                    <a:lstStyle/>
                    <a:p>
                      <a:pPr algn="l" fontAlgn="b"/>
                      <a:r>
                        <a:rPr lang="en-US" sz="2400" b="0" u="none" strike="noStrike">
                          <a:solidFill>
                            <a:srgbClr val="000000"/>
                          </a:solidFill>
                          <a:effectLst/>
                        </a:rPr>
                        <a:t>Nevada</a:t>
                      </a: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10,289</a:t>
                      </a: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23,399</a:t>
                      </a:r>
                    </a:p>
                  </a:txBody>
                  <a:tcPr marL="9525" marR="9525" marT="9525" marB="0" anchor="b"/>
                </a:tc>
                <a:tc>
                  <a:txBody>
                    <a:bodyPr/>
                    <a:lstStyle/>
                    <a:p>
                      <a:pPr marL="0" algn="l" defTabSz="914400" rtl="0" eaLnBrk="1" fontAlgn="b" latinLnBrk="0" hangingPunct="1"/>
                      <a:r>
                        <a:rPr lang="en-US" sz="2400" b="0" u="none" strike="noStrike" kern="1200">
                          <a:solidFill>
                            <a:srgbClr val="000000"/>
                          </a:solidFill>
                          <a:effectLst/>
                          <a:latin typeface="+mn-lt"/>
                          <a:ea typeface="+mn-ea"/>
                          <a:cs typeface="+mn-cs"/>
                        </a:rPr>
                        <a:t>13,110</a:t>
                      </a:r>
                    </a:p>
                  </a:txBody>
                  <a:tcPr marL="9525" marR="9525" marT="9525" marB="0" anchor="b"/>
                </a:tc>
                <a:tc>
                  <a:txBody>
                    <a:bodyPr/>
                    <a:lstStyle/>
                    <a:p>
                      <a:pPr algn="l" fontAlgn="b"/>
                      <a:r>
                        <a:rPr lang="en-US" sz="2400" b="0" u="none" strike="noStrike">
                          <a:solidFill>
                            <a:srgbClr val="000000"/>
                          </a:solidFill>
                          <a:effectLst/>
                        </a:rPr>
                        <a:t>127.4%</a:t>
                      </a:r>
                    </a:p>
                  </a:txBody>
                  <a:tcPr marL="9525" marR="9525" marT="9525" marB="0" anchor="b"/>
                </a:tc>
                <a:tc vMerge="1">
                  <a:txBody>
                    <a:bodyPr/>
                    <a:lstStyle/>
                    <a:p>
                      <a:pPr marL="0" algn="l" defTabSz="914400" rtl="0" eaLnBrk="1" fontAlgn="b" latinLnBrk="0" hangingPunct="1"/>
                      <a:endParaRPr lang="en-US" sz="2400" b="0" u="none" strike="noStrike" kern="1200">
                        <a:solidFill>
                          <a:srgbClr val="000000"/>
                        </a:solidFill>
                        <a:effectLst/>
                        <a:latin typeface="+mn-lt"/>
                        <a:ea typeface="+mn-ea"/>
                        <a:cs typeface="+mn-cs"/>
                      </a:endParaRPr>
                    </a:p>
                  </a:txBody>
                  <a:tcPr marL="9525" marR="9525" marT="9525" marB="0" anchor="b"/>
                </a:tc>
                <a:extLst>
                  <a:ext uri="{0D108BD9-81ED-4DB2-BD59-A6C34878D82A}">
                    <a16:rowId xmlns:a16="http://schemas.microsoft.com/office/drawing/2014/main" val="957476975"/>
                  </a:ext>
                </a:extLst>
              </a:tr>
            </a:tbl>
          </a:graphicData>
        </a:graphic>
      </p:graphicFrame>
    </p:spTree>
    <p:extLst>
      <p:ext uri="{BB962C8B-B14F-4D97-AF65-F5344CB8AC3E}">
        <p14:creationId xmlns:p14="http://schemas.microsoft.com/office/powerpoint/2010/main" val="2890805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white"/>
                </a:solidFill>
                <a:effectLst/>
                <a:uLnTx/>
                <a:uFillTx/>
                <a:latin typeface="Aptos Display" panose="020B0004020202020204" pitchFamily="34" charset="0"/>
                <a:cs typeface="Times New Roman" panose="02020603050405020304" pitchFamily="18" charset="0"/>
              </a:rPr>
              <a:t>AI/AN Medicare enrollment</a:t>
            </a:r>
            <a:endParaRPr kumimoji="0" lang="en-US" sz="4000" i="0" u="none" strike="noStrike" kern="1200" cap="all" spc="400" normalizeH="0" baseline="0" noProof="0" dirty="0">
              <a:ln>
                <a:noFill/>
              </a:ln>
              <a:solidFill>
                <a:prstClr val="white"/>
              </a:solidFill>
              <a:effectLst/>
              <a:uLnTx/>
              <a:uFillTx/>
              <a:latin typeface="Aptos Display" panose="020B0004020202020204" pitchFamily="34" charset="0"/>
            </a:endParaRPr>
          </a:p>
        </p:txBody>
      </p:sp>
      <p:graphicFrame>
        <p:nvGraphicFramePr>
          <p:cNvPr id="3" name="Content Placeholder 4">
            <a:extLst>
              <a:ext uri="{FF2B5EF4-FFF2-40B4-BE49-F238E27FC236}">
                <a16:creationId xmlns:a16="http://schemas.microsoft.com/office/drawing/2014/main" id="{04EAB0E8-B2AC-3067-A16A-B595AD512917}"/>
              </a:ext>
            </a:extLst>
          </p:cNvPr>
          <p:cNvGraphicFramePr>
            <a:graphicFrameLocks/>
          </p:cNvGraphicFramePr>
          <p:nvPr/>
        </p:nvGraphicFramePr>
        <p:xfrm>
          <a:off x="933213" y="1880161"/>
          <a:ext cx="10319224" cy="3214047"/>
        </p:xfrm>
        <a:graphic>
          <a:graphicData uri="http://schemas.openxmlformats.org/drawingml/2006/table">
            <a:tbl>
              <a:tblPr>
                <a:tableStyleId>{EB344D84-9AFB-497E-A393-DC336BA19D2E}</a:tableStyleId>
              </a:tblPr>
              <a:tblGrid>
                <a:gridCol w="1866510">
                  <a:extLst>
                    <a:ext uri="{9D8B030D-6E8A-4147-A177-3AD203B41FA5}">
                      <a16:colId xmlns:a16="http://schemas.microsoft.com/office/drawing/2014/main" val="3046743243"/>
                    </a:ext>
                  </a:extLst>
                </a:gridCol>
                <a:gridCol w="2061332">
                  <a:extLst>
                    <a:ext uri="{9D8B030D-6E8A-4147-A177-3AD203B41FA5}">
                      <a16:colId xmlns:a16="http://schemas.microsoft.com/office/drawing/2014/main" val="463407412"/>
                    </a:ext>
                  </a:extLst>
                </a:gridCol>
                <a:gridCol w="1916263">
                  <a:extLst>
                    <a:ext uri="{9D8B030D-6E8A-4147-A177-3AD203B41FA5}">
                      <a16:colId xmlns:a16="http://schemas.microsoft.com/office/drawing/2014/main" val="2649406842"/>
                    </a:ext>
                  </a:extLst>
                </a:gridCol>
                <a:gridCol w="2494677">
                  <a:extLst>
                    <a:ext uri="{9D8B030D-6E8A-4147-A177-3AD203B41FA5}">
                      <a16:colId xmlns:a16="http://schemas.microsoft.com/office/drawing/2014/main" val="4144996173"/>
                    </a:ext>
                  </a:extLst>
                </a:gridCol>
                <a:gridCol w="1980442">
                  <a:extLst>
                    <a:ext uri="{9D8B030D-6E8A-4147-A177-3AD203B41FA5}">
                      <a16:colId xmlns:a16="http://schemas.microsoft.com/office/drawing/2014/main" val="665223054"/>
                    </a:ext>
                  </a:extLst>
                </a:gridCol>
              </a:tblGrid>
              <a:tr h="1071349">
                <a:tc>
                  <a:txBody>
                    <a:bodyPr/>
                    <a:lstStyle/>
                    <a:p>
                      <a:pPr algn="l" fontAlgn="b"/>
                      <a:r>
                        <a:rPr lang="en-US" sz="2800" b="1" u="none" strike="noStrike">
                          <a:solidFill>
                            <a:schemeClr val="bg1"/>
                          </a:solidFill>
                          <a:effectLst/>
                        </a:rPr>
                        <a:t>State</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2013</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2023</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Change </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Percentage Change</a:t>
                      </a:r>
                      <a:endParaRPr lang="en-US" sz="2800" b="1" i="0" u="none" strike="noStrike">
                        <a:solidFill>
                          <a:schemeClr val="bg1"/>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2653198170"/>
                  </a:ext>
                </a:extLst>
              </a:tr>
              <a:tr h="1071349">
                <a:tc>
                  <a:txBody>
                    <a:bodyPr/>
                    <a:lstStyle/>
                    <a:p>
                      <a:pPr algn="l" fontAlgn="b"/>
                      <a:r>
                        <a:rPr lang="en-US" sz="2800" b="0" u="none" strike="noStrike">
                          <a:solidFill>
                            <a:srgbClr val="000000"/>
                          </a:solidFill>
                          <a:effectLst/>
                        </a:rPr>
                        <a:t>California</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                75,666 </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137,269</a:t>
                      </a:r>
                    </a:p>
                  </a:txBody>
                  <a:tcPr marL="9525" marR="9525" marT="9525" marB="0" anchor="b"/>
                </a:tc>
                <a:tc>
                  <a:txBody>
                    <a:bodyPr/>
                    <a:lstStyle/>
                    <a:p>
                      <a:pPr algn="l" fontAlgn="b"/>
                      <a:r>
                        <a:rPr lang="en-US" sz="2800" b="0" u="none" strike="noStrike">
                          <a:solidFill>
                            <a:srgbClr val="000000"/>
                          </a:solidFill>
                          <a:effectLst/>
                        </a:rPr>
                        <a:t>61,603</a:t>
                      </a:r>
                    </a:p>
                  </a:txBody>
                  <a:tcPr marL="9525" marR="9525" marT="9525" marB="0" anchor="b"/>
                </a:tc>
                <a:tc>
                  <a:txBody>
                    <a:bodyPr/>
                    <a:lstStyle/>
                    <a:p>
                      <a:pPr algn="l" fontAlgn="b"/>
                      <a:r>
                        <a:rPr lang="en-US" sz="2800" b="0" u="none" strike="noStrike">
                          <a:solidFill>
                            <a:srgbClr val="000000"/>
                          </a:solidFill>
                          <a:effectLst/>
                        </a:rPr>
                        <a:t>81.4%</a:t>
                      </a:r>
                    </a:p>
                  </a:txBody>
                  <a:tcPr marL="9525" marR="9525" marT="9525" marB="0" anchor="b"/>
                </a:tc>
                <a:extLst>
                  <a:ext uri="{0D108BD9-81ED-4DB2-BD59-A6C34878D82A}">
                    <a16:rowId xmlns:a16="http://schemas.microsoft.com/office/drawing/2014/main" val="3937874880"/>
                  </a:ext>
                </a:extLst>
              </a:tr>
              <a:tr h="1071349">
                <a:tc>
                  <a:txBody>
                    <a:bodyPr/>
                    <a:lstStyle/>
                    <a:p>
                      <a:pPr algn="l" fontAlgn="b"/>
                      <a:r>
                        <a:rPr lang="en-US" sz="2800" b="0" u="none" strike="noStrike">
                          <a:solidFill>
                            <a:srgbClr val="000000"/>
                          </a:solidFill>
                          <a:effectLst/>
                        </a:rPr>
                        <a:t>Nevada</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5,974</a:t>
                      </a:r>
                    </a:p>
                  </a:txBody>
                  <a:tcPr marL="9525" marR="9525" marT="9525" marB="0" anchor="b"/>
                </a:tc>
                <a:tc>
                  <a:txBody>
                    <a:bodyPr/>
                    <a:lstStyle/>
                    <a:p>
                      <a:pPr algn="l" fontAlgn="b"/>
                      <a:r>
                        <a:rPr lang="en-US" sz="2800" b="0" u="none" strike="noStrike">
                          <a:solidFill>
                            <a:srgbClr val="000000"/>
                          </a:solidFill>
                          <a:effectLst/>
                        </a:rPr>
                        <a:t>11,837</a:t>
                      </a:r>
                    </a:p>
                  </a:txBody>
                  <a:tcPr marL="9525" marR="9525" marT="9525" marB="0" anchor="b"/>
                </a:tc>
                <a:tc>
                  <a:txBody>
                    <a:bodyPr/>
                    <a:lstStyle/>
                    <a:p>
                      <a:pPr algn="l" fontAlgn="b"/>
                      <a:r>
                        <a:rPr lang="en-US" sz="2800" b="0" u="none" strike="noStrike">
                          <a:solidFill>
                            <a:srgbClr val="000000"/>
                          </a:solidFill>
                          <a:effectLst/>
                        </a:rPr>
                        <a:t>5,863</a:t>
                      </a:r>
                    </a:p>
                  </a:txBody>
                  <a:tcPr marL="9525" marR="9525" marT="9525" marB="0" anchor="b"/>
                </a:tc>
                <a:tc>
                  <a:txBody>
                    <a:bodyPr/>
                    <a:lstStyle/>
                    <a:p>
                      <a:pPr algn="l" fontAlgn="b"/>
                      <a:r>
                        <a:rPr lang="en-US" sz="2800" b="0" u="none" strike="noStrike">
                          <a:solidFill>
                            <a:srgbClr val="000000"/>
                          </a:solidFill>
                          <a:effectLst/>
                        </a:rPr>
                        <a:t>98.1%</a:t>
                      </a:r>
                    </a:p>
                  </a:txBody>
                  <a:tcPr marL="9525" marR="9525" marT="9525" marB="0" anchor="b"/>
                </a:tc>
                <a:extLst>
                  <a:ext uri="{0D108BD9-81ED-4DB2-BD59-A6C34878D82A}">
                    <a16:rowId xmlns:a16="http://schemas.microsoft.com/office/drawing/2014/main" val="1791909880"/>
                  </a:ext>
                </a:extLst>
              </a:tr>
            </a:tbl>
          </a:graphicData>
        </a:graphic>
      </p:graphicFrame>
    </p:spTree>
    <p:extLst>
      <p:ext uri="{BB962C8B-B14F-4D97-AF65-F5344CB8AC3E}">
        <p14:creationId xmlns:p14="http://schemas.microsoft.com/office/powerpoint/2010/main" val="378266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hite bird feathers">
            <a:extLst>
              <a:ext uri="{FF2B5EF4-FFF2-40B4-BE49-F238E27FC236}">
                <a16:creationId xmlns:a16="http://schemas.microsoft.com/office/drawing/2014/main" id="{7555953F-14E5-1547-C8AA-2A17A0B063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rcRect l="34168" r="29002" b="1"/>
          <a:stretch/>
        </p:blipFill>
        <p:spPr>
          <a:xfrm>
            <a:off x="8321011" y="10"/>
            <a:ext cx="3870989" cy="6857990"/>
          </a:xfrm>
          <a:prstGeom prst="rect">
            <a:avLst/>
          </a:prstGeom>
        </p:spPr>
      </p:pic>
      <p:pic>
        <p:nvPicPr>
          <p:cNvPr id="5" name="Picture 4" descr="A close-up of a black background&#10;&#10;Description automatically generated with low confidence">
            <a:extLst>
              <a:ext uri="{FF2B5EF4-FFF2-40B4-BE49-F238E27FC236}">
                <a16:creationId xmlns:a16="http://schemas.microsoft.com/office/drawing/2014/main" id="{974661EF-DF1F-BEBB-D6A3-682394C96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011" y="5860238"/>
            <a:ext cx="3870989" cy="960808"/>
          </a:xfrm>
          <a:prstGeom prst="rect">
            <a:avLst/>
          </a:prstGeom>
        </p:spPr>
      </p:pic>
      <p:sp>
        <p:nvSpPr>
          <p:cNvPr id="13" name="Rectangle 12">
            <a:extLst>
              <a:ext uri="{FF2B5EF4-FFF2-40B4-BE49-F238E27FC236}">
                <a16:creationId xmlns:a16="http://schemas.microsoft.com/office/drawing/2014/main" id="{E772E976-07ED-DF79-DD11-9A9581837976}"/>
              </a:ext>
            </a:extLst>
          </p:cNvPr>
          <p:cNvSpPr/>
          <p:nvPr/>
        </p:nvSpPr>
        <p:spPr>
          <a:xfrm>
            <a:off x="812726" y="318978"/>
            <a:ext cx="6604148" cy="1371599"/>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Aptos Display" panose="020B0004020202020204" pitchFamily="34" charset="0"/>
              </a:rPr>
              <a:t>MEDICAID/CHIP DEFINITION OF INDIAN</a:t>
            </a:r>
          </a:p>
        </p:txBody>
      </p:sp>
      <p:sp>
        <p:nvSpPr>
          <p:cNvPr id="3" name="TextBox 2">
            <a:extLst>
              <a:ext uri="{FF2B5EF4-FFF2-40B4-BE49-F238E27FC236}">
                <a16:creationId xmlns:a16="http://schemas.microsoft.com/office/drawing/2014/main" id="{3ABD612F-AF66-B9CE-C579-1E1E542D9A36}"/>
              </a:ext>
            </a:extLst>
          </p:cNvPr>
          <p:cNvSpPr txBox="1"/>
          <p:nvPr/>
        </p:nvSpPr>
        <p:spPr>
          <a:xfrm>
            <a:off x="285750" y="2254953"/>
            <a:ext cx="7658100" cy="2554545"/>
          </a:xfrm>
          <a:prstGeom prst="rect">
            <a:avLst/>
          </a:prstGeom>
          <a:noFill/>
        </p:spPr>
        <p:txBody>
          <a:bodyPr wrap="square">
            <a:spAutoFit/>
          </a:bodyPr>
          <a:lstStyle/>
          <a:p>
            <a:r>
              <a:rPr lang="en-US" sz="3200" dirty="0"/>
              <a:t>For the purpose of Medicaid &amp; CHIP, the definition of Indian is defined as any American Indian and Alaska Natives eligible for services from an Indian Health Care provider </a:t>
            </a:r>
          </a:p>
        </p:txBody>
      </p:sp>
    </p:spTree>
    <p:extLst>
      <p:ext uri="{BB962C8B-B14F-4D97-AF65-F5344CB8AC3E}">
        <p14:creationId xmlns:p14="http://schemas.microsoft.com/office/powerpoint/2010/main" val="326638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b="1">
                <a:latin typeface="Times New Roman" panose="02020603050405020304" pitchFamily="18" charset="0"/>
                <a:cs typeface="Times New Roman" panose="02020603050405020304" pitchFamily="18" charset="0"/>
              </a:rPr>
              <a:t>National Native Harm reduction summit</a:t>
            </a:r>
            <a:r>
              <a:rPr lang="en-US" sz="4000">
                <a:latin typeface="Times New Roman" panose="02020603050405020304" pitchFamily="18" charset="0"/>
                <a:cs typeface="Times New Roman" panose="02020603050405020304" pitchFamily="18" charset="0"/>
              </a:rPr>
              <a:t>		</a:t>
            </a:r>
            <a:endParaRPr lang="en-US" sz="4000" b="1"/>
          </a:p>
        </p:txBody>
      </p:sp>
      <p:sp>
        <p:nvSpPr>
          <p:cNvPr id="7" name="Rectangle 6">
            <a:extLst>
              <a:ext uri="{FF2B5EF4-FFF2-40B4-BE49-F238E27FC236}">
                <a16:creationId xmlns:a16="http://schemas.microsoft.com/office/drawing/2014/main" id="{BA16D81F-2AEC-A67A-6E29-4E65C0622E80}"/>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Title 1">
            <a:extLst>
              <a:ext uri="{FF2B5EF4-FFF2-40B4-BE49-F238E27FC236}">
                <a16:creationId xmlns:a16="http://schemas.microsoft.com/office/drawing/2014/main" id="{BA44E448-CAE4-0B3E-8D6E-78BA101526E9}"/>
              </a:ext>
            </a:extLst>
          </p:cNvPr>
          <p:cNvSpPr txBox="1">
            <a:spLocks/>
          </p:cNvSpPr>
          <p:nvPr/>
        </p:nvSpPr>
        <p:spPr>
          <a:xfrm>
            <a:off x="3175" y="0"/>
            <a:ext cx="12185649" cy="1666875"/>
          </a:xfrm>
          <a:prstGeom prst="rect">
            <a:avLst/>
          </a:prstGeom>
        </p:spPr>
        <p:txBody>
          <a:bodyPr vert="horz" lIns="0" tIns="0" rIns="0" bIns="0" rtlCol="0" anchor="ctr" anchorCtr="0">
            <a:normAutofit/>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i="0" u="none" strike="noStrike" kern="1200" cap="all" spc="400" normalizeH="0" baseline="0" noProof="0" dirty="0">
                <a:ln>
                  <a:noFill/>
                </a:ln>
                <a:solidFill>
                  <a:prstClr val="white"/>
                </a:solidFill>
                <a:effectLst/>
                <a:uLnTx/>
                <a:uFillTx/>
                <a:latin typeface="Aptos Display" panose="020B0004020202020204" pitchFamily="34" charset="0"/>
                <a:cs typeface="Times New Roman" panose="02020603050405020304" pitchFamily="18" charset="0"/>
              </a:rPr>
              <a:t>AI/AN uninsured</a:t>
            </a:r>
            <a:endParaRPr kumimoji="0" lang="en-US" sz="4000" i="0" u="none" strike="noStrike" kern="1200" cap="all" spc="400" normalizeH="0" baseline="0" noProof="0" dirty="0">
              <a:ln>
                <a:noFill/>
              </a:ln>
              <a:solidFill>
                <a:prstClr val="white"/>
              </a:solidFill>
              <a:effectLst/>
              <a:uLnTx/>
              <a:uFillTx/>
              <a:latin typeface="Aptos Display" panose="020B0004020202020204" pitchFamily="34" charset="0"/>
            </a:endParaRPr>
          </a:p>
        </p:txBody>
      </p:sp>
      <p:graphicFrame>
        <p:nvGraphicFramePr>
          <p:cNvPr id="6" name="Content Placeholder 5">
            <a:extLst>
              <a:ext uri="{FF2B5EF4-FFF2-40B4-BE49-F238E27FC236}">
                <a16:creationId xmlns:a16="http://schemas.microsoft.com/office/drawing/2014/main" id="{955F5AC8-92F5-2087-469E-D6B810B1D3A3}"/>
              </a:ext>
            </a:extLst>
          </p:cNvPr>
          <p:cNvGraphicFramePr>
            <a:graphicFrameLocks/>
          </p:cNvGraphicFramePr>
          <p:nvPr/>
        </p:nvGraphicFramePr>
        <p:xfrm>
          <a:off x="756550" y="1790700"/>
          <a:ext cx="10672549" cy="3491712"/>
        </p:xfrm>
        <a:graphic>
          <a:graphicData uri="http://schemas.openxmlformats.org/drawingml/2006/table">
            <a:tbl>
              <a:tblPr>
                <a:tableStyleId>{EB344D84-9AFB-497E-A393-DC336BA19D2E}</a:tableStyleId>
              </a:tblPr>
              <a:tblGrid>
                <a:gridCol w="2083988">
                  <a:extLst>
                    <a:ext uri="{9D8B030D-6E8A-4147-A177-3AD203B41FA5}">
                      <a16:colId xmlns:a16="http://schemas.microsoft.com/office/drawing/2014/main" val="750363212"/>
                    </a:ext>
                  </a:extLst>
                </a:gridCol>
                <a:gridCol w="1796301">
                  <a:extLst>
                    <a:ext uri="{9D8B030D-6E8A-4147-A177-3AD203B41FA5}">
                      <a16:colId xmlns:a16="http://schemas.microsoft.com/office/drawing/2014/main" val="2351325561"/>
                    </a:ext>
                  </a:extLst>
                </a:gridCol>
                <a:gridCol w="1796301">
                  <a:extLst>
                    <a:ext uri="{9D8B030D-6E8A-4147-A177-3AD203B41FA5}">
                      <a16:colId xmlns:a16="http://schemas.microsoft.com/office/drawing/2014/main" val="1718040561"/>
                    </a:ext>
                  </a:extLst>
                </a:gridCol>
                <a:gridCol w="2140705">
                  <a:extLst>
                    <a:ext uri="{9D8B030D-6E8A-4147-A177-3AD203B41FA5}">
                      <a16:colId xmlns:a16="http://schemas.microsoft.com/office/drawing/2014/main" val="1664910174"/>
                    </a:ext>
                  </a:extLst>
                </a:gridCol>
                <a:gridCol w="2855254">
                  <a:extLst>
                    <a:ext uri="{9D8B030D-6E8A-4147-A177-3AD203B41FA5}">
                      <a16:colId xmlns:a16="http://schemas.microsoft.com/office/drawing/2014/main" val="2570604746"/>
                    </a:ext>
                  </a:extLst>
                </a:gridCol>
              </a:tblGrid>
              <a:tr h="1163904">
                <a:tc>
                  <a:txBody>
                    <a:bodyPr/>
                    <a:lstStyle/>
                    <a:p>
                      <a:pPr algn="l" fontAlgn="b"/>
                      <a:r>
                        <a:rPr lang="en-US" sz="2800" b="1" u="none" strike="noStrike">
                          <a:solidFill>
                            <a:schemeClr val="bg1"/>
                          </a:solidFill>
                          <a:effectLst/>
                        </a:rPr>
                        <a:t>State</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2013</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2023</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Change</a:t>
                      </a:r>
                      <a:endParaRPr lang="en-US" sz="2800" b="1" i="0" u="none" strike="noStrike">
                        <a:solidFill>
                          <a:schemeClr val="bg1"/>
                        </a:solidFill>
                        <a:effectLst/>
                        <a:latin typeface="Times New Roman" panose="02020603050405020304" pitchFamily="18" charset="0"/>
                      </a:endParaRPr>
                    </a:p>
                  </a:txBody>
                  <a:tcPr marL="9525" marR="9525" marT="9525" marB="0" anchor="b"/>
                </a:tc>
                <a:tc>
                  <a:txBody>
                    <a:bodyPr/>
                    <a:lstStyle/>
                    <a:p>
                      <a:pPr algn="l" fontAlgn="b"/>
                      <a:r>
                        <a:rPr lang="en-US" sz="2800" b="1" u="none" strike="noStrike">
                          <a:solidFill>
                            <a:schemeClr val="bg1"/>
                          </a:solidFill>
                          <a:effectLst/>
                        </a:rPr>
                        <a:t>Percentage Change</a:t>
                      </a:r>
                      <a:endParaRPr lang="en-US" sz="2800" b="1" i="0" u="none" strike="noStrike">
                        <a:solidFill>
                          <a:schemeClr val="bg1"/>
                        </a:solidFill>
                        <a:effectLst/>
                        <a:latin typeface="Times New Roman" panose="02020603050405020304" pitchFamily="18" charset="0"/>
                      </a:endParaRPr>
                    </a:p>
                  </a:txBody>
                  <a:tcPr marL="9525" marR="9525" marT="9525" marB="0" anchor="b"/>
                </a:tc>
                <a:extLst>
                  <a:ext uri="{0D108BD9-81ED-4DB2-BD59-A6C34878D82A}">
                    <a16:rowId xmlns:a16="http://schemas.microsoft.com/office/drawing/2014/main" val="4066834813"/>
                  </a:ext>
                </a:extLst>
              </a:tr>
              <a:tr h="1163904">
                <a:tc>
                  <a:txBody>
                    <a:bodyPr/>
                    <a:lstStyle/>
                    <a:p>
                      <a:pPr algn="l" fontAlgn="b"/>
                      <a:r>
                        <a:rPr lang="en-US" sz="2800" b="0" u="none" strike="noStrike">
                          <a:solidFill>
                            <a:srgbClr val="000000"/>
                          </a:solidFill>
                          <a:effectLst/>
                        </a:rPr>
                        <a:t>California</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        138,355 </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97,773</a:t>
                      </a:r>
                    </a:p>
                  </a:txBody>
                  <a:tcPr marL="9525" marR="9525" marT="9525" marB="0" anchor="b"/>
                </a:tc>
                <a:tc>
                  <a:txBody>
                    <a:bodyPr/>
                    <a:lstStyle/>
                    <a:p>
                      <a:pPr algn="l" fontAlgn="b"/>
                      <a:r>
                        <a:rPr lang="en-US" sz="2800" b="0" u="none" strike="noStrike">
                          <a:solidFill>
                            <a:srgbClr val="000000"/>
                          </a:solidFill>
                          <a:effectLst/>
                        </a:rPr>
                        <a:t>-40,582</a:t>
                      </a:r>
                    </a:p>
                  </a:txBody>
                  <a:tcPr marL="9525" marR="9525" marT="9525" marB="0" anchor="b"/>
                </a:tc>
                <a:tc>
                  <a:txBody>
                    <a:bodyPr/>
                    <a:lstStyle/>
                    <a:p>
                      <a:pPr algn="l" fontAlgn="b"/>
                      <a:r>
                        <a:rPr lang="en-US" sz="2800" b="0" u="none" strike="noStrike">
                          <a:solidFill>
                            <a:srgbClr val="000000"/>
                          </a:solidFill>
                          <a:effectLst/>
                        </a:rPr>
                        <a:t>-29.3%</a:t>
                      </a:r>
                    </a:p>
                  </a:txBody>
                  <a:tcPr marL="9525" marR="9525" marT="9525" marB="0" anchor="b"/>
                </a:tc>
                <a:extLst>
                  <a:ext uri="{0D108BD9-81ED-4DB2-BD59-A6C34878D82A}">
                    <a16:rowId xmlns:a16="http://schemas.microsoft.com/office/drawing/2014/main" val="1874957241"/>
                  </a:ext>
                </a:extLst>
              </a:tr>
              <a:tr h="1163904">
                <a:tc>
                  <a:txBody>
                    <a:bodyPr/>
                    <a:lstStyle/>
                    <a:p>
                      <a:pPr algn="l" fontAlgn="b"/>
                      <a:r>
                        <a:rPr lang="en-US" sz="2800" b="0" u="none" strike="noStrike">
                          <a:solidFill>
                            <a:srgbClr val="000000"/>
                          </a:solidFill>
                          <a:effectLst/>
                        </a:rPr>
                        <a:t>Nevada</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14,225 </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13,816 </a:t>
                      </a:r>
                      <a:endParaRPr lang="en-US" sz="2800" b="0" i="0" u="none" strike="noStrike">
                        <a:solidFill>
                          <a:srgbClr val="000000"/>
                        </a:solidFill>
                        <a:effectLst/>
                        <a:latin typeface="Times New Roman" panose="02020603050405020304" pitchFamily="18" charset="0"/>
                      </a:endParaRPr>
                    </a:p>
                  </a:txBody>
                  <a:tcPr marL="9525" marR="9525" marT="9525" marB="0" anchor="b"/>
                </a:tc>
                <a:tc>
                  <a:txBody>
                    <a:bodyPr/>
                    <a:lstStyle/>
                    <a:p>
                      <a:pPr algn="l" fontAlgn="b"/>
                      <a:r>
                        <a:rPr lang="en-US" sz="2800" b="0" u="none" strike="noStrike">
                          <a:solidFill>
                            <a:srgbClr val="000000"/>
                          </a:solidFill>
                          <a:effectLst/>
                        </a:rPr>
                        <a:t>-409</a:t>
                      </a:r>
                    </a:p>
                  </a:txBody>
                  <a:tcPr marL="9525" marR="9525" marT="9525" marB="0" anchor="b"/>
                </a:tc>
                <a:tc>
                  <a:txBody>
                    <a:bodyPr/>
                    <a:lstStyle/>
                    <a:p>
                      <a:pPr algn="l" fontAlgn="b"/>
                      <a:r>
                        <a:rPr lang="en-US" sz="2800" b="0" u="none" strike="noStrike">
                          <a:solidFill>
                            <a:srgbClr val="000000"/>
                          </a:solidFill>
                          <a:effectLst/>
                        </a:rPr>
                        <a:t>-2.9%</a:t>
                      </a:r>
                    </a:p>
                  </a:txBody>
                  <a:tcPr marL="9525" marR="9525" marT="9525" marB="0" anchor="b"/>
                </a:tc>
                <a:extLst>
                  <a:ext uri="{0D108BD9-81ED-4DB2-BD59-A6C34878D82A}">
                    <a16:rowId xmlns:a16="http://schemas.microsoft.com/office/drawing/2014/main" val="3679697360"/>
                  </a:ext>
                </a:extLst>
              </a:tr>
            </a:tbl>
          </a:graphicData>
        </a:graphic>
      </p:graphicFrame>
    </p:spTree>
    <p:extLst>
      <p:ext uri="{BB962C8B-B14F-4D97-AF65-F5344CB8AC3E}">
        <p14:creationId xmlns:p14="http://schemas.microsoft.com/office/powerpoint/2010/main" val="32740845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66A60-416B-F190-F85F-B28C53530798}"/>
              </a:ext>
            </a:extLst>
          </p:cNvPr>
          <p:cNvSpPr>
            <a:spLocks noGrp="1"/>
          </p:cNvSpPr>
          <p:nvPr>
            <p:ph type="title"/>
          </p:nvPr>
        </p:nvSpPr>
        <p:spPr>
          <a:xfrm>
            <a:off x="1079500" y="2252663"/>
            <a:ext cx="4495390" cy="2349500"/>
          </a:xfrm>
        </p:spPr>
        <p:txBody>
          <a:bodyPr>
            <a:normAutofit/>
          </a:bodyPr>
          <a:lstStyle/>
          <a:p>
            <a:r>
              <a:rPr lang="en-US" sz="3600">
                <a:solidFill>
                  <a:schemeClr val="bg2"/>
                </a:solidFill>
              </a:rPr>
              <a:t>Enrollment Rates by States</a:t>
            </a:r>
          </a:p>
        </p:txBody>
      </p:sp>
      <p:sp>
        <p:nvSpPr>
          <p:cNvPr id="4" name="Text Placeholder 2">
            <a:extLst>
              <a:ext uri="{FF2B5EF4-FFF2-40B4-BE49-F238E27FC236}">
                <a16:creationId xmlns:a16="http://schemas.microsoft.com/office/drawing/2014/main" id="{5D4B8F72-CC47-8FF1-3A69-C5A67F835B87}"/>
              </a:ext>
            </a:extLst>
          </p:cNvPr>
          <p:cNvSpPr>
            <a:spLocks noGrp="1"/>
          </p:cNvSpPr>
          <p:nvPr/>
        </p:nvSpPr>
        <p:spPr>
          <a:xfrm>
            <a:off x="6661152" y="2273403"/>
            <a:ext cx="4852421" cy="2349500"/>
          </a:xfrm>
          <a:prstGeom prst="rect">
            <a:avLst/>
          </a:prstGeom>
        </p:spPr>
        <p:txBody>
          <a:bodyPr vert="horz" lIns="0" tIns="0" rIns="0" bIns="0" rtlCol="0" anchor="ctr" anchorCtr="0">
            <a:noAutofit/>
          </a:bodyPr>
          <a:lstStyle>
            <a:lvl1pPr marL="0" indent="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None/>
              <a:defRPr sz="2400" i="1" kern="1200">
                <a:solidFill>
                  <a:schemeClr val="tx1">
                    <a:alpha val="70000"/>
                  </a:schemeClr>
                </a:solidFill>
                <a:latin typeface="+mn-lt"/>
                <a:ea typeface="+mn-ea"/>
                <a:cs typeface="+mn-cs"/>
              </a:defRPr>
            </a:lvl1pPr>
            <a:lvl2pPr marL="4572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tint val="75000"/>
                  </a:schemeClr>
                </a:solidFill>
                <a:latin typeface="+mn-lt"/>
                <a:ea typeface="+mn-ea"/>
                <a:cs typeface="+mn-cs"/>
              </a:defRPr>
            </a:lvl2pPr>
            <a:lvl3pPr marL="914400" indent="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25000"/>
              </a:lnSpc>
              <a:spcBef>
                <a:spcPts val="500"/>
              </a:spcBef>
              <a:buClr>
                <a:schemeClr val="accent1">
                  <a:lumMod val="60000"/>
                  <a:lumOff val="40000"/>
                </a:schemeClr>
              </a:buClr>
              <a:buFontTx/>
              <a:buNone/>
              <a:defRPr sz="1600" i="1" kern="1200">
                <a:solidFill>
                  <a:schemeClr val="tx1">
                    <a:tint val="75000"/>
                  </a:schemeClr>
                </a:solidFill>
                <a:latin typeface="+mn-lt"/>
                <a:ea typeface="+mn-ea"/>
                <a:cs typeface="+mn-cs"/>
              </a:defRPr>
            </a:lvl4pPr>
            <a:lvl5pPr marL="1828800" indent="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125000"/>
              </a:lnSpc>
              <a:spcBef>
                <a:spcPts val="1000"/>
              </a:spcBef>
              <a:spcAft>
                <a:spcPts val="0"/>
              </a:spcAft>
              <a:buClr>
                <a:srgbClr val="D34817">
                  <a:lumMod val="60000"/>
                  <a:lumOff val="40000"/>
                </a:srgbClr>
              </a:buClr>
              <a:buSzTx/>
              <a:buFont typeface="Wingdings" panose="05000000000000000000" pitchFamily="2" charset="2"/>
              <a:buNone/>
              <a:tabLst/>
              <a:defRPr/>
            </a:pPr>
            <a:r>
              <a:rPr kumimoji="0" lang="en-US" sz="3600" b="1" i="0" u="none" strike="noStrike" kern="1200" cap="none" spc="0" normalizeH="0" baseline="0" noProof="0">
                <a:ln>
                  <a:noFill/>
                </a:ln>
                <a:solidFill>
                  <a:prstClr val="black">
                    <a:alpha val="70000"/>
                  </a:prstClr>
                </a:solidFill>
                <a:effectLst/>
                <a:uLnTx/>
                <a:uFillTx/>
                <a:latin typeface="Avenir Next LT Pro"/>
                <a:ea typeface="+mn-ea"/>
                <a:cs typeface="+mn-cs"/>
              </a:rPr>
              <a:t>For the United States, California, and Nevada</a:t>
            </a:r>
          </a:p>
        </p:txBody>
      </p:sp>
    </p:spTree>
    <p:extLst>
      <p:ext uri="{BB962C8B-B14F-4D97-AF65-F5344CB8AC3E}">
        <p14:creationId xmlns:p14="http://schemas.microsoft.com/office/powerpoint/2010/main" val="38939751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4D2FA51-D511-D3AF-8425-74C9908644E5}"/>
              </a:ext>
            </a:extLst>
          </p:cNvPr>
          <p:cNvSpPr txBox="1">
            <a:spLocks/>
          </p:cNvSpPr>
          <p:nvPr/>
        </p:nvSpPr>
        <p:spPr>
          <a:xfrm>
            <a:off x="1016000" y="333632"/>
            <a:ext cx="10160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cap="none" spc="-100" baseline="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00" normalizeH="0" baseline="0" noProof="0">
                <a:ln>
                  <a:noFill/>
                </a:ln>
                <a:solidFill>
                  <a:sysClr val="windowText" lastClr="000000"/>
                </a:solidFill>
                <a:effectLst/>
                <a:uLnTx/>
                <a:uFillTx/>
                <a:latin typeface="Cambria"/>
                <a:ea typeface="+mj-ea"/>
                <a:cs typeface="+mj-cs"/>
              </a:rPr>
              <a:t>United States</a:t>
            </a:r>
            <a:r>
              <a:rPr kumimoji="0" lang="en-US" sz="2800" b="0" i="0" u="none" strike="noStrike" kern="1200" cap="none" spc="-100" normalizeH="0" baseline="0" noProof="0">
                <a:ln>
                  <a:noFill/>
                </a:ln>
                <a:solidFill>
                  <a:srgbClr val="44546A"/>
                </a:solidFill>
                <a:effectLst/>
                <a:uLnTx/>
                <a:uFillTx/>
                <a:latin typeface="Cambria"/>
                <a:ea typeface="+mj-ea"/>
                <a:cs typeface="+mj-cs"/>
              </a:rPr>
              <a:t>: From 2013-2023, the AI/AN </a:t>
            </a:r>
            <a:r>
              <a:rPr kumimoji="0" lang="en-US" sz="2800" b="1" i="0" u="none" strike="noStrike" kern="1200" cap="none" spc="-100" normalizeH="0" baseline="0" noProof="0">
                <a:ln>
                  <a:noFill/>
                </a:ln>
                <a:solidFill>
                  <a:srgbClr val="EE6A4F"/>
                </a:solidFill>
                <a:effectLst/>
                <a:uLnTx/>
                <a:uFillTx/>
                <a:latin typeface="Cambria"/>
                <a:ea typeface="+mj-ea"/>
                <a:cs typeface="+mj-cs"/>
              </a:rPr>
              <a:t>Uninsured</a:t>
            </a:r>
            <a:r>
              <a:rPr kumimoji="0" lang="en-US" sz="2800" b="0" i="0" u="none" strike="noStrike" kern="1200" cap="none" spc="-100" normalizeH="0" baseline="0" noProof="0">
                <a:ln>
                  <a:noFill/>
                </a:ln>
                <a:solidFill>
                  <a:srgbClr val="44546A"/>
                </a:solidFill>
                <a:effectLst/>
                <a:uLnTx/>
                <a:uFillTx/>
                <a:latin typeface="Cambria"/>
                <a:ea typeface="+mj-ea"/>
                <a:cs typeface="+mj-cs"/>
              </a:rPr>
              <a:t> rate decreased, and AI/AN </a:t>
            </a:r>
            <a:r>
              <a:rPr kumimoji="0" lang="en-US" sz="2800" b="1" i="0" u="none" strike="noStrike" kern="1200" cap="none" spc="0" normalizeH="0" baseline="0" noProof="0">
                <a:ln>
                  <a:noFill/>
                </a:ln>
                <a:solidFill>
                  <a:srgbClr val="007087"/>
                </a:solidFill>
                <a:effectLst/>
                <a:uLnTx/>
                <a:uFillTx/>
                <a:latin typeface="Cambria"/>
                <a:ea typeface="+mj-ea"/>
                <a:cs typeface="+mj-cs"/>
              </a:rPr>
              <a:t>Medicaid</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and </a:t>
            </a:r>
            <a:r>
              <a:rPr kumimoji="0" lang="en-US" sz="2800" b="1" i="0" u="none" strike="noStrike" kern="1200" cap="none" spc="0" normalizeH="0" baseline="0" noProof="0">
                <a:ln>
                  <a:noFill/>
                </a:ln>
                <a:solidFill>
                  <a:srgbClr val="89191A"/>
                </a:solidFill>
                <a:effectLst/>
                <a:uLnTx/>
                <a:uFillTx/>
                <a:latin typeface="Cambria"/>
                <a:ea typeface="+mj-ea"/>
                <a:cs typeface="+mj-cs"/>
              </a:rPr>
              <a:t>Medicare</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a:t>
            </a:r>
            <a:r>
              <a:rPr kumimoji="0" lang="en-US" sz="2800" b="0" i="0" u="none" strike="noStrike" kern="1200" cap="none" spc="-100" normalizeH="0" baseline="0" noProof="0">
                <a:ln>
                  <a:noFill/>
                </a:ln>
                <a:solidFill>
                  <a:srgbClr val="44546A"/>
                </a:solidFill>
                <a:effectLst/>
                <a:uLnTx/>
                <a:uFillTx/>
                <a:latin typeface="Cambria"/>
                <a:ea typeface="+mj-ea"/>
                <a:cs typeface="+mj-cs"/>
              </a:rPr>
              <a:t>enrollment rates increased.  </a:t>
            </a:r>
            <a:br>
              <a:rPr kumimoji="0" lang="en-US" sz="2800" b="0" i="0" u="none" strike="noStrike" kern="1200" cap="none" spc="-100" normalizeH="0" baseline="0" noProof="0">
                <a:ln>
                  <a:noFill/>
                </a:ln>
                <a:solidFill>
                  <a:srgbClr val="44546A"/>
                </a:solidFill>
                <a:effectLst/>
                <a:uLnTx/>
                <a:uFillTx/>
                <a:latin typeface="Cambria"/>
                <a:ea typeface="+mj-ea"/>
                <a:cs typeface="+mj-cs"/>
              </a:rPr>
            </a:br>
            <a:endParaRPr kumimoji="0" lang="en-US" sz="2800" b="0" i="0" u="none" strike="noStrike" kern="1200" cap="none" spc="-100" normalizeH="0" baseline="0" noProof="0">
              <a:ln>
                <a:noFill/>
              </a:ln>
              <a:solidFill>
                <a:srgbClr val="44546A"/>
              </a:solidFill>
              <a:effectLst/>
              <a:uLnTx/>
              <a:uFillTx/>
              <a:latin typeface="Cambria"/>
              <a:ea typeface="+mj-ea"/>
              <a:cs typeface="+mj-cs"/>
            </a:endParaRPr>
          </a:p>
        </p:txBody>
      </p:sp>
      <p:graphicFrame>
        <p:nvGraphicFramePr>
          <p:cNvPr id="5" name="Chart 4">
            <a:extLst>
              <a:ext uri="{FF2B5EF4-FFF2-40B4-BE49-F238E27FC236}">
                <a16:creationId xmlns:a16="http://schemas.microsoft.com/office/drawing/2014/main" id="{821770F2-CC96-DADD-961F-8CD9CFB4C23B}"/>
              </a:ext>
            </a:extLst>
          </p:cNvPr>
          <p:cNvGraphicFramePr>
            <a:graphicFrameLocks/>
          </p:cNvGraphicFramePr>
          <p:nvPr/>
        </p:nvGraphicFramePr>
        <p:xfrm>
          <a:off x="923065" y="1476632"/>
          <a:ext cx="10345869" cy="5047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50599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2198EE2-BA80-5F56-BDFE-9AD09FC56963}"/>
              </a:ext>
            </a:extLst>
          </p:cNvPr>
          <p:cNvSpPr txBox="1">
            <a:spLocks/>
          </p:cNvSpPr>
          <p:nvPr/>
        </p:nvSpPr>
        <p:spPr>
          <a:xfrm>
            <a:off x="824097" y="234963"/>
            <a:ext cx="10543805"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cap="none" spc="-100" baseline="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100" normalizeH="0" baseline="0" noProof="0">
                <a:ln>
                  <a:noFill/>
                </a:ln>
                <a:solidFill>
                  <a:sysClr val="windowText" lastClr="000000"/>
                </a:solidFill>
                <a:effectLst/>
                <a:uLnTx/>
                <a:uFillTx/>
                <a:latin typeface="Cambria"/>
                <a:ea typeface="+mj-ea"/>
                <a:cs typeface="+mj-cs"/>
              </a:rPr>
              <a:t>California: </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From 2013-2023, the AI/AN </a:t>
            </a:r>
            <a:r>
              <a:rPr kumimoji="0" lang="en-US" sz="2800" b="1" i="0" u="none" strike="noStrike" kern="1200" cap="none" spc="0" normalizeH="0" baseline="0" noProof="0">
                <a:ln>
                  <a:noFill/>
                </a:ln>
                <a:solidFill>
                  <a:srgbClr val="EE6A4F"/>
                </a:solidFill>
                <a:effectLst/>
                <a:uLnTx/>
                <a:uFillTx/>
                <a:latin typeface="Cambria"/>
                <a:ea typeface="+mj-ea"/>
                <a:cs typeface="+mj-cs"/>
              </a:rPr>
              <a:t>Uninsured</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rate decreased, and AI/AN </a:t>
            </a:r>
            <a:r>
              <a:rPr kumimoji="0" lang="en-US" sz="2800" b="1" i="0" u="none" strike="noStrike" kern="1200" cap="none" spc="0" normalizeH="0" baseline="0" noProof="0">
                <a:ln>
                  <a:noFill/>
                </a:ln>
                <a:solidFill>
                  <a:srgbClr val="007087"/>
                </a:solidFill>
                <a:effectLst/>
                <a:uLnTx/>
                <a:uFillTx/>
                <a:latin typeface="Cambria"/>
                <a:ea typeface="+mj-ea"/>
                <a:cs typeface="+mj-cs"/>
              </a:rPr>
              <a:t>Medicaid </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and</a:t>
            </a:r>
            <a:r>
              <a:rPr kumimoji="0" lang="en-US" sz="2800" b="1" i="0" u="none" strike="noStrike" kern="1200" cap="none" spc="0" normalizeH="0" baseline="0" noProof="0">
                <a:ln>
                  <a:noFill/>
                </a:ln>
                <a:solidFill>
                  <a:srgbClr val="007087"/>
                </a:solidFill>
                <a:effectLst/>
                <a:uLnTx/>
                <a:uFillTx/>
                <a:latin typeface="Cambria"/>
                <a:ea typeface="+mj-ea"/>
                <a:cs typeface="+mj-cs"/>
              </a:rPr>
              <a:t> </a:t>
            </a:r>
            <a:r>
              <a:rPr kumimoji="0" lang="en-US" sz="2800" b="1" i="0" u="none" strike="noStrike" kern="1200" cap="none" spc="0" normalizeH="0" baseline="0" noProof="0">
                <a:ln>
                  <a:noFill/>
                </a:ln>
                <a:solidFill>
                  <a:srgbClr val="89191A"/>
                </a:solidFill>
                <a:effectLst/>
                <a:uLnTx/>
                <a:uFillTx/>
                <a:latin typeface="Cambria"/>
                <a:ea typeface="+mj-ea"/>
                <a:cs typeface="+mj-cs"/>
              </a:rPr>
              <a:t>Medicare</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enrollment rates increased.</a:t>
            </a:r>
            <a:endParaRPr kumimoji="0" lang="en-US" sz="2800" b="0" i="0" u="none" strike="noStrike" kern="1200" cap="none" spc="-100" normalizeH="0" baseline="0" noProof="0">
              <a:ln>
                <a:noFill/>
              </a:ln>
              <a:solidFill>
                <a:srgbClr val="44546A"/>
              </a:solidFill>
              <a:effectLst/>
              <a:uLnTx/>
              <a:uFillTx/>
              <a:latin typeface="Cambria"/>
              <a:ea typeface="+mj-ea"/>
              <a:cs typeface="+mj-cs"/>
            </a:endParaRPr>
          </a:p>
        </p:txBody>
      </p:sp>
      <p:graphicFrame>
        <p:nvGraphicFramePr>
          <p:cNvPr id="2" name="Chart 1">
            <a:extLst>
              <a:ext uri="{FF2B5EF4-FFF2-40B4-BE49-F238E27FC236}">
                <a16:creationId xmlns:a16="http://schemas.microsoft.com/office/drawing/2014/main" id="{91ED2B98-9106-50FC-A5F7-78848749FEC6}"/>
              </a:ext>
            </a:extLst>
          </p:cNvPr>
          <p:cNvGraphicFramePr>
            <a:graphicFrameLocks/>
          </p:cNvGraphicFramePr>
          <p:nvPr/>
        </p:nvGraphicFramePr>
        <p:xfrm>
          <a:off x="1368911" y="1698724"/>
          <a:ext cx="9454178" cy="480597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996612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43E3AB9-B5E0-BA52-F8DB-1830A8A61E9A}"/>
              </a:ext>
            </a:extLst>
          </p:cNvPr>
          <p:cNvSpPr txBox="1">
            <a:spLocks/>
          </p:cNvSpPr>
          <p:nvPr/>
        </p:nvSpPr>
        <p:spPr>
          <a:xfrm>
            <a:off x="1101213" y="283775"/>
            <a:ext cx="10160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5400" kern="1200" cap="none" spc="-100" baseline="0">
                <a:ln>
                  <a:noFill/>
                </a:ln>
                <a:solidFill>
                  <a:schemeClr val="tx2"/>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Cambria"/>
                <a:ea typeface="+mj-ea"/>
                <a:cs typeface="+mj-cs"/>
              </a:rPr>
              <a:t>Nevada:</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From 2013-2023, the AI/AN </a:t>
            </a:r>
            <a:r>
              <a:rPr kumimoji="0" lang="en-US" sz="2800" b="1" i="0" u="none" strike="noStrike" kern="1200" cap="none" spc="0" normalizeH="0" baseline="0" noProof="0">
                <a:ln>
                  <a:noFill/>
                </a:ln>
                <a:solidFill>
                  <a:srgbClr val="EE6A4F"/>
                </a:solidFill>
                <a:effectLst/>
                <a:uLnTx/>
                <a:uFillTx/>
                <a:latin typeface="Cambria"/>
                <a:ea typeface="+mj-ea"/>
                <a:cs typeface="+mj-cs"/>
              </a:rPr>
              <a:t>Uninsured</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rate decreased, and AI/AN </a:t>
            </a:r>
            <a:r>
              <a:rPr kumimoji="0" lang="en-US" sz="2800" b="1" i="0" u="none" strike="noStrike" kern="1200" cap="none" spc="0" normalizeH="0" baseline="0" noProof="0">
                <a:ln>
                  <a:noFill/>
                </a:ln>
                <a:solidFill>
                  <a:srgbClr val="007087"/>
                </a:solidFill>
                <a:effectLst/>
                <a:uLnTx/>
                <a:uFillTx/>
                <a:latin typeface="Cambria"/>
                <a:ea typeface="+mj-ea"/>
                <a:cs typeface="+mj-cs"/>
              </a:rPr>
              <a:t>Medicaid </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and</a:t>
            </a:r>
            <a:r>
              <a:rPr kumimoji="0" lang="en-US" sz="2800" b="1" i="0" u="none" strike="noStrike" kern="1200" cap="none" spc="0" normalizeH="0" baseline="0" noProof="0">
                <a:ln>
                  <a:noFill/>
                </a:ln>
                <a:solidFill>
                  <a:srgbClr val="007087"/>
                </a:solidFill>
                <a:effectLst/>
                <a:uLnTx/>
                <a:uFillTx/>
                <a:latin typeface="Cambria"/>
                <a:ea typeface="+mj-ea"/>
                <a:cs typeface="+mj-cs"/>
              </a:rPr>
              <a:t> </a:t>
            </a:r>
            <a:r>
              <a:rPr kumimoji="0" lang="en-US" sz="2800" b="1" i="0" u="none" strike="noStrike" kern="1200" cap="none" spc="0" normalizeH="0" baseline="0" noProof="0">
                <a:ln>
                  <a:noFill/>
                </a:ln>
                <a:solidFill>
                  <a:srgbClr val="89191A"/>
                </a:solidFill>
                <a:effectLst/>
                <a:uLnTx/>
                <a:uFillTx/>
                <a:latin typeface="Cambria"/>
                <a:ea typeface="+mj-ea"/>
                <a:cs typeface="+mj-cs"/>
              </a:rPr>
              <a:t>Medicare</a:t>
            </a:r>
            <a:r>
              <a:rPr kumimoji="0" lang="en-US" sz="2800" b="0" i="0" u="none" strike="noStrike" kern="1200" cap="none" spc="0" normalizeH="0" baseline="0" noProof="0">
                <a:ln>
                  <a:noFill/>
                </a:ln>
                <a:solidFill>
                  <a:sysClr val="windowText" lastClr="000000">
                    <a:lumMod val="65000"/>
                    <a:lumOff val="35000"/>
                  </a:sysClr>
                </a:solidFill>
                <a:effectLst/>
                <a:uLnTx/>
                <a:uFillTx/>
                <a:latin typeface="Cambria"/>
                <a:ea typeface="+mj-ea"/>
                <a:cs typeface="+mj-cs"/>
              </a:rPr>
              <a:t> enrollment rates increased.</a:t>
            </a:r>
            <a:endParaRPr kumimoji="0" lang="en-US" sz="2800" b="0" i="0" u="none" strike="noStrike" kern="1200" cap="none" spc="-100" normalizeH="0" baseline="0" noProof="0">
              <a:ln>
                <a:noFill/>
              </a:ln>
              <a:solidFill>
                <a:srgbClr val="44546A"/>
              </a:solidFill>
              <a:effectLst/>
              <a:uLnTx/>
              <a:uFillTx/>
              <a:latin typeface="Cambria"/>
              <a:ea typeface="+mj-ea"/>
              <a:cs typeface="+mj-cs"/>
            </a:endParaRPr>
          </a:p>
        </p:txBody>
      </p:sp>
      <p:graphicFrame>
        <p:nvGraphicFramePr>
          <p:cNvPr id="2" name="Chart 1">
            <a:extLst>
              <a:ext uri="{FF2B5EF4-FFF2-40B4-BE49-F238E27FC236}">
                <a16:creationId xmlns:a16="http://schemas.microsoft.com/office/drawing/2014/main" id="{CE334A1D-EE5D-E8AF-CE08-DB739D7C9A31}"/>
              </a:ext>
            </a:extLst>
          </p:cNvPr>
          <p:cNvGraphicFramePr>
            <a:graphicFrameLocks/>
          </p:cNvGraphicFramePr>
          <p:nvPr/>
        </p:nvGraphicFramePr>
        <p:xfrm>
          <a:off x="1305434" y="1811276"/>
          <a:ext cx="9581131" cy="45262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74322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screen shot of a phone&#10;&#10;Description automatically generated">
            <a:extLst>
              <a:ext uri="{FF2B5EF4-FFF2-40B4-BE49-F238E27FC236}">
                <a16:creationId xmlns:a16="http://schemas.microsoft.com/office/drawing/2014/main" id="{FCE69794-7575-BD87-41DC-C16DB29164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9421" y="415632"/>
            <a:ext cx="4359945" cy="6164317"/>
          </a:xfrm>
          <a:prstGeom prst="rect">
            <a:avLst/>
          </a:prstGeom>
        </p:spPr>
      </p:pic>
      <p:pic>
        <p:nvPicPr>
          <p:cNvPr id="10" name="Picture 9" descr="A screenshot of a cell phone&#10;&#10;Description automatically generated">
            <a:extLst>
              <a:ext uri="{FF2B5EF4-FFF2-40B4-BE49-F238E27FC236}">
                <a16:creationId xmlns:a16="http://schemas.microsoft.com/office/drawing/2014/main" id="{AF2C36BA-B869-DC8A-C5C0-A2C7A51078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88" y="415633"/>
            <a:ext cx="4359945" cy="6164317"/>
          </a:xfrm>
          <a:prstGeom prst="rect">
            <a:avLst/>
          </a:prstGeom>
        </p:spPr>
      </p:pic>
      <p:pic>
        <p:nvPicPr>
          <p:cNvPr id="14" name="Picture 13" descr="A qr code with black dots&#10;&#10;Description automatically generated">
            <a:extLst>
              <a:ext uri="{FF2B5EF4-FFF2-40B4-BE49-F238E27FC236}">
                <a16:creationId xmlns:a16="http://schemas.microsoft.com/office/drawing/2014/main" id="{C0A7F424-9C4F-C8A6-6B6D-DA3F91E16D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1888" y="2784583"/>
            <a:ext cx="2860456" cy="2860456"/>
          </a:xfrm>
          <a:prstGeom prst="rect">
            <a:avLst/>
          </a:prstGeom>
        </p:spPr>
      </p:pic>
      <p:sp>
        <p:nvSpPr>
          <p:cNvPr id="4" name="Title 1">
            <a:extLst>
              <a:ext uri="{FF2B5EF4-FFF2-40B4-BE49-F238E27FC236}">
                <a16:creationId xmlns:a16="http://schemas.microsoft.com/office/drawing/2014/main" id="{2A82B10F-0805-40E0-C605-ADE450C718C5}"/>
              </a:ext>
            </a:extLst>
          </p:cNvPr>
          <p:cNvSpPr txBox="1">
            <a:spLocks/>
          </p:cNvSpPr>
          <p:nvPr/>
        </p:nvSpPr>
        <p:spPr>
          <a:xfrm>
            <a:off x="4575174" y="61840"/>
            <a:ext cx="3032921" cy="2095500"/>
          </a:xfrm>
          <a:prstGeom prst="rect">
            <a:avLst/>
          </a:prstGeom>
          <a:solidFill>
            <a:schemeClr val="tx1"/>
          </a:solidFill>
        </p:spPr>
        <p:txBody>
          <a:bodyPr lIns="91440" tIns="45720" rIns="91440" bIns="45720" anchor="ctr">
            <a:normAutofit fontScale="97500"/>
          </a:bodyPr>
          <a:lst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a:lstStyle>
          <a:p>
            <a:pPr algn="ctr"/>
            <a:r>
              <a:rPr lang="en-US" sz="4000">
                <a:solidFill>
                  <a:srgbClr val="B51925"/>
                </a:solidFill>
                <a:latin typeface="Times New Roman"/>
                <a:cs typeface="Times New Roman"/>
              </a:rPr>
              <a:t>NIHB Story Boards</a:t>
            </a:r>
          </a:p>
        </p:txBody>
      </p:sp>
    </p:spTree>
    <p:extLst>
      <p:ext uri="{BB962C8B-B14F-4D97-AF65-F5344CB8AC3E}">
        <p14:creationId xmlns:p14="http://schemas.microsoft.com/office/powerpoint/2010/main" val="244172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12C280-2578-27CF-A668-D603547FB10E}"/>
              </a:ext>
            </a:extLst>
          </p:cNvPr>
          <p:cNvSpPr/>
          <p:nvPr/>
        </p:nvSpPr>
        <p:spPr>
          <a:xfrm>
            <a:off x="1" y="0"/>
            <a:ext cx="12192000" cy="6858000"/>
          </a:xfrm>
          <a:prstGeom prst="rect">
            <a:avLst/>
          </a:prstGeom>
          <a:solidFill>
            <a:srgbClr val="B5192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50A6EB-F195-90DE-CF61-46524A0527D5}"/>
              </a:ext>
            </a:extLst>
          </p:cNvPr>
          <p:cNvSpPr>
            <a:spLocks noGrp="1"/>
          </p:cNvSpPr>
          <p:nvPr>
            <p:ph type="title"/>
          </p:nvPr>
        </p:nvSpPr>
        <p:spPr>
          <a:xfrm>
            <a:off x="640080" y="329184"/>
            <a:ext cx="6894576" cy="1783080"/>
          </a:xfrm>
        </p:spPr>
        <p:txBody>
          <a:bodyPr anchor="b">
            <a:normAutofit fontScale="90000"/>
          </a:bodyPr>
          <a:lstStyle/>
          <a:p>
            <a:r>
              <a:rPr lang="en-US" sz="5000" b="1" dirty="0">
                <a:latin typeface="Times New Roman"/>
                <a:cs typeface="Times New Roman"/>
              </a:rPr>
              <a:t>Season 2 in 2024: The Hope &amp; Healing Podcast</a:t>
            </a:r>
          </a:p>
        </p:txBody>
      </p:sp>
      <p:pic>
        <p:nvPicPr>
          <p:cNvPr id="1026" name="Picture 2">
            <a:extLst>
              <a:ext uri="{FF2B5EF4-FFF2-40B4-BE49-F238E27FC236}">
                <a16:creationId xmlns:a16="http://schemas.microsoft.com/office/drawing/2014/main" id="{ED2A9FD5-0CEB-20D6-90D5-05A9B0C8EE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55963" y="329183"/>
            <a:ext cx="3429969" cy="34299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Text&#10;&#10;Description automatically generated">
            <a:extLst>
              <a:ext uri="{FF2B5EF4-FFF2-40B4-BE49-F238E27FC236}">
                <a16:creationId xmlns:a16="http://schemas.microsoft.com/office/drawing/2014/main" id="{481BDC7B-9E66-93DE-1FA4-0E53C414D4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3668" y="4079193"/>
            <a:ext cx="2176272" cy="2176272"/>
          </a:xfrm>
          <a:prstGeom prst="rect">
            <a:avLst/>
          </a:prstGeom>
        </p:spPr>
      </p:pic>
      <p:sp>
        <p:nvSpPr>
          <p:cNvPr id="7" name="Slide Number Placeholder 6">
            <a:extLst>
              <a:ext uri="{FF2B5EF4-FFF2-40B4-BE49-F238E27FC236}">
                <a16:creationId xmlns:a16="http://schemas.microsoft.com/office/drawing/2014/main" id="{8CE00CB7-DA75-603E-D3B4-035AE7719D6A}"/>
              </a:ext>
            </a:extLst>
          </p:cNvPr>
          <p:cNvSpPr>
            <a:spLocks noGrp="1"/>
          </p:cNvSpPr>
          <p:nvPr>
            <p:ph type="sldNum" sz="quarter" idx="12"/>
          </p:nvPr>
        </p:nvSpPr>
        <p:spPr>
          <a:xfrm>
            <a:off x="8610600" y="6356350"/>
            <a:ext cx="2743200" cy="365125"/>
          </a:xfrm>
        </p:spPr>
        <p:txBody>
          <a:bodyPr>
            <a:normAutofit/>
          </a:bodyPr>
          <a:lstStyle/>
          <a:p>
            <a:pPr>
              <a:spcAft>
                <a:spcPts val="600"/>
              </a:spcAft>
            </a:pPr>
            <a:fld id="{F04160CB-2F8A-4D53-BFB9-96930DAD3863}" type="slidenum">
              <a:rPr lang="en-US" smtClean="0"/>
              <a:pPr>
                <a:spcAft>
                  <a:spcPts val="600"/>
                </a:spcAft>
              </a:pPr>
              <a:t>26</a:t>
            </a:fld>
            <a:endParaRPr lang="en-US"/>
          </a:p>
        </p:txBody>
      </p:sp>
      <p:sp>
        <p:nvSpPr>
          <p:cNvPr id="6" name="TextBox 5">
            <a:extLst>
              <a:ext uri="{FF2B5EF4-FFF2-40B4-BE49-F238E27FC236}">
                <a16:creationId xmlns:a16="http://schemas.microsoft.com/office/drawing/2014/main" id="{9D99F613-44D8-6743-51F6-2E250579CD62}"/>
              </a:ext>
            </a:extLst>
          </p:cNvPr>
          <p:cNvSpPr txBox="1"/>
          <p:nvPr/>
        </p:nvSpPr>
        <p:spPr>
          <a:xfrm>
            <a:off x="812460" y="2777590"/>
            <a:ext cx="6101442" cy="3477875"/>
          </a:xfrm>
          <a:prstGeom prst="rect">
            <a:avLst/>
          </a:prstGeom>
          <a:noFill/>
        </p:spPr>
        <p:txBody>
          <a:bodyPr wrap="square" lIns="91440" tIns="45720" rIns="91440" bIns="45720" anchor="t">
            <a:spAutoFit/>
          </a:bodyPr>
          <a:lstStyle/>
          <a:p>
            <a:pPr marL="0" indent="0">
              <a:spcBef>
                <a:spcPts val="1200"/>
              </a:spcBef>
              <a:buNone/>
            </a:pPr>
            <a:r>
              <a:rPr lang="en-US" sz="2000" b="1" dirty="0">
                <a:latin typeface="Times New Roman"/>
                <a:cs typeface="Times New Roman"/>
              </a:rPr>
              <a:t>Six Episode Series (Season 1):</a:t>
            </a:r>
          </a:p>
          <a:p>
            <a:pPr marL="742950" indent="-742950">
              <a:spcBef>
                <a:spcPts val="1200"/>
              </a:spcBef>
              <a:buFont typeface="+mj-lt"/>
              <a:buAutoNum type="arabicPeriod"/>
            </a:pPr>
            <a:r>
              <a:rPr lang="en-US" sz="2000" b="1" dirty="0">
                <a:latin typeface="Times New Roman"/>
                <a:cs typeface="Times New Roman"/>
              </a:rPr>
              <a:t>Introduction </a:t>
            </a:r>
            <a:r>
              <a:rPr lang="en-US" sz="2000" dirty="0">
                <a:latin typeface="Times New Roman"/>
                <a:cs typeface="Times New Roman"/>
              </a:rPr>
              <a:t>| Kristen Bitsuie</a:t>
            </a:r>
            <a:endParaRPr lang="en-US" sz="2000" b="1" dirty="0">
              <a:latin typeface="Times New Roman"/>
              <a:cs typeface="Times New Roman"/>
            </a:endParaRPr>
          </a:p>
          <a:p>
            <a:pPr marL="742950" indent="-742950">
              <a:spcBef>
                <a:spcPts val="1200"/>
              </a:spcBef>
              <a:buFont typeface="+mj-lt"/>
              <a:buAutoNum type="arabicPeriod"/>
            </a:pPr>
            <a:r>
              <a:rPr lang="en-US" sz="2000" b="1" dirty="0">
                <a:latin typeface="Times New Roman"/>
                <a:cs typeface="Times New Roman"/>
              </a:rPr>
              <a:t>Medicaid 101 </a:t>
            </a:r>
            <a:r>
              <a:rPr lang="en-US" sz="2000" dirty="0">
                <a:latin typeface="Times New Roman"/>
                <a:cs typeface="Times New Roman"/>
              </a:rPr>
              <a:t>| Angie Wilson</a:t>
            </a:r>
          </a:p>
          <a:p>
            <a:pPr marL="742950" indent="-742950">
              <a:spcBef>
                <a:spcPts val="1200"/>
              </a:spcBef>
              <a:buFont typeface="+mj-lt"/>
              <a:buAutoNum type="arabicPeriod"/>
            </a:pPr>
            <a:r>
              <a:rPr lang="en-US" sz="2000" b="1" dirty="0">
                <a:latin typeface="Times New Roman"/>
                <a:cs typeface="Times New Roman"/>
              </a:rPr>
              <a:t>Medicare 101 </a:t>
            </a:r>
            <a:r>
              <a:rPr lang="en-US" sz="2000" dirty="0">
                <a:latin typeface="Times New Roman"/>
                <a:cs typeface="Times New Roman"/>
              </a:rPr>
              <a:t>| Adam Archuleta</a:t>
            </a:r>
            <a:endParaRPr lang="en-US" sz="2000" b="1" dirty="0">
              <a:latin typeface="Times New Roman"/>
              <a:cs typeface="Times New Roman"/>
            </a:endParaRPr>
          </a:p>
          <a:p>
            <a:pPr marL="742950" indent="-742950">
              <a:spcBef>
                <a:spcPts val="1200"/>
              </a:spcBef>
              <a:buFont typeface="+mj-lt"/>
              <a:buAutoNum type="arabicPeriod"/>
            </a:pPr>
            <a:r>
              <a:rPr lang="en-US" sz="2000" b="1" dirty="0">
                <a:latin typeface="Times New Roman"/>
                <a:cs typeface="Times New Roman"/>
              </a:rPr>
              <a:t>Marketplace 101 </a:t>
            </a:r>
            <a:r>
              <a:rPr lang="en-US" sz="2000" dirty="0">
                <a:latin typeface="Times New Roman"/>
                <a:cs typeface="Times New Roman"/>
              </a:rPr>
              <a:t>|</a:t>
            </a:r>
            <a:r>
              <a:rPr lang="en-US" sz="2000" b="1" dirty="0">
                <a:latin typeface="Times New Roman"/>
                <a:cs typeface="Times New Roman"/>
              </a:rPr>
              <a:t> </a:t>
            </a:r>
            <a:r>
              <a:rPr lang="en-US" sz="2000" dirty="0">
                <a:latin typeface="Times New Roman"/>
                <a:cs typeface="Times New Roman"/>
              </a:rPr>
              <a:t>Yvonne Myers</a:t>
            </a:r>
          </a:p>
          <a:p>
            <a:pPr marL="742950" indent="-742950">
              <a:spcBef>
                <a:spcPts val="1200"/>
              </a:spcBef>
              <a:buFont typeface="+mj-lt"/>
              <a:buAutoNum type="arabicPeriod"/>
            </a:pPr>
            <a:r>
              <a:rPr lang="en-US" sz="2000" b="1" dirty="0">
                <a:latin typeface="Times New Roman"/>
                <a:cs typeface="Times New Roman"/>
              </a:rPr>
              <a:t>Health Equity </a:t>
            </a:r>
            <a:r>
              <a:rPr lang="en-US" sz="2000" dirty="0">
                <a:latin typeface="Times New Roman"/>
                <a:cs typeface="Times New Roman"/>
              </a:rPr>
              <a:t>| Jim Roberts</a:t>
            </a:r>
          </a:p>
          <a:p>
            <a:pPr marL="742950" indent="-742950">
              <a:spcBef>
                <a:spcPts val="1200"/>
              </a:spcBef>
              <a:buFont typeface="+mj-lt"/>
              <a:buAutoNum type="arabicPeriod"/>
            </a:pPr>
            <a:r>
              <a:rPr lang="en-US" sz="2000" b="1" dirty="0">
                <a:latin typeface="Times New Roman"/>
                <a:cs typeface="Times New Roman"/>
              </a:rPr>
              <a:t>Emerging Hot Topics </a:t>
            </a:r>
            <a:r>
              <a:rPr lang="en-US" sz="2000" dirty="0">
                <a:latin typeface="Times New Roman"/>
                <a:cs typeface="Times New Roman"/>
              </a:rPr>
              <a:t>| Melissa Gower &amp; Winn Davis</a:t>
            </a:r>
          </a:p>
        </p:txBody>
      </p:sp>
    </p:spTree>
    <p:extLst>
      <p:ext uri="{BB962C8B-B14F-4D97-AF65-F5344CB8AC3E}">
        <p14:creationId xmlns:p14="http://schemas.microsoft.com/office/powerpoint/2010/main" val="21270768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39344-D63F-0A56-14FB-D2AAFCB632F6}"/>
              </a:ext>
            </a:extLst>
          </p:cNvPr>
          <p:cNvSpPr>
            <a:spLocks noGrp="1"/>
          </p:cNvSpPr>
          <p:nvPr>
            <p:ph type="title"/>
          </p:nvPr>
        </p:nvSpPr>
        <p:spPr>
          <a:xfrm>
            <a:off x="372319" y="1570993"/>
            <a:ext cx="3888163" cy="1056423"/>
          </a:xfrm>
        </p:spPr>
        <p:txBody>
          <a:bodyPr anchor="b">
            <a:noAutofit/>
          </a:bodyPr>
          <a:lstStyle/>
          <a:p>
            <a:pPr algn="ctr"/>
            <a:r>
              <a:rPr lang="en-US" sz="4000" b="1" dirty="0" err="1">
                <a:solidFill>
                  <a:srgbClr val="B51925"/>
                </a:solidFill>
                <a:latin typeface="Times New Roman"/>
                <a:cs typeface="Times New Roman"/>
              </a:rPr>
              <a:t>Ahéhee</a:t>
            </a:r>
            <a:r>
              <a:rPr lang="en-US" sz="4000" b="1" dirty="0">
                <a:solidFill>
                  <a:srgbClr val="B51925"/>
                </a:solidFill>
                <a:latin typeface="Times New Roman"/>
                <a:cs typeface="Times New Roman"/>
              </a:rPr>
              <a:t>’</a:t>
            </a:r>
            <a:br>
              <a:rPr lang="en-US" sz="4000" b="1" dirty="0">
                <a:solidFill>
                  <a:srgbClr val="B51925"/>
                </a:solidFill>
                <a:latin typeface="Times New Roman"/>
                <a:cs typeface="Times New Roman"/>
              </a:rPr>
            </a:br>
            <a:r>
              <a:rPr lang="en-US" sz="2400" b="1" dirty="0">
                <a:solidFill>
                  <a:srgbClr val="B51925"/>
                </a:solidFill>
                <a:latin typeface="Times New Roman"/>
                <a:cs typeface="Times New Roman"/>
              </a:rPr>
              <a:t>(Thank you)</a:t>
            </a:r>
            <a:endParaRPr lang="en-US" sz="2400" b="1" dirty="0">
              <a:solidFill>
                <a:srgbClr val="B51925"/>
              </a:solidFill>
              <a:latin typeface="Times New Roman" panose="02020603050405020304" pitchFamily="18" charset="0"/>
              <a:cs typeface="Times New Roman" panose="02020603050405020304" pitchFamily="18" charset="0"/>
            </a:endParaRPr>
          </a:p>
        </p:txBody>
      </p:sp>
      <p:pic>
        <p:nvPicPr>
          <p:cNvPr id="4" name="Picture 3" descr="White bird feathers">
            <a:extLst>
              <a:ext uri="{FF2B5EF4-FFF2-40B4-BE49-F238E27FC236}">
                <a16:creationId xmlns:a16="http://schemas.microsoft.com/office/drawing/2014/main" id="{7555953F-14E5-1547-C8AA-2A17A0B0632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34168" r="29002" b="1"/>
          <a:stretch/>
        </p:blipFill>
        <p:spPr>
          <a:xfrm>
            <a:off x="1" y="9913"/>
            <a:ext cx="12192000" cy="1373631"/>
          </a:xfrm>
          <a:prstGeom prst="rect">
            <a:avLst/>
          </a:prstGeom>
        </p:spPr>
      </p:pic>
      <p:pic>
        <p:nvPicPr>
          <p:cNvPr id="8" name="Picture 7" descr="A close-up of a black background&#10;&#10;Description automatically generated with low confidence">
            <a:extLst>
              <a:ext uri="{FF2B5EF4-FFF2-40B4-BE49-F238E27FC236}">
                <a16:creationId xmlns:a16="http://schemas.microsoft.com/office/drawing/2014/main" id="{0C512D1D-E8E4-EE16-68D4-B0696577B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4878" y="5287007"/>
            <a:ext cx="2323049" cy="576598"/>
          </a:xfrm>
          <a:prstGeom prst="rect">
            <a:avLst/>
          </a:prstGeom>
        </p:spPr>
      </p:pic>
      <p:sp>
        <p:nvSpPr>
          <p:cNvPr id="5" name="TextBox 4">
            <a:extLst>
              <a:ext uri="{FF2B5EF4-FFF2-40B4-BE49-F238E27FC236}">
                <a16:creationId xmlns:a16="http://schemas.microsoft.com/office/drawing/2014/main" id="{C8EED9D9-41EC-5E5B-4934-962CA427275F}"/>
              </a:ext>
            </a:extLst>
          </p:cNvPr>
          <p:cNvSpPr txBox="1"/>
          <p:nvPr/>
        </p:nvSpPr>
        <p:spPr>
          <a:xfrm>
            <a:off x="112705" y="2814865"/>
            <a:ext cx="4427397" cy="1631216"/>
          </a:xfrm>
          <a:prstGeom prst="rect">
            <a:avLst/>
          </a:prstGeom>
          <a:noFill/>
        </p:spPr>
        <p:txBody>
          <a:bodyPr wrap="square" lIns="91440" tIns="45720" rIns="91440" bIns="45720" rtlCol="0" anchor="t">
            <a:spAutoFit/>
          </a:bodyPr>
          <a:lstStyle/>
          <a:p>
            <a:pPr algn="ctr"/>
            <a:r>
              <a:rPr lang="en-US" sz="2800" b="1" dirty="0">
                <a:solidFill>
                  <a:srgbClr val="B51925"/>
                </a:solidFill>
                <a:latin typeface="Perpetua Titling MT" panose="02020502060505020804" pitchFamily="18" charset="0"/>
                <a:cs typeface="Times New Roman" panose="02020603050405020304" pitchFamily="18" charset="0"/>
              </a:rPr>
              <a:t>Kristen Bitsuie</a:t>
            </a:r>
          </a:p>
          <a:p>
            <a:pPr algn="ctr"/>
            <a:r>
              <a:rPr lang="en-US" sz="2400" dirty="0">
                <a:solidFill>
                  <a:srgbClr val="B51925"/>
                </a:solidFill>
                <a:latin typeface="Times New Roman" panose="02020603050405020304" pitchFamily="18" charset="0"/>
                <a:cs typeface="Times New Roman" panose="02020603050405020304" pitchFamily="18" charset="0"/>
              </a:rPr>
              <a:t>Tribal Health Care Outreach and Education Policy Manager</a:t>
            </a:r>
          </a:p>
          <a:p>
            <a:pPr algn="ctr"/>
            <a:r>
              <a:rPr lang="en-US" sz="2400" dirty="0">
                <a:solidFill>
                  <a:srgbClr val="B51925"/>
                </a:solidFill>
                <a:latin typeface="Times New Roman" panose="02020603050405020304" pitchFamily="18" charset="0"/>
                <a:cs typeface="Times New Roman" panose="02020603050405020304" pitchFamily="18" charset="0"/>
              </a:rPr>
              <a:t>kbitsuie@nihb.org</a:t>
            </a:r>
          </a:p>
        </p:txBody>
      </p:sp>
      <p:sp>
        <p:nvSpPr>
          <p:cNvPr id="7" name="TextBox 6">
            <a:extLst>
              <a:ext uri="{FF2B5EF4-FFF2-40B4-BE49-F238E27FC236}">
                <a16:creationId xmlns:a16="http://schemas.microsoft.com/office/drawing/2014/main" id="{CD3D3456-1787-F514-B6D6-C17DC00E5ED2}"/>
              </a:ext>
            </a:extLst>
          </p:cNvPr>
          <p:cNvSpPr txBox="1"/>
          <p:nvPr/>
        </p:nvSpPr>
        <p:spPr>
          <a:xfrm>
            <a:off x="4679679" y="4401151"/>
            <a:ext cx="7512321" cy="2431435"/>
          </a:xfrm>
          <a:prstGeom prst="rect">
            <a:avLst/>
          </a:prstGeom>
          <a:solidFill>
            <a:srgbClr val="918485">
              <a:lumMod val="75000"/>
            </a:srgbClr>
          </a:solid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Bahnschrift Condensed" panose="020B0502040204020203" pitchFamily="34" charset="0"/>
              <a:cs typeface="Dreaming Outloud Script Pro" panose="020B0604020202020204" pitchFamily="66"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4000" b="0" i="0" u="none" strike="noStrike" kern="0" cap="none" spc="0" normalizeH="0" baseline="0" noProof="0" dirty="0">
                <a:ln>
                  <a:noFill/>
                </a:ln>
                <a:solidFill>
                  <a:prstClr val="white"/>
                </a:solidFill>
                <a:effectLst/>
                <a:uLnTx/>
                <a:uFillTx/>
                <a:latin typeface="Bahnschrift Condensed" panose="020B0502040204020203" pitchFamily="34" charset="0"/>
                <a:cs typeface="Dreaming Outloud Script Pro" panose="020B0604020202020204" pitchFamily="66" charset="0"/>
              </a:rPr>
              <a:t>“It’s great to know that you can make any moment a learning opportunity.”</a:t>
            </a:r>
          </a:p>
          <a:p>
            <a:pPr marL="0" marR="0" lvl="0" indent="0" defTabSz="4572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dirty="0">
                <a:ln>
                  <a:noFill/>
                </a:ln>
                <a:solidFill>
                  <a:prstClr val="white"/>
                </a:solidFill>
                <a:effectLst/>
                <a:uLnTx/>
                <a:uFillTx/>
                <a:latin typeface="Bahnschrift Condensed" panose="020B0502040204020203" pitchFamily="34" charset="0"/>
                <a:cs typeface="Dreaming Outloud Script Pro" panose="020B0604020202020204" pitchFamily="66" charset="0"/>
              </a:rPr>
              <a:t> </a:t>
            </a:r>
            <a:endParaRPr kumimoji="0" lang="en-US" sz="800" b="0" i="0" u="none" strike="noStrike" kern="0" cap="none" spc="0" normalizeH="0" baseline="0" noProof="0" dirty="0">
              <a:ln>
                <a:noFill/>
              </a:ln>
              <a:solidFill>
                <a:prstClr val="white"/>
              </a:solidFill>
              <a:effectLst/>
              <a:uLnTx/>
              <a:uFillTx/>
              <a:latin typeface="Dreaming Outloud Script Pro" panose="020B0604020202020204" pitchFamily="66" charset="0"/>
              <a:cs typeface="Dreaming Outloud Script Pro" panose="020B0604020202020204" pitchFamily="66" charset="0"/>
            </a:endParaRPr>
          </a:p>
          <a:p>
            <a:pPr marL="0" marR="0" lvl="0" indent="0" defTabSz="4572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prstClr val="white"/>
                </a:solidFill>
                <a:effectLst/>
                <a:uLnTx/>
                <a:uFillTx/>
                <a:latin typeface="Dreaming Outloud Script Pro" panose="020B0604020202020204" pitchFamily="66" charset="0"/>
                <a:cs typeface="Dreaming Outloud Script Pro" panose="020B0604020202020204" pitchFamily="66" charset="0"/>
              </a:rPr>
              <a:t>-</a:t>
            </a:r>
            <a:r>
              <a:rPr kumimoji="0" lang="en-US" sz="3600" b="0" i="0" u="none" strike="noStrike" kern="0" cap="none" spc="0" normalizeH="0" baseline="0" noProof="0" dirty="0">
                <a:ln>
                  <a:noFill/>
                </a:ln>
                <a:solidFill>
                  <a:prstClr val="white"/>
                </a:solidFill>
                <a:effectLst/>
                <a:uLnTx/>
                <a:uFillTx/>
                <a:latin typeface="Bahnschrift Condensed" panose="020B0502040204020203" pitchFamily="34" charset="0"/>
                <a:cs typeface="Dreaming Outloud Script Pro" panose="020B0604020202020204" pitchFamily="66" charset="0"/>
              </a:rPr>
              <a:t>unknown</a:t>
            </a:r>
          </a:p>
          <a:p>
            <a:pPr marL="0" marR="0" lvl="0" indent="0" defTabSz="4572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white"/>
              </a:solidFill>
              <a:effectLst/>
              <a:uLnTx/>
              <a:uFillTx/>
              <a:latin typeface="Bahnschrift Condensed" panose="020B0502040204020203" pitchFamily="34" charset="0"/>
              <a:cs typeface="Dreaming Outloud Script Pro" panose="020B0604020202020204" pitchFamily="66" charset="0"/>
            </a:endParaRPr>
          </a:p>
        </p:txBody>
      </p:sp>
      <p:pic>
        <p:nvPicPr>
          <p:cNvPr id="9" name="Picture 8">
            <a:extLst>
              <a:ext uri="{FF2B5EF4-FFF2-40B4-BE49-F238E27FC236}">
                <a16:creationId xmlns:a16="http://schemas.microsoft.com/office/drawing/2014/main" id="{F3F0F4D4-73CF-3D7B-C8BD-EE1297FB3A23}"/>
              </a:ext>
            </a:extLst>
          </p:cNvPr>
          <p:cNvPicPr>
            <a:picLocks noChangeAspect="1"/>
          </p:cNvPicPr>
          <p:nvPr/>
        </p:nvPicPr>
        <p:blipFill rotWithShape="1">
          <a:blip r:embed="rId5"/>
          <a:srcRect l="19608" t="23453" r="21656"/>
          <a:stretch/>
        </p:blipFill>
        <p:spPr>
          <a:xfrm>
            <a:off x="4679679" y="1"/>
            <a:ext cx="7522954" cy="4348716"/>
          </a:xfrm>
          <a:prstGeom prst="rect">
            <a:avLst/>
          </a:prstGeom>
        </p:spPr>
      </p:pic>
    </p:spTree>
    <p:extLst>
      <p:ext uri="{BB962C8B-B14F-4D97-AF65-F5344CB8AC3E}">
        <p14:creationId xmlns:p14="http://schemas.microsoft.com/office/powerpoint/2010/main" val="3887603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A4D734-5E56-3C94-BBB1-16AC657435CA}"/>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dirty="0">
                <a:solidFill>
                  <a:schemeClr val="bg1"/>
                </a:solidFill>
              </a:rPr>
              <a:t>MEDICAID AND CHIP PROTECTIONS</a:t>
            </a:r>
            <a:endParaRPr lang="en-US" sz="4000" b="1" dirty="0">
              <a:solidFill>
                <a:schemeClr val="bg1"/>
              </a:solidFill>
              <a:latin typeface="Times New Roman"/>
              <a:cs typeface="Times New Roman"/>
            </a:endParaRPr>
          </a:p>
        </p:txBody>
      </p:sp>
      <p:sp>
        <p:nvSpPr>
          <p:cNvPr id="4" name="TextBox 3">
            <a:extLst>
              <a:ext uri="{FF2B5EF4-FFF2-40B4-BE49-F238E27FC236}">
                <a16:creationId xmlns:a16="http://schemas.microsoft.com/office/drawing/2014/main" id="{D03C954A-0536-0752-E41A-DD4AA4A50137}"/>
              </a:ext>
            </a:extLst>
          </p:cNvPr>
          <p:cNvSpPr txBox="1"/>
          <p:nvPr/>
        </p:nvSpPr>
        <p:spPr>
          <a:xfrm>
            <a:off x="677825" y="1657278"/>
            <a:ext cx="9635755" cy="5047536"/>
          </a:xfrm>
          <a:prstGeom prst="rect">
            <a:avLst/>
          </a:prstGeom>
          <a:noFill/>
        </p:spPr>
        <p:txBody>
          <a:bodyPr wrap="square">
            <a:spAutoFit/>
          </a:bodyPr>
          <a:lstStyle/>
          <a:p>
            <a:pPr marL="342900" indent="-342900">
              <a:spcBef>
                <a:spcPts val="0"/>
              </a:spcBef>
              <a:buFont typeface="Arial" panose="020B0604020202020204" pitchFamily="34" charset="0"/>
              <a:buChar char="•"/>
            </a:pPr>
            <a:r>
              <a:rPr lang="en-US" sz="2300" dirty="0"/>
              <a:t>Do not have to pay Medicaid premiums or enrollment fees if they are eligible to receive care from the Indian Health Care providers or through referral to a non-Indian provider such a Purchased/Referred Care</a:t>
            </a:r>
          </a:p>
          <a:p>
            <a:pPr marL="342900" indent="-342900">
              <a:spcBef>
                <a:spcPts val="0"/>
              </a:spcBef>
              <a:buFont typeface="Arial" panose="020B0604020202020204" pitchFamily="34" charset="0"/>
              <a:buChar char="•"/>
            </a:pPr>
            <a:r>
              <a:rPr lang="en-US" sz="2300" dirty="0"/>
              <a:t>Do not have to pay cost sharing, such as deductibles, coinsurance or copayments for any Medicaid service from any Medicaid provider if they have ever received a service or referral from and Indian Health Care provider</a:t>
            </a:r>
          </a:p>
          <a:p>
            <a:pPr marL="342900" indent="-342900">
              <a:spcBef>
                <a:spcPts val="0"/>
              </a:spcBef>
              <a:buFont typeface="Arial" panose="020B0604020202020204" pitchFamily="34" charset="0"/>
              <a:buChar char="•"/>
            </a:pPr>
            <a:r>
              <a:rPr lang="en-US" sz="2300" dirty="0"/>
              <a:t>Children who are American Indian/Alaska Native cannot be charged any premium, enrollment fee, copayment, coinsurance or deductible in CHIP</a:t>
            </a:r>
          </a:p>
          <a:p>
            <a:pPr marL="342900" indent="-342900">
              <a:spcBef>
                <a:spcPts val="0"/>
              </a:spcBef>
              <a:buFont typeface="Arial" panose="020B0604020202020204" pitchFamily="34" charset="0"/>
              <a:buChar char="•"/>
            </a:pPr>
            <a:r>
              <a:rPr lang="en-US" sz="2300" dirty="0"/>
              <a:t>Certain types of Indian payments and resources are not counted when determining Medicaid and CHIP eligibility</a:t>
            </a:r>
          </a:p>
          <a:p>
            <a:pPr marL="342900" indent="-342900">
              <a:spcBef>
                <a:spcPts val="0"/>
              </a:spcBef>
              <a:buFont typeface="Arial" panose="020B0604020202020204" pitchFamily="34" charset="0"/>
              <a:buChar char="•"/>
            </a:pPr>
            <a:r>
              <a:rPr lang="en-US" sz="2300" dirty="0"/>
              <a:t>Certain types of Indian trust income and resources are exempt from Medicaid estate recovery rules</a:t>
            </a:r>
          </a:p>
        </p:txBody>
      </p:sp>
    </p:spTree>
    <p:extLst>
      <p:ext uri="{BB962C8B-B14F-4D97-AF65-F5344CB8AC3E}">
        <p14:creationId xmlns:p14="http://schemas.microsoft.com/office/powerpoint/2010/main" val="4002867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A4D734-5E56-3C94-BBB1-16AC657435CA}"/>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3D6A6-6A95-0D9B-E35A-B9C2A9934229}"/>
              </a:ext>
            </a:extLst>
          </p:cNvPr>
          <p:cNvSpPr>
            <a:spLocks noGrp="1"/>
          </p:cNvSpPr>
          <p:nvPr>
            <p:ph type="title"/>
          </p:nvPr>
        </p:nvSpPr>
        <p:spPr>
          <a:xfrm>
            <a:off x="3175" y="-9597"/>
            <a:ext cx="12188825" cy="1666875"/>
          </a:xfrm>
        </p:spPr>
        <p:txBody>
          <a:bodyPr anchor="ctr">
            <a:normAutofit/>
          </a:bodyPr>
          <a:lstStyle/>
          <a:p>
            <a:pPr algn="ctr"/>
            <a:r>
              <a:rPr lang="en-US" sz="4000" dirty="0">
                <a:solidFill>
                  <a:schemeClr val="bg1"/>
                </a:solidFill>
              </a:rPr>
              <a:t>MEDICAID/CHIP BENEFITS</a:t>
            </a:r>
            <a:endParaRPr lang="en-US" sz="4000" b="1" dirty="0">
              <a:solidFill>
                <a:schemeClr val="bg1"/>
              </a:solidFill>
              <a:latin typeface="Times New Roman"/>
              <a:cs typeface="Times New Roman"/>
            </a:endParaRPr>
          </a:p>
        </p:txBody>
      </p:sp>
      <p:sp>
        <p:nvSpPr>
          <p:cNvPr id="4" name="TextBox 3">
            <a:extLst>
              <a:ext uri="{FF2B5EF4-FFF2-40B4-BE49-F238E27FC236}">
                <a16:creationId xmlns:a16="http://schemas.microsoft.com/office/drawing/2014/main" id="{ED8155DA-8A33-3E25-B7BE-B52EFD9DD658}"/>
              </a:ext>
            </a:extLst>
          </p:cNvPr>
          <p:cNvSpPr txBox="1"/>
          <p:nvPr/>
        </p:nvSpPr>
        <p:spPr>
          <a:xfrm>
            <a:off x="295204" y="1877096"/>
            <a:ext cx="8774368" cy="4524315"/>
          </a:xfrm>
          <a:prstGeom prst="rect">
            <a:avLst/>
          </a:prstGeom>
          <a:noFill/>
        </p:spPr>
        <p:txBody>
          <a:bodyPr wrap="square">
            <a:spAutoFit/>
          </a:bodyPr>
          <a:lstStyle/>
          <a:p>
            <a:pPr marL="342900" indent="-342900">
              <a:buFont typeface="Arial" panose="020B0604020202020204" pitchFamily="34" charset="0"/>
              <a:buChar char="•"/>
            </a:pPr>
            <a:r>
              <a:rPr lang="en-US" sz="3200" dirty="0"/>
              <a:t>No Copays, Deductibles, Co-Insurance, Premiums for AI/ANs</a:t>
            </a:r>
          </a:p>
          <a:p>
            <a:pPr marL="342900" indent="-342900">
              <a:buFont typeface="Arial" panose="020B0604020202020204" pitchFamily="34" charset="0"/>
              <a:buChar char="•"/>
            </a:pPr>
            <a:r>
              <a:rPr lang="en-US" sz="3200" dirty="0"/>
              <a:t>Enroll Year Around</a:t>
            </a:r>
          </a:p>
          <a:p>
            <a:pPr marL="342900" indent="-342900">
              <a:buFont typeface="Arial" panose="020B0604020202020204" pitchFamily="34" charset="0"/>
              <a:buChar char="•"/>
            </a:pPr>
            <a:r>
              <a:rPr lang="en-US" sz="3200" dirty="0"/>
              <a:t>Non-emergency Transportation</a:t>
            </a:r>
          </a:p>
          <a:p>
            <a:pPr marL="342900" indent="-342900">
              <a:buFont typeface="Arial" panose="020B0604020202020204" pitchFamily="34" charset="0"/>
              <a:buChar char="•"/>
            </a:pPr>
            <a:r>
              <a:rPr lang="en-US" sz="3200" dirty="0"/>
              <a:t>Transitional Medicaid Assistance</a:t>
            </a:r>
          </a:p>
          <a:p>
            <a:pPr marL="342900" indent="-342900">
              <a:buFont typeface="Arial" panose="020B0604020202020204" pitchFamily="34" charset="0"/>
              <a:buChar char="•"/>
            </a:pPr>
            <a:r>
              <a:rPr lang="en-US" sz="3200" dirty="0"/>
              <a:t>Family Planning</a:t>
            </a:r>
          </a:p>
          <a:p>
            <a:pPr marL="342900" indent="-342900">
              <a:buFont typeface="Arial" panose="020B0604020202020204" pitchFamily="34" charset="0"/>
              <a:buChar char="•"/>
            </a:pPr>
            <a:r>
              <a:rPr lang="en-US" sz="3200" dirty="0"/>
              <a:t>Primary, Preventive, Dental Care, Vision Care</a:t>
            </a:r>
          </a:p>
          <a:p>
            <a:pPr marL="342900" indent="-342900">
              <a:buFont typeface="Arial" panose="020B0604020202020204" pitchFamily="34" charset="0"/>
              <a:buChar char="•"/>
            </a:pPr>
            <a:r>
              <a:rPr lang="en-US" sz="3200" dirty="0"/>
              <a:t>Physical, Occupational, Speech, Language therapies</a:t>
            </a:r>
          </a:p>
        </p:txBody>
      </p:sp>
      <p:pic>
        <p:nvPicPr>
          <p:cNvPr id="7" name="Picture 6" descr="A group of people posing for a photo with bicycles&#10;&#10;Description automatically generated with medium confidence">
            <a:extLst>
              <a:ext uri="{FF2B5EF4-FFF2-40B4-BE49-F238E27FC236}">
                <a16:creationId xmlns:a16="http://schemas.microsoft.com/office/drawing/2014/main" id="{B172B600-93F7-983A-B877-3E77108A0770}"/>
              </a:ext>
            </a:extLst>
          </p:cNvPr>
          <p:cNvPicPr>
            <a:picLocks noChangeAspect="1"/>
          </p:cNvPicPr>
          <p:nvPr/>
        </p:nvPicPr>
        <p:blipFill rotWithShape="1">
          <a:blip r:embed="rId3">
            <a:extLst>
              <a:ext uri="{28A0092B-C50C-407E-A947-70E740481C1C}">
                <a14:useLocalDpi xmlns:a14="http://schemas.microsoft.com/office/drawing/2010/main" val="0"/>
              </a:ext>
            </a:extLst>
          </a:blip>
          <a:srcRect t="16487" b="14704"/>
          <a:stretch/>
        </p:blipFill>
        <p:spPr>
          <a:xfrm>
            <a:off x="8826299" y="2260480"/>
            <a:ext cx="3251251" cy="3757548"/>
          </a:xfrm>
          <a:prstGeom prst="rect">
            <a:avLst/>
          </a:prstGeom>
        </p:spPr>
      </p:pic>
    </p:spTree>
    <p:extLst>
      <p:ext uri="{BB962C8B-B14F-4D97-AF65-F5344CB8AC3E}">
        <p14:creationId xmlns:p14="http://schemas.microsoft.com/office/powerpoint/2010/main" val="1104804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332DBB-652E-42CB-E2EF-34285F29CCA7}"/>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344DC8C-FA15-F3B7-1B8D-4C23E46D8E8A}"/>
              </a:ext>
            </a:extLst>
          </p:cNvPr>
          <p:cNvSpPr/>
          <p:nvPr/>
        </p:nvSpPr>
        <p:spPr>
          <a:xfrm>
            <a:off x="-1" y="-9597"/>
            <a:ext cx="12188825" cy="1666875"/>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162B9F-64C4-2712-14B7-1B9C8FC8295C}"/>
              </a:ext>
            </a:extLst>
          </p:cNvPr>
          <p:cNvSpPr>
            <a:spLocks noGrp="1"/>
          </p:cNvSpPr>
          <p:nvPr>
            <p:ph type="title"/>
          </p:nvPr>
        </p:nvSpPr>
        <p:spPr>
          <a:xfrm>
            <a:off x="3175" y="-9597"/>
            <a:ext cx="12188825" cy="1666875"/>
          </a:xfrm>
        </p:spPr>
        <p:txBody>
          <a:bodyPr anchor="ctr">
            <a:normAutofit/>
          </a:bodyPr>
          <a:lstStyle/>
          <a:p>
            <a:pPr algn="ctr"/>
            <a:r>
              <a:rPr lang="en-US" sz="4000" dirty="0">
                <a:solidFill>
                  <a:schemeClr val="bg1"/>
                </a:solidFill>
              </a:rPr>
              <a:t>EPSDT</a:t>
            </a:r>
            <a:endParaRPr lang="en-US" sz="4000" b="1" dirty="0">
              <a:solidFill>
                <a:schemeClr val="bg1"/>
              </a:solidFill>
              <a:latin typeface="Times New Roman"/>
              <a:cs typeface="Times New Roman"/>
            </a:endParaRPr>
          </a:p>
        </p:txBody>
      </p:sp>
      <p:sp>
        <p:nvSpPr>
          <p:cNvPr id="4" name="TextBox 3">
            <a:extLst>
              <a:ext uri="{FF2B5EF4-FFF2-40B4-BE49-F238E27FC236}">
                <a16:creationId xmlns:a16="http://schemas.microsoft.com/office/drawing/2014/main" id="{2987C306-8B0A-E308-B68F-34C2FE2BB394}"/>
              </a:ext>
            </a:extLst>
          </p:cNvPr>
          <p:cNvSpPr txBox="1"/>
          <p:nvPr/>
        </p:nvSpPr>
        <p:spPr>
          <a:xfrm>
            <a:off x="479166" y="1922055"/>
            <a:ext cx="11230489" cy="4585871"/>
          </a:xfrm>
          <a:prstGeom prst="rect">
            <a:avLst/>
          </a:prstGeom>
          <a:noFill/>
        </p:spPr>
        <p:txBody>
          <a:bodyPr wrap="square">
            <a:spAutoFit/>
          </a:bodyPr>
          <a:lstStyle/>
          <a:p>
            <a:pPr marL="114300" indent="0" algn="ctr">
              <a:buNone/>
            </a:pPr>
            <a:r>
              <a:rPr lang="en-US" sz="2800" b="1" dirty="0"/>
              <a:t>E</a:t>
            </a:r>
            <a:r>
              <a:rPr lang="en-US" sz="2800" dirty="0"/>
              <a:t>arly and </a:t>
            </a:r>
            <a:r>
              <a:rPr lang="en-US" sz="2800" b="1" dirty="0"/>
              <a:t>P</a:t>
            </a:r>
            <a:r>
              <a:rPr lang="en-US" sz="2800" dirty="0"/>
              <a:t>eriodic </a:t>
            </a:r>
            <a:r>
              <a:rPr lang="en-US" sz="2800" b="1" dirty="0"/>
              <a:t>S</a:t>
            </a:r>
            <a:r>
              <a:rPr lang="en-US" sz="2800" dirty="0"/>
              <a:t>creening, </a:t>
            </a:r>
            <a:r>
              <a:rPr lang="en-US" sz="2800" b="1" dirty="0"/>
              <a:t>D</a:t>
            </a:r>
            <a:r>
              <a:rPr lang="en-US" sz="2800" dirty="0"/>
              <a:t>iagnostic and </a:t>
            </a:r>
            <a:r>
              <a:rPr lang="en-US" sz="2800" b="1" dirty="0"/>
              <a:t>T</a:t>
            </a:r>
            <a:r>
              <a:rPr lang="en-US" sz="2800" dirty="0"/>
              <a:t>reatment</a:t>
            </a:r>
          </a:p>
          <a:p>
            <a:pPr marL="342900" lvl="0" indent="-342900">
              <a:buFont typeface="Arial" panose="020B0604020202020204" pitchFamily="34" charset="0"/>
              <a:buChar char="•"/>
            </a:pPr>
            <a:r>
              <a:rPr lang="en-US" sz="2200" dirty="0"/>
              <a:t>EPSDT at its heart is all about early identification and intervention. It makes Medicaid align with pediatric best practice in providing care to children.</a:t>
            </a:r>
          </a:p>
          <a:p>
            <a:pPr marL="342900" lvl="0" indent="-342900">
              <a:buFont typeface="Arial" panose="020B0604020202020204" pitchFamily="34" charset="0"/>
              <a:buChar char="•"/>
            </a:pPr>
            <a:r>
              <a:rPr lang="en-US" sz="2200" dirty="0"/>
              <a:t>The mandate requires State Medicaid Programs to adopt best practices in early screening of infants/toddlers/children/youth to identify health and developmental issues</a:t>
            </a:r>
          </a:p>
          <a:p>
            <a:pPr marL="800100" lvl="1" indent="-342900">
              <a:buFont typeface="Arial" panose="020B0604020202020204" pitchFamily="34" charset="0"/>
              <a:buChar char="•"/>
            </a:pPr>
            <a:r>
              <a:rPr lang="en-US" sz="2200" dirty="0"/>
              <a:t>Developmental screening at 9 months, 18 months and 30 months</a:t>
            </a:r>
          </a:p>
          <a:p>
            <a:pPr marL="800100" lvl="1" indent="-342900">
              <a:buFont typeface="Arial" panose="020B0604020202020204" pitchFamily="34" charset="0"/>
              <a:buChar char="•"/>
            </a:pPr>
            <a:r>
              <a:rPr lang="en-US" sz="2200" dirty="0"/>
              <a:t>Early screening for vision and dental problems</a:t>
            </a:r>
          </a:p>
          <a:p>
            <a:pPr marL="800100" lvl="1" indent="-342900">
              <a:buFont typeface="Arial" panose="020B0604020202020204" pitchFamily="34" charset="0"/>
              <a:buChar char="•"/>
            </a:pPr>
            <a:r>
              <a:rPr lang="en-US" sz="2200" dirty="0"/>
              <a:t>And States have to report on their screening statistics so there’s the effect of knowing your state is being judged on where it ranks in addressing children needs</a:t>
            </a:r>
          </a:p>
          <a:p>
            <a:pPr marL="342900" lvl="0" indent="-342900">
              <a:buFont typeface="Arial" panose="020B0604020202020204" pitchFamily="34" charset="0"/>
              <a:buChar char="•"/>
            </a:pPr>
            <a:r>
              <a:rPr lang="en-US" sz="2200" dirty="0"/>
              <a:t>The other piece of EPSDT being valuable is the Treatment mandate</a:t>
            </a:r>
          </a:p>
          <a:p>
            <a:pPr marL="800100" lvl="1" indent="-342900">
              <a:buFont typeface="Arial" panose="020B0604020202020204" pitchFamily="34" charset="0"/>
              <a:buChar char="•"/>
            </a:pPr>
            <a:r>
              <a:rPr lang="en-US" sz="2200" dirty="0"/>
              <a:t>Once a diagnosis is made, the state is obligated to get the child treatment. Additionally, the State is responsible to arrange for services even if the services fall outside of what the State typically pays for—i.e. massage therapy, chiropractic, etc. </a:t>
            </a:r>
          </a:p>
        </p:txBody>
      </p:sp>
    </p:spTree>
    <p:extLst>
      <p:ext uri="{BB962C8B-B14F-4D97-AF65-F5344CB8AC3E}">
        <p14:creationId xmlns:p14="http://schemas.microsoft.com/office/powerpoint/2010/main" val="31703001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51925"/>
        </a:solidFill>
        <a:effectLst/>
      </p:bgPr>
    </p:bg>
    <p:spTree>
      <p:nvGrpSpPr>
        <p:cNvPr id="1" name=""/>
        <p:cNvGrpSpPr/>
        <p:nvPr/>
      </p:nvGrpSpPr>
      <p:grpSpPr>
        <a:xfrm>
          <a:off x="0" y="0"/>
          <a:ext cx="0" cy="0"/>
          <a:chOff x="0" y="0"/>
          <a:chExt cx="0" cy="0"/>
        </a:xfrm>
      </p:grpSpPr>
      <p:pic>
        <p:nvPicPr>
          <p:cNvPr id="4" name="Picture 3" descr="White bird feathers">
            <a:extLst>
              <a:ext uri="{FF2B5EF4-FFF2-40B4-BE49-F238E27FC236}">
                <a16:creationId xmlns:a16="http://schemas.microsoft.com/office/drawing/2014/main" id="{7555953F-14E5-1547-C8AA-2A17A0B063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168" r="29002" b="1"/>
          <a:stretch/>
        </p:blipFill>
        <p:spPr>
          <a:xfrm>
            <a:off x="8321011" y="10"/>
            <a:ext cx="3870989" cy="6857990"/>
          </a:xfrm>
          <a:prstGeom prst="rect">
            <a:avLst/>
          </a:prstGeom>
        </p:spPr>
      </p:pic>
      <p:pic>
        <p:nvPicPr>
          <p:cNvPr id="3" name="Picture 2" descr="A close-up of a black background&#10;&#10;Description automatically generated with low confidence">
            <a:extLst>
              <a:ext uri="{FF2B5EF4-FFF2-40B4-BE49-F238E27FC236}">
                <a16:creationId xmlns:a16="http://schemas.microsoft.com/office/drawing/2014/main" id="{DF151745-072E-28FC-54A6-D3B5B1E3F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011" y="5860238"/>
            <a:ext cx="3870989" cy="960808"/>
          </a:xfrm>
          <a:prstGeom prst="rect">
            <a:avLst/>
          </a:prstGeom>
        </p:spPr>
      </p:pic>
      <p:sp>
        <p:nvSpPr>
          <p:cNvPr id="2" name="Title 1">
            <a:extLst>
              <a:ext uri="{FF2B5EF4-FFF2-40B4-BE49-F238E27FC236}">
                <a16:creationId xmlns:a16="http://schemas.microsoft.com/office/drawing/2014/main" id="{CB039344-D63F-0A56-14FB-D2AAFCB632F6}"/>
              </a:ext>
            </a:extLst>
          </p:cNvPr>
          <p:cNvSpPr>
            <a:spLocks noGrp="1"/>
          </p:cNvSpPr>
          <p:nvPr>
            <p:ph type="title"/>
          </p:nvPr>
        </p:nvSpPr>
        <p:spPr>
          <a:xfrm>
            <a:off x="401589" y="200693"/>
            <a:ext cx="7591645" cy="994804"/>
          </a:xfrm>
        </p:spPr>
        <p:txBody>
          <a:bodyPr anchor="t">
            <a:normAutofit/>
          </a:bodyPr>
          <a:lstStyle/>
          <a:p>
            <a:r>
              <a:rPr lang="en-US" sz="4000" dirty="0">
                <a:solidFill>
                  <a:schemeClr val="bg1"/>
                </a:solidFill>
                <a:cs typeface="Times New Roman"/>
              </a:rPr>
              <a:t>CHALLENGES</a:t>
            </a:r>
            <a:endParaRPr lang="en-US" sz="4000" dirty="0">
              <a:solidFill>
                <a:schemeClr val="bg1"/>
              </a:solidFill>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A4349D6-0AA2-2CD9-1A0B-D80CECF17CF8}"/>
                  </a:ext>
                </a:extLst>
              </p14:cNvPr>
              <p14:cNvContentPartPr/>
              <p14:nvPr/>
            </p14:nvContentPartPr>
            <p14:xfrm>
              <a:off x="3902212" y="2291851"/>
              <a:ext cx="590400" cy="40320"/>
            </p14:xfrm>
          </p:contentPart>
        </mc:Choice>
        <mc:Fallback xmlns="">
          <p:pic>
            <p:nvPicPr>
              <p:cNvPr id="6" name="Ink 5">
                <a:extLst>
                  <a:ext uri="{FF2B5EF4-FFF2-40B4-BE49-F238E27FC236}">
                    <a16:creationId xmlns:a16="http://schemas.microsoft.com/office/drawing/2014/main" id="{4A4349D6-0AA2-2CD9-1A0B-D80CECF17CF8}"/>
                  </a:ext>
                </a:extLst>
              </p:cNvPr>
              <p:cNvPicPr/>
              <p:nvPr/>
            </p:nvPicPr>
            <p:blipFill>
              <a:blip r:embed="rId7"/>
              <a:stretch>
                <a:fillRect/>
              </a:stretch>
            </p:blipFill>
            <p:spPr>
              <a:xfrm>
                <a:off x="3866212" y="2255851"/>
                <a:ext cx="662040" cy="111960"/>
              </a:xfrm>
              <a:prstGeom prst="rect">
                <a:avLst/>
              </a:prstGeom>
            </p:spPr>
          </p:pic>
        </mc:Fallback>
      </mc:AlternateContent>
      <p:sp>
        <p:nvSpPr>
          <p:cNvPr id="7" name="TextBox 6">
            <a:extLst>
              <a:ext uri="{FF2B5EF4-FFF2-40B4-BE49-F238E27FC236}">
                <a16:creationId xmlns:a16="http://schemas.microsoft.com/office/drawing/2014/main" id="{D86DA1E3-01BA-ACE8-0DB1-154A730603C3}"/>
              </a:ext>
            </a:extLst>
          </p:cNvPr>
          <p:cNvSpPr txBox="1"/>
          <p:nvPr/>
        </p:nvSpPr>
        <p:spPr>
          <a:xfrm>
            <a:off x="264446" y="1229347"/>
            <a:ext cx="7993234" cy="526297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800" dirty="0">
                <a:solidFill>
                  <a:schemeClr val="bg1"/>
                </a:solidFill>
              </a:rPr>
              <a:t>Mail delivery to P.O. boxes</a:t>
            </a:r>
          </a:p>
          <a:p>
            <a:pPr marL="457200" indent="-457200">
              <a:buFont typeface="Arial" panose="020B0604020202020204" pitchFamily="34" charset="0"/>
              <a:buChar char="•"/>
            </a:pPr>
            <a:r>
              <a:rPr lang="en-US" sz="2800" dirty="0">
                <a:solidFill>
                  <a:schemeClr val="bg1"/>
                </a:solidFill>
              </a:rPr>
              <a:t>Access to technical assistance</a:t>
            </a:r>
          </a:p>
          <a:p>
            <a:pPr marL="457200" indent="-457200">
              <a:buFont typeface="Arial" panose="020B0604020202020204" pitchFamily="34" charset="0"/>
              <a:buChar char="•"/>
            </a:pPr>
            <a:r>
              <a:rPr lang="en-US" sz="2800" dirty="0">
                <a:solidFill>
                  <a:schemeClr val="bg1"/>
                </a:solidFill>
              </a:rPr>
              <a:t>Staying up-to-date on the latest CMS announcements</a:t>
            </a:r>
          </a:p>
          <a:p>
            <a:pPr marL="457200" indent="-457200">
              <a:buFont typeface="Arial" panose="020B0604020202020204" pitchFamily="34" charset="0"/>
              <a:buChar char="•"/>
            </a:pPr>
            <a:r>
              <a:rPr lang="en-US" sz="2800" dirty="0">
                <a:solidFill>
                  <a:schemeClr val="bg1"/>
                </a:solidFill>
              </a:rPr>
              <a:t>Understanding changes in health laws and flexibilities</a:t>
            </a:r>
          </a:p>
          <a:p>
            <a:pPr marL="457200" indent="-457200">
              <a:buFont typeface="Arial" panose="020B0604020202020204" pitchFamily="34" charset="0"/>
              <a:buChar char="•"/>
            </a:pPr>
            <a:r>
              <a:rPr lang="en-US" sz="2800" dirty="0">
                <a:solidFill>
                  <a:schemeClr val="bg1"/>
                </a:solidFill>
              </a:rPr>
              <a:t>Complex application process</a:t>
            </a:r>
          </a:p>
          <a:p>
            <a:pPr marL="457200" indent="-457200">
              <a:buFont typeface="Arial" panose="020B0604020202020204" pitchFamily="34" charset="0"/>
              <a:buChar char="•"/>
            </a:pPr>
            <a:r>
              <a:rPr lang="en-US" sz="2800" dirty="0">
                <a:solidFill>
                  <a:schemeClr val="bg1"/>
                </a:solidFill>
              </a:rPr>
              <a:t>Geographical issues: remote or isolated</a:t>
            </a:r>
          </a:p>
          <a:p>
            <a:pPr marL="457200" indent="-457200">
              <a:buFont typeface="Arial" panose="020B0604020202020204" pitchFamily="34" charset="0"/>
              <a:buChar char="•"/>
            </a:pPr>
            <a:r>
              <a:rPr lang="en-US" sz="2800" dirty="0">
                <a:solidFill>
                  <a:schemeClr val="bg1"/>
                </a:solidFill>
              </a:rPr>
              <a:t>Lack of transportation</a:t>
            </a:r>
          </a:p>
          <a:p>
            <a:pPr marL="457200" indent="-457200">
              <a:buFont typeface="Arial" panose="020B0604020202020204" pitchFamily="34" charset="0"/>
              <a:buChar char="•"/>
            </a:pPr>
            <a:r>
              <a:rPr lang="en-US" sz="2800" dirty="0">
                <a:solidFill>
                  <a:schemeClr val="bg1"/>
                </a:solidFill>
              </a:rPr>
              <a:t>Limited or no internet connection</a:t>
            </a:r>
          </a:p>
          <a:p>
            <a:pPr marL="457200" indent="-457200">
              <a:buFont typeface="Arial" panose="020B0604020202020204" pitchFamily="34" charset="0"/>
              <a:buChar char="•"/>
            </a:pPr>
            <a:r>
              <a:rPr lang="en-US" sz="2800" dirty="0">
                <a:solidFill>
                  <a:schemeClr val="bg1"/>
                </a:solidFill>
              </a:rPr>
              <a:t>Working with state Medicaid agency</a:t>
            </a:r>
          </a:p>
          <a:p>
            <a:pPr marL="457200" indent="-457200">
              <a:buFont typeface="Arial" panose="020B0604020202020204" pitchFamily="34" charset="0"/>
              <a:buChar char="•"/>
            </a:pPr>
            <a:r>
              <a:rPr lang="en-US" sz="2800" dirty="0">
                <a:solidFill>
                  <a:schemeClr val="bg1"/>
                </a:solidFill>
              </a:rPr>
              <a:t>Submission of supporting documents</a:t>
            </a:r>
          </a:p>
        </p:txBody>
      </p:sp>
      <p:pic>
        <p:nvPicPr>
          <p:cNvPr id="2054" name="Picture 6" descr="3 p.m. Due Dates Cause Anxiety – The Spectrum">
            <a:extLst>
              <a:ext uri="{FF2B5EF4-FFF2-40B4-BE49-F238E27FC236}">
                <a16:creationId xmlns:a16="http://schemas.microsoft.com/office/drawing/2014/main" id="{B196F404-80C7-5062-322A-A6AE5B1EA47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2505" t="2938" r="14537" b="23258"/>
          <a:stretch/>
        </p:blipFill>
        <p:spPr bwMode="auto">
          <a:xfrm>
            <a:off x="8585455" y="1562310"/>
            <a:ext cx="3342099" cy="2735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47165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A9152A-2F64-2ABC-FAFE-B4CA43A0F359}"/>
              </a:ext>
            </a:extLst>
          </p:cNvPr>
          <p:cNvSpPr>
            <a:spLocks noGrp="1"/>
          </p:cNvSpPr>
          <p:nvPr>
            <p:ph type="title"/>
          </p:nvPr>
        </p:nvSpPr>
        <p:spPr>
          <a:xfrm>
            <a:off x="1156851" y="637762"/>
            <a:ext cx="9888496" cy="900131"/>
          </a:xfrm>
        </p:spPr>
        <p:txBody>
          <a:bodyPr anchor="t">
            <a:normAutofit/>
          </a:bodyPr>
          <a:lstStyle/>
          <a:p>
            <a:pPr algn="ctr"/>
            <a:r>
              <a:rPr lang="en-US" sz="4000" dirty="0">
                <a:solidFill>
                  <a:schemeClr val="bg1"/>
                </a:solidFill>
              </a:rPr>
              <a:t>LESSONS LEARNED</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858BD200-8B7D-456C-4520-DBA656BF42A3}"/>
              </a:ext>
            </a:extLst>
          </p:cNvPr>
          <p:cNvSpPr txBox="1">
            <a:spLocks noGrp="1"/>
          </p:cNvSpPr>
          <p:nvPr>
            <p:ph idx="1"/>
          </p:nvPr>
        </p:nvSpPr>
        <p:spPr>
          <a:xfrm>
            <a:off x="431800" y="2217738"/>
            <a:ext cx="11231563" cy="4482702"/>
          </a:xfrm>
          <a:prstGeom prst="rect">
            <a:avLst/>
          </a:prstGeom>
          <a:noFill/>
        </p:spPr>
        <p:txBody>
          <a:bodyPr wrap="square" lIns="91440" tIns="45720" rIns="91440" bIns="45720" rtlCol="0" anchor="t">
            <a:spAutoFit/>
          </a:bodyPr>
          <a:lstStyle/>
          <a:p>
            <a:r>
              <a:rPr lang="en-US" sz="2800" dirty="0"/>
              <a:t>Tribal enrollment assisters understand the unique enrollment requirements and application process for Tribal citizens</a:t>
            </a:r>
          </a:p>
          <a:p>
            <a:r>
              <a:rPr lang="en-US" sz="2800" dirty="0"/>
              <a:t>Foster strong partnership with other enrollment assisters</a:t>
            </a:r>
          </a:p>
          <a:p>
            <a:r>
              <a:rPr lang="en-US" sz="2800" dirty="0"/>
              <a:t>Build relationships with organizations in the community</a:t>
            </a:r>
          </a:p>
          <a:p>
            <a:r>
              <a:rPr lang="en-US" sz="2800" dirty="0"/>
              <a:t>Outreach materials customized to fit Tribal communities</a:t>
            </a:r>
          </a:p>
          <a:p>
            <a:r>
              <a:rPr lang="en-US" sz="2800" dirty="0"/>
              <a:t>Social media is a useful tool for outreach and education</a:t>
            </a:r>
          </a:p>
          <a:p>
            <a:r>
              <a:rPr lang="en-US" sz="2800" dirty="0"/>
              <a:t>Sharing health insurance enrollment experiences</a:t>
            </a:r>
          </a:p>
          <a:p>
            <a:r>
              <a:rPr lang="en-US" sz="2800" dirty="0"/>
              <a:t>Understanding the Tribal community’s culture, history, and traditions</a:t>
            </a:r>
          </a:p>
          <a:p>
            <a:r>
              <a:rPr lang="en-US" sz="2800" dirty="0"/>
              <a:t>Communication is unique in Tribal communities</a:t>
            </a:r>
          </a:p>
        </p:txBody>
      </p:sp>
    </p:spTree>
    <p:extLst>
      <p:ext uri="{BB962C8B-B14F-4D97-AF65-F5344CB8AC3E}">
        <p14:creationId xmlns:p14="http://schemas.microsoft.com/office/powerpoint/2010/main" val="370928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51925"/>
        </a:solidFill>
        <a:effectLst/>
      </p:bgPr>
    </p:bg>
    <p:spTree>
      <p:nvGrpSpPr>
        <p:cNvPr id="1" name=""/>
        <p:cNvGrpSpPr/>
        <p:nvPr/>
      </p:nvGrpSpPr>
      <p:grpSpPr>
        <a:xfrm>
          <a:off x="0" y="0"/>
          <a:ext cx="0" cy="0"/>
          <a:chOff x="0" y="0"/>
          <a:chExt cx="0" cy="0"/>
        </a:xfrm>
      </p:grpSpPr>
      <p:pic>
        <p:nvPicPr>
          <p:cNvPr id="4" name="Picture 3" descr="White bird feathers">
            <a:extLst>
              <a:ext uri="{FF2B5EF4-FFF2-40B4-BE49-F238E27FC236}">
                <a16:creationId xmlns:a16="http://schemas.microsoft.com/office/drawing/2014/main" id="{7555953F-14E5-1547-C8AA-2A17A0B0632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34168" r="29002" b="1"/>
          <a:stretch/>
        </p:blipFill>
        <p:spPr>
          <a:xfrm>
            <a:off x="8321011" y="10"/>
            <a:ext cx="3870989" cy="6857990"/>
          </a:xfrm>
          <a:prstGeom prst="rect">
            <a:avLst/>
          </a:prstGeom>
        </p:spPr>
      </p:pic>
      <p:pic>
        <p:nvPicPr>
          <p:cNvPr id="3" name="Picture 2" descr="A close-up of a black background&#10;&#10;Description automatically generated with low confidence">
            <a:extLst>
              <a:ext uri="{FF2B5EF4-FFF2-40B4-BE49-F238E27FC236}">
                <a16:creationId xmlns:a16="http://schemas.microsoft.com/office/drawing/2014/main" id="{DF151745-072E-28FC-54A6-D3B5B1E3FA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21011" y="5860238"/>
            <a:ext cx="3870989" cy="960808"/>
          </a:xfrm>
          <a:prstGeom prst="rect">
            <a:avLst/>
          </a:prstGeom>
        </p:spPr>
      </p:pic>
      <p:sp>
        <p:nvSpPr>
          <p:cNvPr id="2" name="Title 1">
            <a:extLst>
              <a:ext uri="{FF2B5EF4-FFF2-40B4-BE49-F238E27FC236}">
                <a16:creationId xmlns:a16="http://schemas.microsoft.com/office/drawing/2014/main" id="{CB039344-D63F-0A56-14FB-D2AAFCB632F6}"/>
              </a:ext>
            </a:extLst>
          </p:cNvPr>
          <p:cNvSpPr>
            <a:spLocks noGrp="1"/>
          </p:cNvSpPr>
          <p:nvPr>
            <p:ph type="title"/>
          </p:nvPr>
        </p:nvSpPr>
        <p:spPr>
          <a:xfrm>
            <a:off x="401589" y="107967"/>
            <a:ext cx="7591645" cy="994804"/>
          </a:xfrm>
        </p:spPr>
        <p:txBody>
          <a:bodyPr anchor="t">
            <a:normAutofit/>
          </a:bodyPr>
          <a:lstStyle/>
          <a:p>
            <a:r>
              <a:rPr lang="en-US" sz="4000" dirty="0">
                <a:solidFill>
                  <a:schemeClr val="bg1"/>
                </a:solidFill>
                <a:cs typeface="Times New Roman"/>
              </a:rPr>
              <a:t>BEST PRACTICES</a:t>
            </a:r>
            <a:endParaRPr lang="en-US" sz="4000" dirty="0">
              <a:solidFill>
                <a:schemeClr val="bg1"/>
              </a:solidFill>
              <a:cs typeface="Times New Roman" panose="02020603050405020304" pitchFamily="18" charset="0"/>
            </a:endParaRPr>
          </a:p>
        </p:txBody>
      </p:sp>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4A4349D6-0AA2-2CD9-1A0B-D80CECF17CF8}"/>
                  </a:ext>
                </a:extLst>
              </p14:cNvPr>
              <p14:cNvContentPartPr/>
              <p14:nvPr/>
            </p14:nvContentPartPr>
            <p14:xfrm>
              <a:off x="3902212" y="2291851"/>
              <a:ext cx="590400" cy="40320"/>
            </p14:xfrm>
          </p:contentPart>
        </mc:Choice>
        <mc:Fallback xmlns="">
          <p:pic>
            <p:nvPicPr>
              <p:cNvPr id="6" name="Ink 5">
                <a:extLst>
                  <a:ext uri="{FF2B5EF4-FFF2-40B4-BE49-F238E27FC236}">
                    <a16:creationId xmlns:a16="http://schemas.microsoft.com/office/drawing/2014/main" id="{4A4349D6-0AA2-2CD9-1A0B-D80CECF17CF8}"/>
                  </a:ext>
                </a:extLst>
              </p:cNvPr>
              <p:cNvPicPr/>
              <p:nvPr/>
            </p:nvPicPr>
            <p:blipFill>
              <a:blip r:embed="rId7"/>
              <a:stretch>
                <a:fillRect/>
              </a:stretch>
            </p:blipFill>
            <p:spPr>
              <a:xfrm>
                <a:off x="3866212" y="2255851"/>
                <a:ext cx="662040" cy="111960"/>
              </a:xfrm>
              <a:prstGeom prst="rect">
                <a:avLst/>
              </a:prstGeom>
            </p:spPr>
          </p:pic>
        </mc:Fallback>
      </mc:AlternateContent>
      <p:sp>
        <p:nvSpPr>
          <p:cNvPr id="7" name="TextBox 6">
            <a:extLst>
              <a:ext uri="{FF2B5EF4-FFF2-40B4-BE49-F238E27FC236}">
                <a16:creationId xmlns:a16="http://schemas.microsoft.com/office/drawing/2014/main" id="{D86DA1E3-01BA-ACE8-0DB1-154A730603C3}"/>
              </a:ext>
            </a:extLst>
          </p:cNvPr>
          <p:cNvSpPr txBox="1"/>
          <p:nvPr/>
        </p:nvSpPr>
        <p:spPr>
          <a:xfrm>
            <a:off x="0" y="729816"/>
            <a:ext cx="8321011" cy="6570325"/>
          </a:xfrm>
          <a:prstGeom prst="rect">
            <a:avLst/>
          </a:prstGeom>
          <a:noFill/>
        </p:spPr>
        <p:txBody>
          <a:bodyPr wrap="square" lIns="91440" tIns="45720" rIns="91440" bIns="45720" anchor="t">
            <a:spAutoFit/>
          </a:bodyPr>
          <a:lstStyle/>
          <a:p>
            <a:pPr marL="685800" indent="-457200">
              <a:buClr>
                <a:srgbClr val="1C2031">
                  <a:lumMod val="10000"/>
                  <a:lumOff val="90000"/>
                </a:srgbClr>
              </a:buClr>
              <a:buSzPct val="80000"/>
              <a:buFont typeface="Arial" panose="020B0604020202020204" pitchFamily="34" charset="0"/>
              <a:buChar char="•"/>
              <a:defRPr/>
            </a:pPr>
            <a:r>
              <a:rPr lang="en-US" sz="2800" b="1" dirty="0">
                <a:solidFill>
                  <a:schemeClr val="bg1">
                    <a:alpha val="70000"/>
                  </a:schemeClr>
                </a:solidFill>
                <a:latin typeface="Avenir Next LT Pro Light"/>
              </a:rPr>
              <a:t>Utilizing enrollment data</a:t>
            </a:r>
            <a:endParaRPr kumimoji="0" lang="en-US" sz="2800" b="1" i="0" u="none" strike="noStrike" kern="1200" cap="none" spc="0" normalizeH="0" baseline="0" noProof="0" dirty="0">
              <a:ln>
                <a:noFill/>
              </a:ln>
              <a:solidFill>
                <a:schemeClr val="bg1">
                  <a:alpha val="70000"/>
                </a:schemeClr>
              </a:solidFill>
              <a:effectLst/>
              <a:uLnTx/>
              <a:uFillTx/>
              <a:latin typeface="Avenir Next LT Pro Light" panose="020B0304020202020204" pitchFamily="34" charset="0"/>
            </a:endParaRP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Navigating social media</a:t>
            </a:r>
            <a:endParaRPr lang="en-US" sz="2800" b="1" dirty="0">
              <a:solidFill>
                <a:schemeClr val="bg1">
                  <a:alpha val="70000"/>
                </a:schemeClr>
              </a:solidFill>
              <a:latin typeface="Avenir Next LT Pro Light" panose="020B0304020202020204" pitchFamily="34" charset="0"/>
            </a:endParaRP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Partnering with community organizations or organizations with outreach grants</a:t>
            </a:r>
            <a:endParaRPr lang="en-US" sz="2800" b="1" dirty="0">
              <a:solidFill>
                <a:schemeClr val="bg1">
                  <a:alpha val="70000"/>
                </a:schemeClr>
              </a:solidFill>
              <a:latin typeface="Avenir Next LT Pro Light" panose="020B0304020202020204" pitchFamily="34" charset="0"/>
            </a:endParaRP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Internal training at Indian Health Service and Tribal facilities</a:t>
            </a:r>
            <a:endParaRPr lang="en-US" sz="2800" b="1" i="0" u="none" strike="noStrike" kern="1200" cap="none" spc="0" normalizeH="0" baseline="0" noProof="0" dirty="0">
              <a:ln>
                <a:noFill/>
              </a:ln>
              <a:solidFill>
                <a:schemeClr val="bg1">
                  <a:alpha val="70000"/>
                </a:schemeClr>
              </a:solidFill>
              <a:effectLst/>
              <a:uLnTx/>
              <a:uFillTx/>
              <a:latin typeface="Avenir Next LT Pro Light" panose="020B0304020202020204" pitchFamily="34" charset="0"/>
            </a:endParaRP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Placing Tribal enrollment assisters at different departments</a:t>
            </a: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Running internal reports on uninsured</a:t>
            </a: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Receiving data sharing from state Medicaid</a:t>
            </a: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Involving internal staff by using their reach</a:t>
            </a: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Being visible </a:t>
            </a:r>
          </a:p>
          <a:p>
            <a:pPr marL="685800" indent="-457200">
              <a:buClr>
                <a:srgbClr val="E3E6EF"/>
              </a:buClr>
              <a:buSzPct val="80000"/>
              <a:buFont typeface="Arial" panose="020B0604020202020204" pitchFamily="34" charset="0"/>
              <a:buChar char="•"/>
              <a:defRPr/>
            </a:pPr>
            <a:r>
              <a:rPr lang="en-US" sz="2800" b="1" dirty="0">
                <a:solidFill>
                  <a:schemeClr val="bg1">
                    <a:alpha val="70000"/>
                  </a:schemeClr>
                </a:solidFill>
                <a:latin typeface="Avenir Next LT Pro Light"/>
              </a:rPr>
              <a:t>Elders are the greatest teachers and messengers</a:t>
            </a:r>
          </a:p>
          <a:p>
            <a:pPr marL="457200" indent="-228600">
              <a:lnSpc>
                <a:spcPct val="110000"/>
              </a:lnSpc>
              <a:spcBef>
                <a:spcPts val="1000"/>
              </a:spcBef>
              <a:buClr>
                <a:srgbClr val="1C2031">
                  <a:lumMod val="10000"/>
                  <a:lumOff val="90000"/>
                </a:srgbClr>
              </a:buClr>
              <a:buSzPct val="80000"/>
              <a:buFont typeface="Wingdings" panose="05000000000000000000" pitchFamily="2" charset="2"/>
              <a:buChar char="§"/>
              <a:defRPr/>
            </a:pPr>
            <a:endParaRPr lang="en-US" sz="2000" dirty="0">
              <a:solidFill>
                <a:srgbClr val="F2F2F2">
                  <a:alpha val="70000"/>
                </a:srgbClr>
              </a:solidFill>
              <a:latin typeface="Avenir Next LT Pro Light" panose="020B0304020202020204" pitchFamily="34" charset="0"/>
            </a:endParaRPr>
          </a:p>
        </p:txBody>
      </p:sp>
      <p:pic>
        <p:nvPicPr>
          <p:cNvPr id="5" name="Picture 4" descr="A close up of a necklace&#10;&#10;Description automatically generated">
            <a:extLst>
              <a:ext uri="{FF2B5EF4-FFF2-40B4-BE49-F238E27FC236}">
                <a16:creationId xmlns:a16="http://schemas.microsoft.com/office/drawing/2014/main" id="{472FF8A3-2150-EBD2-ADA1-1D79CBFB0C7B}"/>
              </a:ext>
            </a:extLst>
          </p:cNvPr>
          <p:cNvPicPr>
            <a:picLocks noChangeAspect="1"/>
          </p:cNvPicPr>
          <p:nvPr/>
        </p:nvPicPr>
        <p:blipFill>
          <a:blip r:embed="rId8"/>
          <a:stretch>
            <a:fillRect/>
          </a:stretch>
        </p:blipFill>
        <p:spPr>
          <a:xfrm>
            <a:off x="8578018" y="1283572"/>
            <a:ext cx="3356974" cy="3293104"/>
          </a:xfrm>
          <a:prstGeom prst="rect">
            <a:avLst/>
          </a:prstGeom>
        </p:spPr>
      </p:pic>
    </p:spTree>
    <p:extLst>
      <p:ext uri="{BB962C8B-B14F-4D97-AF65-F5344CB8AC3E}">
        <p14:creationId xmlns:p14="http://schemas.microsoft.com/office/powerpoint/2010/main" val="16248356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F9D92D6B-DE16-80F4-888C-16A628032216}"/>
              </a:ext>
            </a:extLst>
          </p:cNvPr>
          <p:cNvGraphicFramePr>
            <a:graphicFrameLocks/>
          </p:cNvGraphicFramePr>
          <p:nvPr>
            <p:extLst>
              <p:ext uri="{D42A27DB-BD31-4B8C-83A1-F6EECF244321}">
                <p14:modId xmlns:p14="http://schemas.microsoft.com/office/powerpoint/2010/main" val="3412626648"/>
              </p:ext>
            </p:extLst>
          </p:nvPr>
        </p:nvGraphicFramePr>
        <p:xfrm>
          <a:off x="718501" y="1645920"/>
          <a:ext cx="10751820" cy="4983478"/>
        </p:xfrm>
        <a:graphic>
          <a:graphicData uri="http://schemas.openxmlformats.org/drawingml/2006/table">
            <a:tbl>
              <a:tblPr firstRow="1" bandRow="1"/>
              <a:tblGrid>
                <a:gridCol w="2687955">
                  <a:extLst>
                    <a:ext uri="{9D8B030D-6E8A-4147-A177-3AD203B41FA5}">
                      <a16:colId xmlns:a16="http://schemas.microsoft.com/office/drawing/2014/main" val="257702491"/>
                    </a:ext>
                  </a:extLst>
                </a:gridCol>
                <a:gridCol w="2687955">
                  <a:extLst>
                    <a:ext uri="{9D8B030D-6E8A-4147-A177-3AD203B41FA5}">
                      <a16:colId xmlns:a16="http://schemas.microsoft.com/office/drawing/2014/main" val="2114863244"/>
                    </a:ext>
                  </a:extLst>
                </a:gridCol>
                <a:gridCol w="2687955">
                  <a:extLst>
                    <a:ext uri="{9D8B030D-6E8A-4147-A177-3AD203B41FA5}">
                      <a16:colId xmlns:a16="http://schemas.microsoft.com/office/drawing/2014/main" val="3128535685"/>
                    </a:ext>
                  </a:extLst>
                </a:gridCol>
                <a:gridCol w="2687955">
                  <a:extLst>
                    <a:ext uri="{9D8B030D-6E8A-4147-A177-3AD203B41FA5}">
                      <a16:colId xmlns:a16="http://schemas.microsoft.com/office/drawing/2014/main" val="848986668"/>
                    </a:ext>
                  </a:extLst>
                </a:gridCol>
              </a:tblGrid>
              <a:tr h="91468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600" dirty="0"/>
                        <a:t>PRINT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010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600" dirty="0"/>
                        <a:t>ELECTRONIC</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010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600" dirty="0"/>
                        <a:t>VISUALS</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0101"/>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r>
                        <a:rPr lang="en-US" sz="2600" dirty="0"/>
                        <a:t>PERSONAL CONTACT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AD0101"/>
                    </a:solidFill>
                  </a:tcPr>
                </a:tc>
                <a:extLst>
                  <a:ext uri="{0D108BD9-81ED-4DB2-BD59-A6C34878D82A}">
                    <a16:rowId xmlns:a16="http://schemas.microsoft.com/office/drawing/2014/main" val="2855810955"/>
                  </a:ext>
                </a:extLst>
              </a:tr>
              <a:tr h="4731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Fact sheets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Social Media</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Signage</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Meetings</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extLst>
                  <a:ext uri="{0D108BD9-81ED-4DB2-BD59-A6C34878D82A}">
                    <a16:rowId xmlns:a16="http://schemas.microsoft.com/office/drawing/2014/main" val="3950133931"/>
                  </a:ext>
                </a:extLst>
              </a:tr>
              <a:tr h="4731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Brochures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Websites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Posters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Community events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extLst>
                  <a:ext uri="{0D108BD9-81ED-4DB2-BD59-A6C34878D82A}">
                    <a16:rowId xmlns:a16="http://schemas.microsoft.com/office/drawing/2014/main" val="2624740962"/>
                  </a:ext>
                </a:extLst>
              </a:tr>
              <a:tr h="4731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Flyers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Electronic News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Banners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Target audience</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extLst>
                  <a:ext uri="{0D108BD9-81ED-4DB2-BD59-A6C34878D82A}">
                    <a16:rowId xmlns:a16="http://schemas.microsoft.com/office/drawing/2014/main" val="2153839299"/>
                  </a:ext>
                </a:extLst>
              </a:tr>
              <a:tr h="8516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Newsletters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Emails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Presentations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Partner organization</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extLst>
                  <a:ext uri="{0D108BD9-81ED-4DB2-BD59-A6C34878D82A}">
                    <a16:rowId xmlns:a16="http://schemas.microsoft.com/office/drawing/2014/main" val="3358933407"/>
                  </a:ext>
                </a:extLst>
              </a:tr>
              <a:tr h="8516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News releases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Public Service Announcements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Exhibit displays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Word of Mouth</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extLst>
                  <a:ext uri="{0D108BD9-81ED-4DB2-BD59-A6C34878D82A}">
                    <a16:rowId xmlns:a16="http://schemas.microsoft.com/office/drawing/2014/main" val="2613304772"/>
                  </a:ext>
                </a:extLst>
              </a:tr>
              <a:tr h="4731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Mail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Bulletin Boards</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CHR/WIC</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20000"/>
                      </a:srgbClr>
                    </a:solidFill>
                  </a:tcPr>
                </a:tc>
                <a:extLst>
                  <a:ext uri="{0D108BD9-81ED-4DB2-BD59-A6C34878D82A}">
                    <a16:rowId xmlns:a16="http://schemas.microsoft.com/office/drawing/2014/main" val="2691121418"/>
                  </a:ext>
                </a:extLst>
              </a:tr>
              <a:tr h="47311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2400" dirty="0"/>
                        <a:t>Texting</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40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endParaRPr lang="en-US" sz="2400" dirty="0"/>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AD0101">
                        <a:tint val="40000"/>
                      </a:srgbClr>
                    </a:solidFill>
                  </a:tcPr>
                </a:tc>
                <a:extLst>
                  <a:ext uri="{0D108BD9-81ED-4DB2-BD59-A6C34878D82A}">
                    <a16:rowId xmlns:a16="http://schemas.microsoft.com/office/drawing/2014/main" val="1243752758"/>
                  </a:ext>
                </a:extLst>
              </a:tr>
            </a:tbl>
          </a:graphicData>
        </a:graphic>
      </p:graphicFrame>
      <p:sp>
        <p:nvSpPr>
          <p:cNvPr id="6" name="Rectangle 5">
            <a:extLst>
              <a:ext uri="{FF2B5EF4-FFF2-40B4-BE49-F238E27FC236}">
                <a16:creationId xmlns:a16="http://schemas.microsoft.com/office/drawing/2014/main" id="{B7655CF8-397F-3050-D8EA-B60E3F003A0D}"/>
              </a:ext>
            </a:extLst>
          </p:cNvPr>
          <p:cNvSpPr/>
          <p:nvPr/>
        </p:nvSpPr>
        <p:spPr>
          <a:xfrm>
            <a:off x="-1" y="-9597"/>
            <a:ext cx="12188825" cy="1441801"/>
          </a:xfrm>
          <a:prstGeom prst="rect">
            <a:avLst/>
          </a:prstGeom>
          <a:solidFill>
            <a:srgbClr val="B519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39344-D63F-0A56-14FB-D2AAFCB632F6}"/>
              </a:ext>
            </a:extLst>
          </p:cNvPr>
          <p:cNvSpPr>
            <a:spLocks noGrp="1"/>
          </p:cNvSpPr>
          <p:nvPr>
            <p:ph type="title"/>
          </p:nvPr>
        </p:nvSpPr>
        <p:spPr>
          <a:xfrm>
            <a:off x="1702361" y="106326"/>
            <a:ext cx="8566297" cy="1275396"/>
          </a:xfrm>
        </p:spPr>
        <p:txBody>
          <a:bodyPr anchor="t">
            <a:noAutofit/>
          </a:bodyPr>
          <a:lstStyle/>
          <a:p>
            <a:pPr algn="ctr"/>
            <a:r>
              <a:rPr lang="en-US" sz="4000" dirty="0">
                <a:solidFill>
                  <a:schemeClr val="bg1"/>
                </a:solidFill>
                <a:cs typeface="Times New Roman"/>
              </a:rPr>
              <a:t>EXAMPLES OF OUTREACH AND EDUCATION</a:t>
            </a:r>
            <a:endParaRPr lang="en-US" sz="40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043315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LeafVTI">
  <a:themeElements>
    <a:clrScheme name="Leaf">
      <a:dk1>
        <a:sysClr val="windowText" lastClr="000000"/>
      </a:dk1>
      <a:lt1>
        <a:sysClr val="window" lastClr="FFFFFF"/>
      </a:lt1>
      <a:dk2>
        <a:srgbClr val="732124"/>
      </a:dk2>
      <a:lt2>
        <a:srgbClr val="F0EDE5"/>
      </a:lt2>
      <a:accent1>
        <a:srgbClr val="D34817"/>
      </a:accent1>
      <a:accent2>
        <a:srgbClr val="A68D65"/>
      </a:accent2>
      <a:accent3>
        <a:srgbClr val="728377"/>
      </a:accent3>
      <a:accent4>
        <a:srgbClr val="B4797B"/>
      </a:accent4>
      <a:accent5>
        <a:srgbClr val="CE8439"/>
      </a:accent5>
      <a:accent6>
        <a:srgbClr val="CF3A2A"/>
      </a:accent6>
      <a:hlink>
        <a:srgbClr val="D06853"/>
      </a:hlink>
      <a:folHlink>
        <a:srgbClr val="B67779"/>
      </a:folHlink>
    </a:clrScheme>
    <a:fontScheme name="Custom 12">
      <a:majorFont>
        <a:latin typeface="Rockwell Nova Light"/>
        <a:ea typeface=""/>
        <a:cs typeface=""/>
      </a:majorFont>
      <a:minorFont>
        <a:latin typeface="Avenir Next LT Pro"/>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IHB PPT Template NEW" id="{03BE63C4-00DF-4E8B-A50B-A69CA5BBF643}" vid="{AC7629BB-BCE0-4C01-90D3-1E6712814A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861725f-136f-4391-9bd5-b99bf0e76e7a" xsi:nil="true"/>
    <lcf76f155ced4ddcb4097134ff3c332f xmlns="b630b26d-40dc-4341-b75c-fc035444ddac">
      <Terms xmlns="http://schemas.microsoft.com/office/infopath/2007/PartnerControls"/>
    </lcf76f155ced4ddcb4097134ff3c332f>
    <NIHBPriorityAreas xmlns="b630b26d-40dc-4341-b75c-fc035444ddac" xsi:nil="true"/>
    <DocumentType xmlns="b630b26d-40dc-4341-b75c-fc035444ddac" xsi:nil="true"/>
    <FinalVersion xmlns="b630b26d-40dc-4341-b75c-fc035444ddac">true</FinalVersion>
    <ExternalSource xmlns="b630b26d-40dc-4341-b75c-fc035444ddac">false</ExternalSource>
    <FolderDescription xmlns="b630b26d-40dc-4341-b75c-fc035444ddac" xsi:nil="true"/>
    <TaxKeywordTaxHTField xmlns="f861725f-136f-4391-9bd5-b99bf0e76e7a">
      <Terms xmlns="http://schemas.microsoft.com/office/infopath/2007/PartnerControls"/>
    </TaxKeywordTaxHTField>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78C52D9E280EE4FA990B4F91036DC31" ma:contentTypeVersion="30" ma:contentTypeDescription="Create a new document." ma:contentTypeScope="" ma:versionID="2911daf1b18b2ef125c9fa51d783074f">
  <xsd:schema xmlns:xsd="http://www.w3.org/2001/XMLSchema" xmlns:xs="http://www.w3.org/2001/XMLSchema" xmlns:p="http://schemas.microsoft.com/office/2006/metadata/properties" xmlns:ns2="b630b26d-40dc-4341-b75c-fc035444ddac" xmlns:ns3="f861725f-136f-4391-9bd5-b99bf0e76e7a" targetNamespace="http://schemas.microsoft.com/office/2006/metadata/properties" ma:root="true" ma:fieldsID="521cb3ff45083df6ba83038f39cea0f5" ns2:_="" ns3:_="">
    <xsd:import namespace="b630b26d-40dc-4341-b75c-fc035444ddac"/>
    <xsd:import namespace="f861725f-136f-4391-9bd5-b99bf0e76e7a"/>
    <xsd:element name="properties">
      <xsd:complexType>
        <xsd:sequence>
          <xsd:element name="documentManagement">
            <xsd:complexType>
              <xsd:all>
                <xsd:element ref="ns2:DocumentType" minOccurs="0"/>
                <xsd:element ref="ns2:FinalVersion" minOccurs="0"/>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3:TaxKeywordTaxHTField" minOccurs="0"/>
                <xsd:element ref="ns3:TaxCatchAll" minOccurs="0"/>
                <xsd:element ref="ns2:ExternalSource" minOccurs="0"/>
                <xsd:element ref="ns2:NIHBPriorityAreas" minOccurs="0"/>
                <xsd:element ref="ns2:MediaServiceLocation" minOccurs="0"/>
                <xsd:element ref="ns2:lcf76f155ced4ddcb4097134ff3c332f" minOccurs="0"/>
                <xsd:element ref="ns2:MediaServiceObjectDetectorVersions" minOccurs="0"/>
                <xsd:element ref="ns2:MediaServiceSearchProperties" minOccurs="0"/>
                <xsd:element ref="ns2:Folder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30b26d-40dc-4341-b75c-fc035444ddac" elementFormDefault="qualified">
    <xsd:import namespace="http://schemas.microsoft.com/office/2006/documentManagement/types"/>
    <xsd:import namespace="http://schemas.microsoft.com/office/infopath/2007/PartnerControls"/>
    <xsd:element name="DocumentType" ma:index="2" nillable="true" ma:displayName="Document Type" ma:format="Dropdown" ma:indexed="true" ma:internalName="DocumentType">
      <xsd:simpleType>
        <xsd:restriction base="dms:Choice">
          <xsd:enumeration value="Comment Letter"/>
          <xsd:enumeration value="Talking Points"/>
          <xsd:enumeration value="Issue Brief"/>
          <xsd:enumeration value="Report"/>
          <xsd:enumeration value="Meeting Record"/>
          <xsd:enumeration value="Meeting Materials"/>
          <xsd:enumeration value="Team Resource"/>
          <xsd:enumeration value="Event Planning"/>
          <xsd:enumeration value="Facilitator Scripts and Guides"/>
          <xsd:enumeration value="DTLL"/>
          <xsd:enumeration value="External References and Research"/>
          <xsd:enumeration value="Bios and Headshots"/>
          <xsd:enumeration value="Lists &amp; Fact Sheets"/>
        </xsd:restriction>
      </xsd:simpleType>
    </xsd:element>
    <xsd:element name="FinalVersion" ma:index="3" nillable="true" ma:displayName="Final Version" ma:default="0" ma:description="Is this the final version for publishing/sharing?" ma:format="Dropdown" ma:internalName="FinalVersion">
      <xsd:simpleType>
        <xsd:restriction base="dms:Boolea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Length (seconds)" ma:hidden="true" ma:internalName="MediaLengthInSeconds" ma:readOnly="true">
      <xsd:simpleType>
        <xsd:restriction base="dms:Unknown"/>
      </xsd:simpleType>
    </xsd:element>
    <xsd:element name="MediaServiceAutoTags" ma:index="16" nillable="true" ma:displayName="Tags" ma:hidden="true" ma:internalName="MediaServiceAutoTags" ma:readOnly="true">
      <xsd:simpleType>
        <xsd:restriction base="dms:Text"/>
      </xsd:simpleType>
    </xsd:element>
    <xsd:element name="MediaServiceOCR" ma:index="17" nillable="true" ma:displayName="Extracted Text" ma:hidden="true" ma:internalName="MediaServiceOCR"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ExternalSource" ma:index="25" nillable="true" ma:displayName="External Source" ma:default="0" ma:description="Did this document come from outside NIHB?" ma:format="Dropdown" ma:internalName="ExternalSource">
      <xsd:simpleType>
        <xsd:restriction base="dms:Boolean"/>
      </xsd:simpleType>
    </xsd:element>
    <xsd:element name="NIHBPriorityAreas" ma:index="26" nillable="true" ma:displayName="NIHB Priority Areas" ma:format="Dropdown" ma:internalName="NIHBPriorityAreas">
      <xsd:complexType>
        <xsd:complexContent>
          <xsd:extension base="dms:MultiChoice">
            <xsd:sequence>
              <xsd:element name="Value" maxOccurs="unbounded" minOccurs="0" nillable="true">
                <xsd:simpleType>
                  <xsd:restriction base="dms:Choice">
                    <xsd:enumeration value="Sovereignty and Representation"/>
                    <xsd:enumeration value="Funding"/>
                    <xsd:enumeration value="Infrastructure"/>
                    <xsd:enumeration value="Health Equity"/>
                    <xsd:enumeration value="Behavioral Health"/>
                    <xsd:enumeration value="Emergency Preparedness"/>
                    <xsd:enumeration value="Healthcare Workforce"/>
                    <xsd:enumeration value="Access to Care"/>
                    <xsd:enumeration value="Public Health Capacity and Infrastructure"/>
                  </xsd:restriction>
                </xsd:simpleType>
              </xsd:element>
            </xsd:sequence>
          </xsd:extension>
        </xsd:complexContent>
      </xsd:complexType>
    </xsd:element>
    <xsd:element name="MediaServiceLocation" ma:index="28" nillable="true" ma:displayName="Location" ma:internalName="MediaServiceLocation" ma:readOnly="true">
      <xsd:simpleType>
        <xsd:restriction base="dms:Text"/>
      </xsd:simpleType>
    </xsd:element>
    <xsd:element name="lcf76f155ced4ddcb4097134ff3c332f" ma:index="30" nillable="true" ma:taxonomy="true" ma:internalName="lcf76f155ced4ddcb4097134ff3c332f" ma:taxonomyFieldName="MediaServiceImageTags" ma:displayName="Image Tags" ma:readOnly="false" ma:fieldId="{5cf76f15-5ced-4ddc-b409-7134ff3c332f}" ma:taxonomyMulti="true" ma:sspId="4a10f165-eab6-4f38-b755-d4ad073d404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1" nillable="true" ma:displayName="MediaServiceObjectDetectorVersions" ma:hidden="true" ma:indexed="true" ma:internalName="MediaServiceObjectDetectorVersions" ma:readOnly="true">
      <xsd:simpleType>
        <xsd:restriction base="dms:Text"/>
      </xsd:simpleType>
    </xsd:element>
    <xsd:element name="MediaServiceSearchProperties" ma:index="32" nillable="true" ma:displayName="MediaServiceSearchProperties" ma:hidden="true" ma:internalName="MediaServiceSearchProperties" ma:readOnly="true">
      <xsd:simpleType>
        <xsd:restriction base="dms:Note"/>
      </xsd:simpleType>
    </xsd:element>
    <xsd:element name="FolderDescription" ma:index="33" nillable="true" ma:displayName="File Description" ma:format="Dropdown" ma:internalName="FolderDescription">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861725f-136f-4391-9bd5-b99bf0e76e7a"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element name="TaxKeywordTaxHTField" ma:index="23" nillable="true" ma:taxonomy="true" ma:internalName="TaxKeywordTaxHTField" ma:taxonomyFieldName="TaxKeyword" ma:displayName="Agency Tags" ma:fieldId="{23f27201-bee3-471e-b2e7-b64fd8b7ca38}" ma:taxonomyMulti="true" ma:sspId="4a10f165-eab6-4f38-b755-d4ad073d4040" ma:termSetId="00000000-0000-0000-0000-000000000000" ma:anchorId="00000000-0000-0000-0000-000000000000" ma:open="true" ma:isKeyword="true">
      <xsd:complexType>
        <xsd:sequence>
          <xsd:element ref="pc:Terms" minOccurs="0" maxOccurs="1"/>
        </xsd:sequence>
      </xsd:complexType>
    </xsd:element>
    <xsd:element name="TaxCatchAll" ma:index="24" nillable="true" ma:displayName="Taxonomy Catch All Column" ma:hidden="true" ma:list="{32713ae3-2fff-4207-a838-b32c4b103e94}" ma:internalName="TaxCatchAll" ma:showField="CatchAllData" ma:web="f861725f-136f-4391-9bd5-b99bf0e76e7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ma:index="27" ma:displayName="Subject"/>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F11C9A-BA6E-4DF7-B519-D90148E2E47A}">
  <ds:schemaRefs>
    <ds:schemaRef ds:uri="http://schemas.microsoft.com/office/2006/documentManagement/types"/>
    <ds:schemaRef ds:uri="f861725f-136f-4391-9bd5-b99bf0e76e7a"/>
    <ds:schemaRef ds:uri="http://purl.org/dc/terms/"/>
    <ds:schemaRef ds:uri="b630b26d-40dc-4341-b75c-fc035444ddac"/>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elements/1.1/"/>
  </ds:schemaRefs>
</ds:datastoreItem>
</file>

<file path=customXml/itemProps2.xml><?xml version="1.0" encoding="utf-8"?>
<ds:datastoreItem xmlns:ds="http://schemas.openxmlformats.org/officeDocument/2006/customXml" ds:itemID="{D8190910-EA13-407F-BD42-1BE45F0828B4}">
  <ds:schemaRefs>
    <ds:schemaRef ds:uri="http://schemas.microsoft.com/sharepoint/v3/contenttype/forms"/>
  </ds:schemaRefs>
</ds:datastoreItem>
</file>

<file path=customXml/itemProps3.xml><?xml version="1.0" encoding="utf-8"?>
<ds:datastoreItem xmlns:ds="http://schemas.openxmlformats.org/officeDocument/2006/customXml" ds:itemID="{9978E621-409E-4695-A94E-BC2FA7C0A8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30b26d-40dc-4341-b75c-fc035444ddac"/>
    <ds:schemaRef ds:uri="f861725f-136f-4391-9bd5-b99bf0e76e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NIHB PPT template NEW</Template>
  <TotalTime>21812</TotalTime>
  <Words>3153</Words>
  <Application>Microsoft Office PowerPoint</Application>
  <PresentationFormat>Widescreen</PresentationFormat>
  <Paragraphs>293</Paragraphs>
  <Slides>27</Slides>
  <Notes>24</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27</vt:i4>
      </vt:variant>
    </vt:vector>
  </HeadingPairs>
  <TitlesOfParts>
    <vt:vector size="47" baseType="lpstr">
      <vt:lpstr>-apple-system</vt:lpstr>
      <vt:lpstr>Aptos</vt:lpstr>
      <vt:lpstr>Aptos Display</vt:lpstr>
      <vt:lpstr>Arial</vt:lpstr>
      <vt:lpstr>Avenir Next LT Pro</vt:lpstr>
      <vt:lpstr>Avenir Next LT Pro Light</vt:lpstr>
      <vt:lpstr>Bahnschrift Condensed</vt:lpstr>
      <vt:lpstr>Calibri</vt:lpstr>
      <vt:lpstr>Cambria</vt:lpstr>
      <vt:lpstr>Dreaming Outloud Script Pro</vt:lpstr>
      <vt:lpstr>futura-pt</vt:lpstr>
      <vt:lpstr>Helvetica</vt:lpstr>
      <vt:lpstr>Helvetica Neue</vt:lpstr>
      <vt:lpstr>Perpetua Titling MT</vt:lpstr>
      <vt:lpstr>Rockwell Nova Light</vt:lpstr>
      <vt:lpstr>Times New Roman</vt:lpstr>
      <vt:lpstr>univers_55_regular</vt:lpstr>
      <vt:lpstr>Wingdings</vt:lpstr>
      <vt:lpstr>1_LeafVTI</vt:lpstr>
      <vt:lpstr>Office Theme</vt:lpstr>
      <vt:lpstr>Tribal Outreach and Education</vt:lpstr>
      <vt:lpstr>PowerPoint Presentation</vt:lpstr>
      <vt:lpstr>MEDICAID AND CHIP PROTECTIONS</vt:lpstr>
      <vt:lpstr>MEDICAID/CHIP BENEFITS</vt:lpstr>
      <vt:lpstr>EPSDT</vt:lpstr>
      <vt:lpstr>CHALLENGES</vt:lpstr>
      <vt:lpstr>LESSONS LEARNED</vt:lpstr>
      <vt:lpstr>BEST PRACTICES</vt:lpstr>
      <vt:lpstr>EXAMPLES OF OUTREACH AND EDUCATION</vt:lpstr>
      <vt:lpstr>12 Months of Mandatory Continuous Coverage for Children in Medicaid/CHIP</vt:lpstr>
      <vt:lpstr>National Native Harm reduction summit  </vt:lpstr>
      <vt:lpstr>Medicaid Postpartum Coverage</vt:lpstr>
      <vt:lpstr>MARKETING &amp; COMMUNICATIONS OVERSIGHT IMPROVEMENTS FOR PLAN YEAR 2024 </vt:lpstr>
      <vt:lpstr>National Native Harm reduction summit  </vt:lpstr>
      <vt:lpstr>National Native Harm reduction summit  </vt:lpstr>
      <vt:lpstr>National Native Harm reduction summit  </vt:lpstr>
      <vt:lpstr>National Native Harm reduction summit  </vt:lpstr>
      <vt:lpstr>National Native Harm reduction summit  </vt:lpstr>
      <vt:lpstr>National Native Harm reduction summit  </vt:lpstr>
      <vt:lpstr>National Native Harm reduction summit  </vt:lpstr>
      <vt:lpstr>Enrollment Rates by States</vt:lpstr>
      <vt:lpstr>PowerPoint Presentation</vt:lpstr>
      <vt:lpstr>PowerPoint Presentation</vt:lpstr>
      <vt:lpstr>PowerPoint Presentation</vt:lpstr>
      <vt:lpstr>PowerPoint Presentation</vt:lpstr>
      <vt:lpstr>Season 2 in 2024: The Hope &amp; Healing Podcast</vt:lpstr>
      <vt:lpstr>Ahéhee’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Alanna Cronk</dc:creator>
  <cp:lastModifiedBy>Kristen Bitsuie</cp:lastModifiedBy>
  <cp:revision>192</cp:revision>
  <dcterms:created xsi:type="dcterms:W3CDTF">2024-02-15T20:20:27Z</dcterms:created>
  <dcterms:modified xsi:type="dcterms:W3CDTF">2025-05-19T21:36:14Z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0x010100478C52D9E280EE4FA990B4F91036DC31</vt:lpwstr>
  </property>
  <property fmtid="{D5CDD505-2E9C-101B-9397-08002B2CF9AE}" pid="3" name="MediaServiceImageTags">
    <vt:lpwstr/>
  </property>
  <property fmtid="{D5CDD505-2E9C-101B-9397-08002B2CF9AE}" pid="4" name="TaxKeyword">
    <vt:lpwstr/>
  </property>
</Properties>
</file>